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74" r:id="rId3"/>
    <p:sldId id="304" r:id="rId4"/>
    <p:sldId id="306" r:id="rId5"/>
    <p:sldId id="278" r:id="rId6"/>
    <p:sldId id="292" r:id="rId7"/>
    <p:sldId id="294" r:id="rId8"/>
    <p:sldId id="301" r:id="rId9"/>
    <p:sldId id="296" r:id="rId10"/>
    <p:sldId id="302" r:id="rId11"/>
    <p:sldId id="298" r:id="rId12"/>
    <p:sldId id="300" r:id="rId13"/>
    <p:sldId id="307" r:id="rId1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>
      <p:cViewPr varScale="1">
        <p:scale>
          <a:sx n="122" d="100"/>
          <a:sy n="122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351B-3162-4898-913B-3C8CFFB50DC7}" type="datetimeFigureOut">
              <a:rPr lang="en-GB" smtClean="0"/>
              <a:t>09/06/2011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6EDB-C62C-4DB0-9BB9-002B4CC5E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0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6EDB-C62C-4DB0-9BB9-002B4CC5EA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5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3155-7C48-4BAF-8921-1787D3911138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724C-14D4-4F11-93A4-96193A939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F8C3-1949-4BC7-B006-3186F5D7F1F5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8F06-94B2-4B88-88F4-2D4559C62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4E23-7D6B-4B75-A894-19C727A910E2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B739-A187-47F6-AFAF-8D79CA0FF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CBA0-D812-4D7D-8A96-C48BC201E947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6593-291E-4C3D-9F63-50F7D650D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601-72C1-438B-8314-F1E9D803825E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5170-DBE4-4B71-9B84-70D8020BE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011F-0AA4-445F-A104-7888D28A3EA1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AD0D-C823-4598-9F55-4B00348ED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F3B0-FC51-4C0C-948C-5D16308A1787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CF78-A986-4C58-B36F-F3A808C3F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57A4-AB06-44E4-8864-73B94FBAD4F7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B18D-E143-4684-B486-EF2C673F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6A2D-A2A2-4150-8F6B-2DC09E5E297E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819C-5221-4009-9712-AB77C04C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C383-529E-4286-8A74-4A2E16000F12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C5BE-ED95-4FB2-90F2-E4A241615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E53A-1101-4FDD-B099-CFF75BA84699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DCA5-3904-4782-96B7-99460EA3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4100D-6972-41C5-BCFD-073380A47D48}" type="datetimeFigureOut">
              <a:rPr lang="en-US"/>
              <a:pPr>
                <a:defRPr/>
              </a:pPr>
              <a:t>09-Jun-11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705B0D-B6DF-4AA9-BE31-F861972BF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FROM DEVELOPMENT TO MANAGEMENT  </a:t>
            </a:r>
            <a:br>
              <a:rPr lang="en-US" sz="4000" dirty="0" smtClean="0"/>
            </a:br>
            <a:r>
              <a:rPr lang="en-US" sz="4000" dirty="0" smtClean="0"/>
              <a:t>CHALLENGE OF NEW BUILT ASSET IN UAE/ABU DHABI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1" y="3657600"/>
            <a:ext cx="8229600" cy="2362200"/>
          </a:xfrm>
        </p:spPr>
        <p:txBody>
          <a:bodyPr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pPr rtl="0"/>
            <a:endParaRPr lang="en-US" sz="1400" dirty="0">
              <a:solidFill>
                <a:schemeClr val="tx1"/>
              </a:solidFill>
            </a:endParaRPr>
          </a:p>
          <a:p>
            <a:pPr rtl="0"/>
            <a:r>
              <a:rPr lang="en-US" sz="1800" dirty="0" smtClean="0">
                <a:solidFill>
                  <a:schemeClr val="tx1"/>
                </a:solidFill>
              </a:rPr>
              <a:t>By</a:t>
            </a:r>
          </a:p>
          <a:p>
            <a:pPr rtl="0"/>
            <a:endParaRPr lang="en-US" sz="18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Dr. Mohan Guruswamy                                              Dr. M. Gordon Brown          </a:t>
            </a: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Aldar Properties PJSC                                                  Space Analytics </a:t>
            </a: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Fellow University of Cambridge                                Urban Land Institute</a:t>
            </a:r>
          </a:p>
          <a:p>
            <a:endParaRPr lang="en-US" sz="1800" dirty="0"/>
          </a:p>
        </p:txBody>
      </p:sp>
      <p:pic>
        <p:nvPicPr>
          <p:cNvPr id="30722" name="Picture 1" descr="Description: Description: Description: email 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6127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BS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76134"/>
            <a:ext cx="180816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UAE’s PROJECTS – FOCUS ON HIGH-END MARKET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799" y="1921669"/>
            <a:ext cx="1" cy="3945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828800" y="5867400"/>
            <a:ext cx="571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95800" y="3581400"/>
            <a:ext cx="3810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743200" y="3810000"/>
            <a:ext cx="3962400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086894" y="3923506"/>
            <a:ext cx="3124200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14600"/>
            <a:ext cx="3733800" cy="26670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2971800" y="2362200"/>
            <a:ext cx="3581400" cy="27432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0" y="2133600"/>
            <a:ext cx="30480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1828800"/>
            <a:ext cx="3810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200" y="2057400"/>
            <a:ext cx="381000" cy="3540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600" y="60198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PRICE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2800" y="6019800"/>
            <a:ext cx="6096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HIGH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000" y="1944255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HIGH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7400" y="60198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LOW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" y="53340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LOW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3429000"/>
            <a:ext cx="137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PERCEIVED ADDED VALUE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4200" y="198120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FOCUSSED DIFFERENTIATION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0000" y="1600200"/>
            <a:ext cx="1905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DIFFERENTIATION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1752600"/>
            <a:ext cx="914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HYBRID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7400" y="3962400"/>
            <a:ext cx="1676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LOW PRICE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57400" y="5410200"/>
            <a:ext cx="137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NOFRILLS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09800" y="3200400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ALFALAH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00600" y="2133600"/>
            <a:ext cx="121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BURJ AL ARAB</a:t>
            </a:r>
            <a:endParaRPr lang="en-US" sz="1200" b="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ALRAHA </a:t>
            </a:r>
            <a:r>
              <a:rPr lang="en-US" sz="1200" b="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BEACH</a:t>
            </a:r>
            <a:endParaRPr lang="en-US" sz="1200" b="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1800" y="2590800"/>
            <a:ext cx="129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PALM JUMEIRAH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BURJ KHALIFA</a:t>
            </a:r>
            <a:endParaRPr lang="en-US" sz="1200" b="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FERRARI WORLD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Aldar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HQ</a:t>
            </a:r>
            <a:endParaRPr lang="en-US" sz="1200" b="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/>
          <a:lstStyle/>
          <a:p>
            <a:r>
              <a:rPr lang="en-US" sz="3600" dirty="0" smtClean="0"/>
              <a:t>CHALLENGES FACED</a:t>
            </a:r>
            <a:endParaRPr lang="en-GB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 marL="457200" indent="-457200" algn="l" rtl="0">
              <a:buFontTx/>
              <a:buChar char="-"/>
            </a:pPr>
            <a:r>
              <a:rPr lang="en-US" sz="1800" dirty="0">
                <a:solidFill>
                  <a:schemeClr val="tx1"/>
                </a:solidFill>
              </a:rPr>
              <a:t>PHENOMENAL GROWTH </a:t>
            </a:r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>
                <a:solidFill>
                  <a:schemeClr val="tx1"/>
                </a:solidFill>
              </a:rPr>
              <a:t>SHORT </a:t>
            </a:r>
            <a:r>
              <a:rPr lang="en-US" sz="1800" dirty="0" smtClean="0">
                <a:solidFill>
                  <a:schemeClr val="tx1"/>
                </a:solidFill>
              </a:rPr>
              <a:t>TIME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            </a:t>
            </a:r>
            <a:r>
              <a:rPr lang="en-US" sz="1400" dirty="0" smtClean="0">
                <a:solidFill>
                  <a:schemeClr val="tx1"/>
                </a:solidFill>
              </a:rPr>
              <a:t>Average 15% to 20% Growth Per Annum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LACK OF WHOLISTIC VIEW</a:t>
            </a: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                 Absence of an Integrated Approach Across Lifecycle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CHANGE IN SKILL MIX REQUIREMENT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             </a:t>
            </a:r>
            <a:r>
              <a:rPr lang="en-US" sz="1400" dirty="0" smtClean="0">
                <a:solidFill>
                  <a:schemeClr val="tx1"/>
                </a:solidFill>
              </a:rPr>
              <a:t>Functional Competencies Required for Operations/Management are Different from Development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CAPABILITY BUILDING FOR OPERATION/ MANAGEMENT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              </a:t>
            </a:r>
            <a:r>
              <a:rPr lang="en-US" sz="1400" dirty="0" smtClean="0">
                <a:solidFill>
                  <a:schemeClr val="tx1"/>
                </a:solidFill>
              </a:rPr>
              <a:t>Lack of Proactive Thinking to Build Capability for Operation/Management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LIMITED UNDERSTANDING OF MARKET &amp; </a:t>
            </a:r>
            <a:r>
              <a:rPr lang="en-US" sz="1800" dirty="0" smtClean="0">
                <a:solidFill>
                  <a:schemeClr val="tx1"/>
                </a:solidFill>
              </a:rPr>
              <a:t>CUSTOMERS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               </a:t>
            </a:r>
            <a:r>
              <a:rPr lang="en-US" sz="1400" dirty="0" smtClean="0">
                <a:solidFill>
                  <a:schemeClr val="tx1"/>
                </a:solidFill>
              </a:rPr>
              <a:t>Inadequate</a:t>
            </a:r>
            <a:r>
              <a:rPr lang="en-US" sz="1400" dirty="0" smtClean="0">
                <a:solidFill>
                  <a:schemeClr val="tx1"/>
                </a:solidFill>
              </a:rPr>
              <a:t> Customer Focus in Development Stage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SHIFT </a:t>
            </a:r>
            <a:r>
              <a:rPr lang="en-US" sz="1800" dirty="0" smtClean="0">
                <a:solidFill>
                  <a:schemeClr val="tx1"/>
                </a:solidFill>
              </a:rPr>
              <a:t>IN DEMAND PATTERN</a:t>
            </a: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                 From High End Housing to Economical Housing</a:t>
            </a:r>
          </a:p>
          <a:p>
            <a:pPr algn="l" rtl="0"/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              From Premium Retail/Commercial Space to Affordable Space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EMPHASIS ON COST REDUCTION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r>
              <a:rPr lang="en-US" sz="1400" dirty="0" smtClean="0">
                <a:solidFill>
                  <a:schemeClr val="tx1"/>
                </a:solidFill>
              </a:rPr>
              <a:t>Developers Focus on Cost Reduction and Operators/Managers Focus on Value for Customers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endParaRPr lang="en-US" dirty="0" smtClean="0"/>
          </a:p>
          <a:p>
            <a:pPr marL="457200" indent="-457200" algn="l" rtl="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1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/>
          <a:lstStyle/>
          <a:p>
            <a:r>
              <a:rPr lang="en-US" sz="3600" dirty="0" smtClean="0"/>
              <a:t>APPROCAHES TO OVERCOME CHALLENGES </a:t>
            </a:r>
            <a:endParaRPr lang="en-GB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01000" cy="4267200"/>
          </a:xfrm>
        </p:spPr>
        <p:txBody>
          <a:bodyPr/>
          <a:lstStyle/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CAPABILITY BUILDING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             </a:t>
            </a:r>
            <a:r>
              <a:rPr lang="en-US" sz="1400" dirty="0" smtClean="0">
                <a:solidFill>
                  <a:schemeClr val="tx1"/>
                </a:solidFill>
              </a:rPr>
              <a:t>Establish An Academy to Develop Competencies in Managing Built Environment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LIFE-CYCLE PERSPECTIVE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             </a:t>
            </a:r>
            <a:r>
              <a:rPr lang="en-US" sz="1400" dirty="0" smtClean="0">
                <a:solidFill>
                  <a:schemeClr val="tx1"/>
                </a:solidFill>
              </a:rPr>
              <a:t>Integrated Approach Encompassing Entire Lifecycle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STRATEGIC FIT BETWEEN MARKET DEMAND &amp; PRODUCT DEVELOPMENT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             </a:t>
            </a:r>
            <a:r>
              <a:rPr lang="en-US" sz="1400" dirty="0" smtClean="0">
                <a:solidFill>
                  <a:schemeClr val="tx1"/>
                </a:solidFill>
              </a:rPr>
              <a:t>Follow STP Marketing; Build To Demand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FLEXIBLE CONSTRUCTION SYSTEM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            </a:t>
            </a:r>
            <a:r>
              <a:rPr lang="en-US" sz="1400" dirty="0" smtClean="0">
                <a:solidFill>
                  <a:schemeClr val="tx1"/>
                </a:solidFill>
              </a:rPr>
              <a:t>More Proactive Response to Market Trend 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REAL ESTATE REGULATION AND LAW</a:t>
            </a: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              Government To Establish Clear Laws and Regulations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VALUE PROPOSITION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              </a:t>
            </a:r>
            <a:r>
              <a:rPr lang="en-US" sz="1400" dirty="0" smtClean="0">
                <a:solidFill>
                  <a:schemeClr val="tx1"/>
                </a:solidFill>
              </a:rPr>
              <a:t>In Development Stage, Greater Emphasis on Value for Money than Cost Reduction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 rtl="0">
              <a:buFontTx/>
              <a:buChar char="-"/>
            </a:pPr>
            <a:endParaRPr lang="en-US" dirty="0" smtClean="0"/>
          </a:p>
          <a:p>
            <a:pPr marL="457200" indent="-457200" algn="l" rtl="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5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8200"/>
            <a:ext cx="8229600" cy="5287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8000" dirty="0" smtClean="0"/>
              <a:t>	</a:t>
            </a:r>
            <a:endParaRPr lang="en-US" sz="8000" dirty="0"/>
          </a:p>
          <a:p>
            <a:pPr marL="0" indent="0" algn="l" rtl="0">
              <a:buNone/>
            </a:pPr>
            <a:r>
              <a:rPr lang="en-US" sz="8000" dirty="0" smtClean="0"/>
              <a:t>  		THANK YOU</a:t>
            </a:r>
            <a:endParaRPr lang="en-US" sz="8000" dirty="0"/>
          </a:p>
        </p:txBody>
      </p:sp>
      <p:pic>
        <p:nvPicPr>
          <p:cNvPr id="4" name="Picture 1" descr="Description: Description: Description: email 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6127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BS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76134"/>
            <a:ext cx="180816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Straight Connector 51"/>
          <p:cNvCxnSpPr>
            <a:cxnSpLocks noChangeShapeType="1"/>
          </p:cNvCxnSpPr>
          <p:nvPr/>
        </p:nvCxnSpPr>
        <p:spPr bwMode="auto">
          <a:xfrm rot="16200000" flipV="1">
            <a:off x="4953000" y="3448050"/>
            <a:ext cx="6858000" cy="0"/>
          </a:xfrm>
          <a:prstGeom prst="line">
            <a:avLst/>
          </a:prstGeom>
          <a:noFill/>
          <a:ln w="6350">
            <a:solidFill>
              <a:srgbClr val="BFBFB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6" name="Rectangle 15"/>
          <p:cNvSpPr/>
          <p:nvPr/>
        </p:nvSpPr>
        <p:spPr>
          <a:xfrm>
            <a:off x="8382000" y="0"/>
            <a:ext cx="762000" cy="6629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076" name="TextBox 22"/>
          <p:cNvSpPr txBox="1">
            <a:spLocks noChangeArrowheads="1"/>
          </p:cNvSpPr>
          <p:nvPr/>
        </p:nvSpPr>
        <p:spPr bwMode="auto">
          <a:xfrm>
            <a:off x="138113" y="604838"/>
            <a:ext cx="509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ABU DHABI -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United Arab Emirates</a:t>
            </a:r>
          </a:p>
        </p:txBody>
      </p:sp>
      <p:pic>
        <p:nvPicPr>
          <p:cNvPr id="3079" name="Picture 17" descr="world map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b="5127"/>
          <a:stretch>
            <a:fillRect/>
          </a:stretch>
        </p:blipFill>
        <p:spPr bwMode="auto">
          <a:xfrm>
            <a:off x="3201988" y="19050"/>
            <a:ext cx="5942012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 descr="world"/>
          <p:cNvPicPr>
            <a:picLocks noChangeAspect="1" noChangeArrowheads="1"/>
          </p:cNvPicPr>
          <p:nvPr/>
        </p:nvPicPr>
        <p:blipFill>
          <a:blip r:embed="rId3" cstate="print"/>
          <a:srcRect l="22942" r="20377"/>
          <a:stretch>
            <a:fillRect/>
          </a:stretch>
        </p:blipFill>
        <p:spPr bwMode="auto">
          <a:xfrm>
            <a:off x="0" y="19050"/>
            <a:ext cx="32004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057400" y="2809875"/>
            <a:ext cx="228600" cy="161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65" charset="0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6025" y="3051175"/>
            <a:ext cx="3970338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2" name="Oval 52"/>
          <p:cNvSpPr>
            <a:spLocks noChangeArrowheads="1"/>
          </p:cNvSpPr>
          <p:nvPr/>
        </p:nvSpPr>
        <p:spPr bwMode="auto">
          <a:xfrm>
            <a:off x="6416675" y="2274888"/>
            <a:ext cx="100013" cy="92075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65" charset="0"/>
              <a:cs typeface="+mn-cs"/>
            </a:endParaRPr>
          </a:p>
        </p:txBody>
      </p:sp>
      <p:sp>
        <p:nvSpPr>
          <p:cNvPr id="5133" name="Oval 20"/>
          <p:cNvSpPr>
            <a:spLocks noChangeArrowheads="1"/>
          </p:cNvSpPr>
          <p:nvPr/>
        </p:nvSpPr>
        <p:spPr bwMode="auto">
          <a:xfrm>
            <a:off x="3581400" y="2471738"/>
            <a:ext cx="100013" cy="90487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65" charset="0"/>
              <a:cs typeface="+mn-cs"/>
            </a:endParaRPr>
          </a:p>
        </p:txBody>
      </p:sp>
      <p:sp>
        <p:nvSpPr>
          <p:cNvPr id="5134" name="Oval 21"/>
          <p:cNvSpPr>
            <a:spLocks noChangeArrowheads="1"/>
          </p:cNvSpPr>
          <p:nvPr/>
        </p:nvSpPr>
        <p:spPr bwMode="auto">
          <a:xfrm>
            <a:off x="7088188" y="2925763"/>
            <a:ext cx="101600" cy="92075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65" charset="0"/>
              <a:cs typeface="+mn-cs"/>
            </a:endParaRPr>
          </a:p>
        </p:txBody>
      </p:sp>
      <p:sp>
        <p:nvSpPr>
          <p:cNvPr id="5135" name="Oval 22"/>
          <p:cNvSpPr>
            <a:spLocks noChangeArrowheads="1"/>
          </p:cNvSpPr>
          <p:nvPr/>
        </p:nvSpPr>
        <p:spPr bwMode="auto">
          <a:xfrm>
            <a:off x="7861300" y="2971800"/>
            <a:ext cx="100013" cy="90488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65" charset="0"/>
              <a:cs typeface="+mn-cs"/>
            </a:endParaRPr>
          </a:p>
        </p:txBody>
      </p:sp>
      <p:sp>
        <p:nvSpPr>
          <p:cNvPr id="5136" name="Oval 23"/>
          <p:cNvSpPr>
            <a:spLocks noChangeArrowheads="1"/>
          </p:cNvSpPr>
          <p:nvPr/>
        </p:nvSpPr>
        <p:spPr bwMode="auto">
          <a:xfrm>
            <a:off x="7708900" y="3062288"/>
            <a:ext cx="152400" cy="138112"/>
          </a:xfrm>
          <a:prstGeom prst="ellipse">
            <a:avLst/>
          </a:prstGeom>
          <a:solidFill>
            <a:srgbClr val="80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65" charset="0"/>
              <a:cs typeface="+mn-cs"/>
            </a:endParaRPr>
          </a:p>
        </p:txBody>
      </p:sp>
      <p:sp>
        <p:nvSpPr>
          <p:cNvPr id="5137" name="Oval 24"/>
          <p:cNvSpPr>
            <a:spLocks noChangeArrowheads="1"/>
          </p:cNvSpPr>
          <p:nvPr/>
        </p:nvSpPr>
        <p:spPr bwMode="auto">
          <a:xfrm>
            <a:off x="8428038" y="3363913"/>
            <a:ext cx="101600" cy="90487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65" charset="0"/>
              <a:cs typeface="+mn-cs"/>
            </a:endParaRPr>
          </a:p>
        </p:txBody>
      </p:sp>
      <p:sp>
        <p:nvSpPr>
          <p:cNvPr id="5138" name="Oval 25"/>
          <p:cNvSpPr>
            <a:spLocks noChangeArrowheads="1"/>
          </p:cNvSpPr>
          <p:nvPr/>
        </p:nvSpPr>
        <p:spPr bwMode="auto">
          <a:xfrm>
            <a:off x="6516688" y="3443288"/>
            <a:ext cx="100012" cy="92075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65" charset="0"/>
              <a:cs typeface="+mn-cs"/>
            </a:endParaRPr>
          </a:p>
        </p:txBody>
      </p:sp>
      <p:sp>
        <p:nvSpPr>
          <p:cNvPr id="3091" name="TextBox 26"/>
          <p:cNvSpPr txBox="1">
            <a:spLocks noChangeArrowheads="1"/>
          </p:cNvSpPr>
          <p:nvPr/>
        </p:nvSpPr>
        <p:spPr bwMode="auto">
          <a:xfrm>
            <a:off x="3200400" y="2514600"/>
            <a:ext cx="74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500" b="1">
                <a:latin typeface="Verdana" pitchFamily="34" charset="0"/>
                <a:ea typeface="MS PGothic" pitchFamily="34" charset="-128"/>
              </a:rPr>
              <a:t>Cairo</a:t>
            </a:r>
          </a:p>
        </p:txBody>
      </p:sp>
      <p:sp>
        <p:nvSpPr>
          <p:cNvPr id="3092" name="TextBox 27"/>
          <p:cNvSpPr txBox="1">
            <a:spLocks noChangeArrowheads="1"/>
          </p:cNvSpPr>
          <p:nvPr/>
        </p:nvSpPr>
        <p:spPr bwMode="auto">
          <a:xfrm>
            <a:off x="5972175" y="2286000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b="1">
                <a:latin typeface="Verdana" pitchFamily="34" charset="0"/>
                <a:ea typeface="MS PGothic" pitchFamily="34" charset="-128"/>
              </a:rPr>
              <a:t>Kuwait</a:t>
            </a:r>
          </a:p>
        </p:txBody>
      </p:sp>
      <p:sp>
        <p:nvSpPr>
          <p:cNvPr id="3093" name="TextBox 28"/>
          <p:cNvSpPr txBox="1">
            <a:spLocks noChangeArrowheads="1"/>
          </p:cNvSpPr>
          <p:nvPr/>
        </p:nvSpPr>
        <p:spPr bwMode="auto">
          <a:xfrm>
            <a:off x="6457950" y="2816225"/>
            <a:ext cx="704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b="1">
                <a:latin typeface="Verdana" pitchFamily="34" charset="0"/>
                <a:ea typeface="MS PGothic" pitchFamily="34" charset="-128"/>
              </a:rPr>
              <a:t>Doha</a:t>
            </a:r>
          </a:p>
        </p:txBody>
      </p:sp>
      <p:sp>
        <p:nvSpPr>
          <p:cNvPr id="3094" name="TextBox 29"/>
          <p:cNvSpPr txBox="1">
            <a:spLocks noChangeArrowheads="1"/>
          </p:cNvSpPr>
          <p:nvPr/>
        </p:nvSpPr>
        <p:spPr bwMode="auto">
          <a:xfrm>
            <a:off x="6096000" y="3429000"/>
            <a:ext cx="876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b="1">
                <a:latin typeface="Verdana" pitchFamily="34" charset="0"/>
                <a:ea typeface="MS PGothic" pitchFamily="34" charset="-128"/>
              </a:rPr>
              <a:t>Riyadh</a:t>
            </a:r>
          </a:p>
        </p:txBody>
      </p:sp>
      <p:sp>
        <p:nvSpPr>
          <p:cNvPr id="3095" name="TextBox 30"/>
          <p:cNvSpPr txBox="1">
            <a:spLocks noChangeArrowheads="1"/>
          </p:cNvSpPr>
          <p:nvPr/>
        </p:nvSpPr>
        <p:spPr bwMode="auto">
          <a:xfrm>
            <a:off x="6705600" y="3178175"/>
            <a:ext cx="151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>
                <a:solidFill>
                  <a:srgbClr val="800000"/>
                </a:solidFill>
                <a:latin typeface="Verdana" pitchFamily="34" charset="0"/>
                <a:ea typeface="MS PGothic" pitchFamily="34" charset="-128"/>
              </a:rPr>
              <a:t>Abu Dhabi</a:t>
            </a:r>
          </a:p>
        </p:txBody>
      </p:sp>
      <p:sp>
        <p:nvSpPr>
          <p:cNvPr id="3096" name="TextBox 31"/>
          <p:cNvSpPr txBox="1">
            <a:spLocks noChangeArrowheads="1"/>
          </p:cNvSpPr>
          <p:nvPr/>
        </p:nvSpPr>
        <p:spPr bwMode="auto">
          <a:xfrm>
            <a:off x="7543800" y="2667000"/>
            <a:ext cx="76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b="1">
                <a:latin typeface="Verdana" pitchFamily="34" charset="0"/>
                <a:ea typeface="MS PGothic" pitchFamily="34" charset="-128"/>
              </a:rPr>
              <a:t>Dubai</a:t>
            </a:r>
          </a:p>
        </p:txBody>
      </p:sp>
      <p:sp>
        <p:nvSpPr>
          <p:cNvPr id="3097" name="TextBox 32"/>
          <p:cNvSpPr txBox="1">
            <a:spLocks noChangeArrowheads="1"/>
          </p:cNvSpPr>
          <p:nvPr/>
        </p:nvSpPr>
        <p:spPr bwMode="auto">
          <a:xfrm>
            <a:off x="8001000" y="3425825"/>
            <a:ext cx="896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b="1">
                <a:latin typeface="Verdana" pitchFamily="34" charset="0"/>
                <a:ea typeface="MS PGothic" pitchFamily="34" charset="-128"/>
              </a:rPr>
              <a:t>Muscat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5" y="3129614"/>
            <a:ext cx="2514600" cy="563562"/>
          </a:xfrm>
        </p:spPr>
        <p:txBody>
          <a:bodyPr/>
          <a:lstStyle/>
          <a:p>
            <a:r>
              <a:rPr lang="en-US" sz="2000" dirty="0" smtClean="0"/>
              <a:t>Sheikh </a:t>
            </a:r>
            <a:r>
              <a:rPr lang="en-US" sz="2000" dirty="0" err="1" smtClean="0"/>
              <a:t>Zayed</a:t>
            </a:r>
            <a:r>
              <a:rPr lang="en-US" sz="2000" dirty="0" smtClean="0"/>
              <a:t> Bridge</a:t>
            </a:r>
            <a:endParaRPr lang="en-GB" sz="2000" dirty="0"/>
          </a:p>
        </p:txBody>
      </p:sp>
      <p:pic>
        <p:nvPicPr>
          <p:cNvPr id="31746" name="Picture 2" descr="D:\My ALDAR Documents\adwivedi\Documents\My Pictures\Ferrari World\Ferrari World 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429000" cy="16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3048000"/>
            <a:ext cx="2514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/>
              <a:t>Ferrari World</a:t>
            </a:r>
            <a:endParaRPr lang="en-GB" sz="2000" dirty="0"/>
          </a:p>
        </p:txBody>
      </p:sp>
      <p:pic>
        <p:nvPicPr>
          <p:cNvPr id="31747" name="Picture 3" descr="D:\My ALDAR Documents\adwivedi\Documents\My Pictures\sheikh zayed bridge\sheikh-zayed-brid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73222"/>
            <a:ext cx="3371850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D:\My ALDAR Documents\adwivedi\Documents\My Pictures\helix hotel\helixhotelabudha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22153"/>
            <a:ext cx="3505200" cy="18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76300" y="5715000"/>
            <a:ext cx="2514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/>
              <a:t>Helix Hotel</a:t>
            </a:r>
            <a:endParaRPr lang="en-GB" sz="2000" dirty="0"/>
          </a:p>
        </p:txBody>
      </p:sp>
      <p:pic>
        <p:nvPicPr>
          <p:cNvPr id="31749" name="Picture 5" descr="D:\My ALDAR Documents\adwivedi\Documents\My Pictures\Mirage Hotel\ABU-DHABI-MIRAGE-HOTEL-by-KA3-design-group-image-7-80x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622152"/>
            <a:ext cx="3371851" cy="18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381625" y="5867400"/>
            <a:ext cx="2514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/>
              <a:t>Mirage Hotel</a:t>
            </a:r>
            <a:endParaRPr lang="en-GB" sz="2000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85906"/>
              </p:ext>
            </p:extLst>
          </p:nvPr>
        </p:nvGraphicFramePr>
        <p:xfrm>
          <a:off x="228600" y="3810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Iconic Projects of Abu Dhabi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0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3048000"/>
            <a:ext cx="2514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/>
              <a:t>The Louvre</a:t>
            </a:r>
            <a:endParaRPr lang="en-GB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81625" y="5867400"/>
            <a:ext cx="2514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/>
              <a:t>Abu Dhabi Performing Arts Centre</a:t>
            </a:r>
            <a:endParaRPr lang="en-GB" sz="2000" dirty="0"/>
          </a:p>
        </p:txBody>
      </p:sp>
      <p:pic>
        <p:nvPicPr>
          <p:cNvPr id="33794" name="Picture 2" descr="D:\My ALDAR Documents\adwivedi\Documents\My Pictures\Louvre Abu Dhabi\175px-Louvre_Abu_Dhabi_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3223"/>
            <a:ext cx="3505199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4317900"/>
              </p:ext>
            </p:extLst>
          </p:nvPr>
        </p:nvGraphicFramePr>
        <p:xfrm>
          <a:off x="417945" y="3810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Iconic Projects of UAE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797" name="Picture 5" descr="D:\My ALDAR Documents\adwivedi\Documents\My Pictures\TDIC\abu_dhabi_performing arts_centre_zh310107_1t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45" y="3914919"/>
            <a:ext cx="3773487" cy="19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54" y="3914919"/>
            <a:ext cx="3681845" cy="198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45" y="1176337"/>
            <a:ext cx="37734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914400" y="6019800"/>
            <a:ext cx="2514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err="1" smtClean="0"/>
              <a:t>Burj</a:t>
            </a:r>
            <a:r>
              <a:rPr lang="en-US" sz="2000" dirty="0" smtClean="0"/>
              <a:t> </a:t>
            </a:r>
            <a:r>
              <a:rPr lang="en-US" sz="2000" dirty="0" err="1" smtClean="0"/>
              <a:t>Khalifa</a:t>
            </a:r>
            <a:endParaRPr lang="en-GB" sz="200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257800" y="3048000"/>
            <a:ext cx="2514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/>
              <a:t>Palm </a:t>
            </a:r>
            <a:r>
              <a:rPr lang="en-US" sz="2000" dirty="0" err="1" smtClean="0"/>
              <a:t>Jumeirah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511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logo.eps"/>
          <p:cNvPicPr>
            <a:picLocks noChangeAspect="1"/>
          </p:cNvPicPr>
          <p:nvPr/>
        </p:nvPicPr>
        <p:blipFill>
          <a:blip r:embed="rId2" cstate="print"/>
          <a:srcRect b="16959"/>
          <a:stretch>
            <a:fillRect/>
          </a:stretch>
        </p:blipFill>
        <p:spPr bwMode="auto">
          <a:xfrm>
            <a:off x="0" y="4764088"/>
            <a:ext cx="8534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382000" y="0"/>
            <a:ext cx="762000" cy="6629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cxnSp>
        <p:nvCxnSpPr>
          <p:cNvPr id="9222" name="Straight Connector 20"/>
          <p:cNvCxnSpPr>
            <a:cxnSpLocks noChangeShapeType="1"/>
          </p:cNvCxnSpPr>
          <p:nvPr/>
        </p:nvCxnSpPr>
        <p:spPr bwMode="auto">
          <a:xfrm rot="16200000" flipV="1">
            <a:off x="4953000" y="3448050"/>
            <a:ext cx="6858000" cy="0"/>
          </a:xfrm>
          <a:prstGeom prst="line">
            <a:avLst/>
          </a:prstGeom>
          <a:noFill/>
          <a:ln w="6350">
            <a:solidFill>
              <a:srgbClr val="BFBFB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95800" y="277813"/>
            <a:ext cx="8534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ar-AE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4" name="Rectangle 30"/>
          <p:cNvSpPr>
            <a:spLocks noChangeArrowheads="1"/>
          </p:cNvSpPr>
          <p:nvPr/>
        </p:nvSpPr>
        <p:spPr bwMode="auto">
          <a:xfrm>
            <a:off x="5099050" y="1725613"/>
            <a:ext cx="2133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65" charset="0"/>
              <a:cs typeface="+mn-cs"/>
            </a:endParaRPr>
          </a:p>
        </p:txBody>
      </p:sp>
      <p:sp>
        <p:nvSpPr>
          <p:cNvPr id="6151" name="TextBox 25"/>
          <p:cNvSpPr txBox="1">
            <a:spLocks noChangeArrowheads="1"/>
          </p:cNvSpPr>
          <p:nvPr/>
        </p:nvSpPr>
        <p:spPr bwMode="auto">
          <a:xfrm>
            <a:off x="5099050" y="1930400"/>
            <a:ext cx="2133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Aft>
                <a:spcPts val="1200"/>
              </a:spcAft>
            </a:pPr>
            <a:r>
              <a:rPr lang="en-US" sz="1700">
                <a:solidFill>
                  <a:srgbClr val="595959"/>
                </a:solidFill>
                <a:latin typeface="Verdana" pitchFamily="34" charset="0"/>
                <a:ea typeface="MS PGothic" pitchFamily="34" charset="-128"/>
              </a:rPr>
              <a:t>The World’s Best Futuristic Design </a:t>
            </a:r>
            <a:r>
              <a:rPr lang="en-US" sz="1600" b="1">
                <a:solidFill>
                  <a:srgbClr val="595959"/>
                </a:solidFill>
                <a:latin typeface="Verdana" pitchFamily="34" charset="0"/>
                <a:ea typeface="MS PGothic" pitchFamily="34" charset="-128"/>
              </a:rPr>
              <a:t>BEX Award 2008</a:t>
            </a:r>
          </a:p>
          <a:p>
            <a:pPr algn="ctr" rtl="0">
              <a:spcAft>
                <a:spcPts val="1200"/>
              </a:spcAft>
            </a:pPr>
            <a:endParaRPr lang="en-US" sz="1700">
              <a:solidFill>
                <a:srgbClr val="595959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152" name="Title 1"/>
          <p:cNvSpPr>
            <a:spLocks noGrp="1"/>
          </p:cNvSpPr>
          <p:nvPr>
            <p:ph type="title"/>
          </p:nvPr>
        </p:nvSpPr>
        <p:spPr>
          <a:xfrm>
            <a:off x="4337050" y="1193800"/>
            <a:ext cx="3657600" cy="715963"/>
          </a:xfrm>
        </p:spPr>
        <p:txBody>
          <a:bodyPr/>
          <a:lstStyle/>
          <a:p>
            <a:r>
              <a:rPr lang="en-US" sz="3200" dirty="0" smtClean="0"/>
              <a:t>ALDAR </a:t>
            </a:r>
            <a:r>
              <a:rPr lang="en-US" sz="3200" dirty="0" smtClean="0"/>
              <a:t>Headquarters</a:t>
            </a:r>
            <a:endParaRPr lang="en-GB" sz="3200" dirty="0" smtClean="0"/>
          </a:p>
        </p:txBody>
      </p:sp>
      <p:pic>
        <p:nvPicPr>
          <p:cNvPr id="6153" name="Picture 29"/>
          <p:cNvPicPr>
            <a:picLocks noChangeAspect="1"/>
          </p:cNvPicPr>
          <p:nvPr/>
        </p:nvPicPr>
        <p:blipFill>
          <a:blip r:embed="rId3" cstate="print"/>
          <a:srcRect t="9605"/>
          <a:stretch>
            <a:fillRect/>
          </a:stretch>
        </p:blipFill>
        <p:spPr bwMode="auto">
          <a:xfrm>
            <a:off x="217488" y="525463"/>
            <a:ext cx="40386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4800600" y="304800"/>
            <a:ext cx="3581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ar-AE" sz="20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Abu Dhabi Statistics</a:t>
            </a:r>
            <a:endParaRPr lang="en-GB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04132"/>
              </p:ext>
            </p:extLst>
          </p:nvPr>
        </p:nvGraphicFramePr>
        <p:xfrm>
          <a:off x="457200" y="1371600"/>
          <a:ext cx="8077199" cy="4964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271"/>
                <a:gridCol w="1615271"/>
                <a:gridCol w="1615271"/>
                <a:gridCol w="1615271"/>
                <a:gridCol w="1616115"/>
              </a:tblGrid>
              <a:tr h="6771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2005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2007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2008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2009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47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    GDP(Million 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    US $)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105,050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149,416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182,666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</a:rPr>
                        <a:t>149,720</a:t>
                      </a:r>
                      <a:endParaRPr lang="en-GB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757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Per </a:t>
                      </a:r>
                      <a:r>
                        <a:rPr lang="en-GB" sz="1600" dirty="0">
                          <a:effectLst/>
                        </a:rPr>
                        <a:t>Capita GDP (000 </a:t>
                      </a:r>
                      <a:r>
                        <a:rPr lang="en-GB" sz="1600" dirty="0" smtClean="0">
                          <a:effectLst/>
                        </a:rPr>
                        <a:t>US $)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76.5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99.3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116.0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91.2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89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Per </a:t>
                      </a:r>
                      <a:r>
                        <a:rPr lang="en-GB" sz="1600" dirty="0">
                          <a:effectLst/>
                        </a:rPr>
                        <a:t>Capita Annual Growth %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26.1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6.0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17.0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</a:t>
                      </a:r>
                      <a:r>
                        <a:rPr lang="en-GB" sz="1600" dirty="0">
                          <a:effectLst/>
                        </a:rPr>
                        <a:t>21.5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318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Construction </a:t>
                      </a:r>
                      <a:r>
                        <a:rPr lang="en-GB" sz="1600" dirty="0">
                          <a:effectLst/>
                        </a:rPr>
                        <a:t>(Million </a:t>
                      </a:r>
                      <a:r>
                        <a:rPr lang="en-GB" sz="1600" dirty="0" smtClean="0">
                          <a:effectLst/>
                        </a:rPr>
                        <a:t>US $)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7,211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12,887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14,343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mtClean="0">
                          <a:effectLst/>
                          <a:latin typeface="Calibri"/>
                          <a:ea typeface="Calibri"/>
                        </a:rPr>
                        <a:t>15,130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8117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Construction </a:t>
                      </a:r>
                      <a:r>
                        <a:rPr lang="en-GB" sz="1600" dirty="0">
                          <a:effectLst/>
                        </a:rPr>
                        <a:t>(Growth Rate in %)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25.6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27.4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11.3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5.5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/>
              <a:t> </a:t>
            </a:r>
            <a:r>
              <a:rPr lang="en-GB" sz="4000" b="1" dirty="0"/>
              <a:t>UAE GDP Forecast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dirty="0" smtClean="0"/>
              <a:t> IMF UPDATE – APRIL 2011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sz="2800" dirty="0" smtClean="0"/>
              <a:t>UAE Economy is expected to expand at a steady pace averaging 4% growth over the course of next 4 years.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82724"/>
              </p:ext>
            </p:extLst>
          </p:nvPr>
        </p:nvGraphicFramePr>
        <p:xfrm>
          <a:off x="1295400" y="2209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GLOBAL GDP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M.E.</a:t>
                      </a:r>
                      <a:r>
                        <a:rPr lang="en-US" baseline="0" dirty="0" smtClean="0"/>
                        <a:t> GDP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UAE GDP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5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AE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33781"/>
              </p:ext>
            </p:extLst>
          </p:nvPr>
        </p:nvGraphicFramePr>
        <p:xfrm>
          <a:off x="533400" y="457200"/>
          <a:ext cx="81534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" name="Slide" r:id="rId3" imgW="4553691" imgH="3413727" progId="PowerPoint.Slide.12">
                  <p:embed/>
                </p:oleObj>
              </mc:Choice>
              <mc:Fallback>
                <p:oleObj name="Slide" r:id="rId3" imgW="4553691" imgH="341372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8153400" cy="594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ES PP PRES.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ERES PP PRES. V1</Template>
  <TotalTime>290</TotalTime>
  <Words>426</Words>
  <Application>Microsoft Office PowerPoint</Application>
  <PresentationFormat>On-screen Show (4:3)</PresentationFormat>
  <Paragraphs>210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ERES PP PRES. V1</vt:lpstr>
      <vt:lpstr>Microsoft Excel 97-2003 Worksheet</vt:lpstr>
      <vt:lpstr>Slide</vt:lpstr>
      <vt:lpstr>FROM DEVELOPMENT TO MANAGEMENT   CHALLENGE OF NEW BUILT ASSET IN UAE/ABU DHABI </vt:lpstr>
      <vt:lpstr>PowerPoint Presentation</vt:lpstr>
      <vt:lpstr>Sheikh Zayed Bridge</vt:lpstr>
      <vt:lpstr>PowerPoint Presentation</vt:lpstr>
      <vt:lpstr>ALDAR Headquarters</vt:lpstr>
      <vt:lpstr>Abu Dhabi Statistics</vt:lpstr>
      <vt:lpstr> UAE GDP Forecast </vt:lpstr>
      <vt:lpstr> IMF UPDATE – APRIL 2011</vt:lpstr>
      <vt:lpstr>PowerPoint Presentation</vt:lpstr>
      <vt:lpstr>UAE’s PROJECTS – FOCUS ON HIGH-END MARKET  </vt:lpstr>
      <vt:lpstr>CHALLENGES FACED</vt:lpstr>
      <vt:lpstr>APPROCAHES TO OVERCOME CHALLENGES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DEVELOPMENT TO MANAGEMENT   THE CHALLENGE OF NEW BUILT ASSET IN UAE/ABU DHABI</dc:title>
  <dc:creator>Chayanka</dc:creator>
  <cp:lastModifiedBy>TC Board Room</cp:lastModifiedBy>
  <cp:revision>82</cp:revision>
  <dcterms:created xsi:type="dcterms:W3CDTF">2011-05-29T10:46:24Z</dcterms:created>
  <dcterms:modified xsi:type="dcterms:W3CDTF">2011-06-09T11:21:51Z</dcterms:modified>
</cp:coreProperties>
</file>