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248" r:id="rId2"/>
  </p:sldMasterIdLst>
  <p:notesMasterIdLst>
    <p:notesMasterId r:id="rId24"/>
  </p:notesMasterIdLst>
  <p:handoutMasterIdLst>
    <p:handoutMasterId r:id="rId25"/>
  </p:handoutMasterIdLst>
  <p:sldIdLst>
    <p:sldId id="621" r:id="rId3"/>
    <p:sldId id="699" r:id="rId4"/>
    <p:sldId id="622" r:id="rId5"/>
    <p:sldId id="653" r:id="rId6"/>
    <p:sldId id="654" r:id="rId7"/>
    <p:sldId id="670" r:id="rId8"/>
    <p:sldId id="671" r:id="rId9"/>
    <p:sldId id="672" r:id="rId10"/>
    <p:sldId id="674" r:id="rId11"/>
    <p:sldId id="675" r:id="rId12"/>
    <p:sldId id="676" r:id="rId13"/>
    <p:sldId id="683" r:id="rId14"/>
    <p:sldId id="684" r:id="rId15"/>
    <p:sldId id="693" r:id="rId16"/>
    <p:sldId id="705" r:id="rId17"/>
    <p:sldId id="707" r:id="rId18"/>
    <p:sldId id="696" r:id="rId19"/>
    <p:sldId id="708" r:id="rId20"/>
    <p:sldId id="709" r:id="rId21"/>
    <p:sldId id="658" r:id="rId22"/>
    <p:sldId id="710" r:id="rId23"/>
  </p:sldIdLst>
  <p:sldSz cx="9906000" cy="6858000" type="A4"/>
  <p:notesSz cx="6797675" cy="9928225"/>
  <p:defaultTextStyle>
    <a:defPPr>
      <a:defRPr lang="en-US"/>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elo Cajias"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A5700"/>
    <a:srgbClr val="FF3300"/>
    <a:srgbClr val="0E173F"/>
    <a:srgbClr val="C0C0C0"/>
    <a:srgbClr val="07007E"/>
    <a:srgbClr val="33CC33"/>
    <a:srgbClr val="9999FF"/>
    <a:srgbClr val="CC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7" autoAdjust="0"/>
    <p:restoredTop sz="94198" autoAdjust="0"/>
  </p:normalViewPr>
  <p:slideViewPr>
    <p:cSldViewPr snapToGrid="0" snapToObjects="1">
      <p:cViewPr>
        <p:scale>
          <a:sx n="75" d="100"/>
          <a:sy n="75" d="100"/>
        </p:scale>
        <p:origin x="-1320" y="-78"/>
      </p:cViewPr>
      <p:guideLst>
        <p:guide orient="horz" pos="4014"/>
        <p:guide orient="horz" pos="2780"/>
        <p:guide orient="horz" pos="3016"/>
        <p:guide orient="horz" pos="2276"/>
        <p:guide orient="horz" pos="1193"/>
        <p:guide orient="horz" pos="2113"/>
        <p:guide pos="2777"/>
        <p:guide pos="5851"/>
        <p:guide pos="6107"/>
        <p:guide pos="5080"/>
        <p:guide pos="3118"/>
        <p:guide pos="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75" d="100"/>
          <a:sy n="75" d="100"/>
        </p:scale>
        <p:origin x="-2448" y="66"/>
      </p:cViewPr>
      <p:guideLst>
        <p:guide orient="horz" pos="3125"/>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Request_Table_for_SUSTAINABILITY-INDEX.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Final_Templat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Final_Templat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Final_Templat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Final_Templ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ocalAdmin\Documents\Paper%20Mean-Variance\S_T_A_T_I_S_T_I_K\Request_Table_for_SUSTAINABILITY-INDEX.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ocalAdmin\Documents\IREBS_Kompetenzzetrum\Dissertation\Paper-SRE-MeanVariance\Data\Request_Table_for_SUSTAINABILITY-INDEX.xlsm"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ocalAdmin\Documents\IREBS_Kompetenzzetrum\Dissertation\Paper-SRE-MeanVariance\Data\Final_Templat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T-Bill%20bereinigt\Final_Template_bereinig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T-Bill%20bereinigt\Final_Template_bereinig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T-Bill%20bereinigt\Final_Template_bereinig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Final_Templat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ocalAdmin\Documents\IREBS_Kompetenzzetrum\Dissertation\Paper-SRE-MeanVariance\Data\Final_Templ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pieChart>
        <c:varyColors val="1"/>
        <c:ser>
          <c:idx val="0"/>
          <c:order val="0"/>
          <c:dLbls>
            <c:dLbl>
              <c:idx val="0"/>
              <c:layout>
                <c:manualLayout>
                  <c:x val="2.9648079704322712E-2"/>
                  <c:y val="3.3881978309131095E-3"/>
                </c:manualLayout>
              </c:layout>
              <c:showCatName val="1"/>
              <c:showPercent val="1"/>
            </c:dLbl>
            <c:dLbl>
              <c:idx val="3"/>
              <c:layout>
                <c:manualLayout>
                  <c:x val="3.9234440149868481E-2"/>
                  <c:y val="-6.3189800617452357E-2"/>
                </c:manualLayout>
              </c:layout>
              <c:showCatName val="1"/>
              <c:showPercent val="1"/>
            </c:dLbl>
            <c:dLbl>
              <c:idx val="5"/>
              <c:layout>
                <c:manualLayout>
                  <c:x val="-5.6688050271911497E-2"/>
                  <c:y val="-3.6741581706790871E-2"/>
                </c:manualLayout>
              </c:layout>
              <c:showCatName val="1"/>
              <c:showPercent val="1"/>
            </c:dLbl>
            <c:dLbl>
              <c:idx val="9"/>
              <c:layout>
                <c:manualLayout>
                  <c:x val="4.0265881733435413E-2"/>
                  <c:y val="3.1160587107990001E-3"/>
                </c:manualLayout>
              </c:layout>
              <c:showCatName val="1"/>
              <c:showPercent val="1"/>
            </c:dLbl>
            <c:txPr>
              <a:bodyPr/>
              <a:lstStyle/>
              <a:p>
                <a:pPr>
                  <a:defRPr sz="900"/>
                </a:pPr>
                <a:endParaRPr lang="de-DE"/>
              </a:p>
            </c:txPr>
            <c:showCatName val="1"/>
            <c:showPercent val="1"/>
            <c:showLeaderLines val="1"/>
          </c:dLbls>
          <c:cat>
            <c:strRef>
              <c:f>'Graphik 2'!$T$35:$T$44</c:f>
              <c:strCache>
                <c:ptCount val="10"/>
                <c:pt idx="0">
                  <c:v>UNITED KINGDOM</c:v>
                </c:pt>
                <c:pt idx="1">
                  <c:v>SINGAPORE</c:v>
                </c:pt>
                <c:pt idx="2">
                  <c:v>SWEDEN</c:v>
                </c:pt>
                <c:pt idx="3">
                  <c:v>AUSTRALIA</c:v>
                </c:pt>
                <c:pt idx="4">
                  <c:v>NETHERLANDS</c:v>
                </c:pt>
                <c:pt idx="5">
                  <c:v>UNITED STATES</c:v>
                </c:pt>
                <c:pt idx="6">
                  <c:v>GERMANY</c:v>
                </c:pt>
                <c:pt idx="7">
                  <c:v>HONG KONG</c:v>
                </c:pt>
                <c:pt idx="8">
                  <c:v>FRANCE</c:v>
                </c:pt>
                <c:pt idx="9">
                  <c:v>JAPAN</c:v>
                </c:pt>
              </c:strCache>
            </c:strRef>
          </c:cat>
          <c:val>
            <c:numRef>
              <c:f>'Graphik 2'!$U$35:$U$44</c:f>
              <c:numCache>
                <c:formatCode>General</c:formatCode>
                <c:ptCount val="10"/>
                <c:pt idx="0">
                  <c:v>6</c:v>
                </c:pt>
                <c:pt idx="1">
                  <c:v>2</c:v>
                </c:pt>
                <c:pt idx="2">
                  <c:v>1</c:v>
                </c:pt>
                <c:pt idx="3">
                  <c:v>8</c:v>
                </c:pt>
                <c:pt idx="4">
                  <c:v>2</c:v>
                </c:pt>
                <c:pt idx="5">
                  <c:v>5</c:v>
                </c:pt>
                <c:pt idx="6">
                  <c:v>1</c:v>
                </c:pt>
                <c:pt idx="7">
                  <c:v>2</c:v>
                </c:pt>
                <c:pt idx="8">
                  <c:v>2</c:v>
                </c:pt>
                <c:pt idx="9">
                  <c:v>2</c:v>
                </c:pt>
              </c:numCache>
            </c:numRef>
          </c:val>
        </c:ser>
        <c:dLbls>
          <c:showCatName val="1"/>
          <c:showPercent val="1"/>
        </c:dLbls>
        <c:firstSliceAng val="0"/>
      </c:pieChart>
    </c:plotArea>
    <c:plotVisOnly val="1"/>
  </c:chart>
  <c:txPr>
    <a:bodyPr/>
    <a:lstStyle/>
    <a:p>
      <a:pPr>
        <a:defRPr>
          <a:latin typeface="Century" pitchFamily="18" charset="0"/>
        </a:defRPr>
      </a:pPr>
      <a:endParaRPr lang="de-DE"/>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de-DE"/>
  <c:chart>
    <c:autoTitleDeleted val="1"/>
    <c:view3D>
      <c:perspective val="30"/>
    </c:view3D>
    <c:plotArea>
      <c:layout/>
      <c:area3DChart>
        <c:grouping val="percentStacked"/>
        <c:ser>
          <c:idx val="0"/>
          <c:order val="0"/>
          <c:tx>
            <c:v>Domestic Equity</c:v>
          </c:tx>
          <c:spPr>
            <a:ln w="25400">
              <a:noFill/>
            </a:ln>
          </c:spPr>
          <c:cat>
            <c:strRef>
              <c:f>[2]Subs_Portfolio_Optimisation!$AM$3:$AQ$3</c:f>
              <c:strCache>
                <c:ptCount val="5"/>
                <c:pt idx="0">
                  <c:v>MVP</c:v>
                </c:pt>
                <c:pt idx="1">
                  <c:v>Low Risk</c:v>
                </c:pt>
                <c:pt idx="2">
                  <c:v>Medium Risk</c:v>
                </c:pt>
                <c:pt idx="3">
                  <c:v>High Risk</c:v>
                </c:pt>
                <c:pt idx="4">
                  <c:v>Maximum Return</c:v>
                </c:pt>
              </c:strCache>
            </c:strRef>
          </c:cat>
          <c:val>
            <c:numRef>
              <c:f>[2]Subs_Portfolio_Optimisation!$AM$5:$AQ$5</c:f>
              <c:numCache>
                <c:formatCode>General</c:formatCode>
                <c:ptCount val="5"/>
                <c:pt idx="0">
                  <c:v>0.19872981492100814</c:v>
                </c:pt>
                <c:pt idx="1">
                  <c:v>0.60069678421249262</c:v>
                </c:pt>
                <c:pt idx="2">
                  <c:v>0.64586160082913413</c:v>
                </c:pt>
                <c:pt idx="3">
                  <c:v>0.15100856045572594</c:v>
                </c:pt>
                <c:pt idx="4">
                  <c:v>0</c:v>
                </c:pt>
              </c:numCache>
            </c:numRef>
          </c:val>
        </c:ser>
        <c:ser>
          <c:idx val="1"/>
          <c:order val="1"/>
          <c:tx>
            <c:strRef>
              <c:f>[2]Subs_Portfolio_Optimisation!$AL$6</c:f>
              <c:strCache>
                <c:ptCount val="1"/>
                <c:pt idx="0">
                  <c:v>Oversea Equity</c:v>
                </c:pt>
              </c:strCache>
            </c:strRef>
          </c:tx>
          <c:spPr>
            <a:ln w="25400">
              <a:noFill/>
            </a:ln>
          </c:spPr>
          <c:cat>
            <c:strRef>
              <c:f>[2]Subs_Portfolio_Optimisation!$AM$3:$AQ$3</c:f>
              <c:strCache>
                <c:ptCount val="5"/>
                <c:pt idx="0">
                  <c:v>MVP</c:v>
                </c:pt>
                <c:pt idx="1">
                  <c:v>Low Risk</c:v>
                </c:pt>
                <c:pt idx="2">
                  <c:v>Medium Risk</c:v>
                </c:pt>
                <c:pt idx="3">
                  <c:v>High Risk</c:v>
                </c:pt>
                <c:pt idx="4">
                  <c:v>Maximum Return</c:v>
                </c:pt>
              </c:strCache>
            </c:strRef>
          </c:cat>
          <c:val>
            <c:numRef>
              <c:f>[2]Subs_Portfolio_Optimisation!$AM$6:$AQ$6</c:f>
              <c:numCache>
                <c:formatCode>General</c:formatCode>
                <c:ptCount val="5"/>
                <c:pt idx="0">
                  <c:v>0</c:v>
                </c:pt>
                <c:pt idx="1">
                  <c:v>0</c:v>
                </c:pt>
                <c:pt idx="2">
                  <c:v>0</c:v>
                </c:pt>
                <c:pt idx="3">
                  <c:v>0</c:v>
                </c:pt>
                <c:pt idx="4">
                  <c:v>0</c:v>
                </c:pt>
              </c:numCache>
            </c:numRef>
          </c:val>
        </c:ser>
        <c:ser>
          <c:idx val="2"/>
          <c:order val="2"/>
          <c:tx>
            <c:strRef>
              <c:f>[2]Subs_Portfolio_Optimisation!$AL$7</c:f>
              <c:strCache>
                <c:ptCount val="1"/>
                <c:pt idx="0">
                  <c:v>Public Real Estate</c:v>
                </c:pt>
              </c:strCache>
            </c:strRef>
          </c:tx>
          <c:spPr>
            <a:ln w="25400">
              <a:noFill/>
            </a:ln>
          </c:spPr>
          <c:cat>
            <c:strRef>
              <c:f>[2]Subs_Portfolio_Optimisation!$AM$3:$AQ$3</c:f>
              <c:strCache>
                <c:ptCount val="5"/>
                <c:pt idx="0">
                  <c:v>MVP</c:v>
                </c:pt>
                <c:pt idx="1">
                  <c:v>Low Risk</c:v>
                </c:pt>
                <c:pt idx="2">
                  <c:v>Medium Risk</c:v>
                </c:pt>
                <c:pt idx="3">
                  <c:v>High Risk</c:v>
                </c:pt>
                <c:pt idx="4">
                  <c:v>Maximum Return</c:v>
                </c:pt>
              </c:strCache>
            </c:strRef>
          </c:cat>
          <c:val>
            <c:numRef>
              <c:f>[2]Subs_Portfolio_Optimisation!$AM$7:$AQ$7</c:f>
              <c:numCache>
                <c:formatCode>General</c:formatCode>
                <c:ptCount val="5"/>
                <c:pt idx="0">
                  <c:v>0</c:v>
                </c:pt>
                <c:pt idx="1">
                  <c:v>5.2183379921942524E-2</c:v>
                </c:pt>
                <c:pt idx="2">
                  <c:v>0.19910928168443398</c:v>
                </c:pt>
                <c:pt idx="3">
                  <c:v>0.64447483778402592</c:v>
                </c:pt>
                <c:pt idx="4">
                  <c:v>0.95000099999999932</c:v>
                </c:pt>
              </c:numCache>
            </c:numRef>
          </c:val>
        </c:ser>
        <c:ser>
          <c:idx val="3"/>
          <c:order val="3"/>
          <c:tx>
            <c:strRef>
              <c:f>[2]Subs_Portfolio_Optimisation!$AL$8</c:f>
              <c:strCache>
                <c:ptCount val="1"/>
                <c:pt idx="0">
                  <c:v>Direct Real Estate</c:v>
                </c:pt>
              </c:strCache>
            </c:strRef>
          </c:tx>
          <c:spPr>
            <a:ln w="25400">
              <a:noFill/>
            </a:ln>
          </c:spPr>
          <c:cat>
            <c:strRef>
              <c:f>[2]Subs_Portfolio_Optimisation!$AM$3:$AQ$3</c:f>
              <c:strCache>
                <c:ptCount val="5"/>
                <c:pt idx="0">
                  <c:v>MVP</c:v>
                </c:pt>
                <c:pt idx="1">
                  <c:v>Low Risk</c:v>
                </c:pt>
                <c:pt idx="2">
                  <c:v>Medium Risk</c:v>
                </c:pt>
                <c:pt idx="3">
                  <c:v>High Risk</c:v>
                </c:pt>
                <c:pt idx="4">
                  <c:v>Maximum Return</c:v>
                </c:pt>
              </c:strCache>
            </c:strRef>
          </c:cat>
          <c:val>
            <c:numRef>
              <c:f>[2]Subs_Portfolio_Optimisation!$AM$8:$AQ$8</c:f>
              <c:numCache>
                <c:formatCode>General</c:formatCode>
                <c:ptCount val="5"/>
                <c:pt idx="0">
                  <c:v>1.671249028402378E-2</c:v>
                </c:pt>
                <c:pt idx="1">
                  <c:v>6.7710494902793517E-2</c:v>
                </c:pt>
                <c:pt idx="2">
                  <c:v>0.1050291174864345</c:v>
                </c:pt>
                <c:pt idx="3">
                  <c:v>0.15451660176025073</c:v>
                </c:pt>
                <c:pt idx="4">
                  <c:v>0</c:v>
                </c:pt>
              </c:numCache>
            </c:numRef>
          </c:val>
        </c:ser>
        <c:ser>
          <c:idx val="4"/>
          <c:order val="4"/>
          <c:tx>
            <c:strRef>
              <c:f>[2]Subs_Portfolio_Optimisation!$AL$9</c:f>
              <c:strCache>
                <c:ptCount val="1"/>
                <c:pt idx="0">
                  <c:v>LT Government Bond</c:v>
                </c:pt>
              </c:strCache>
            </c:strRef>
          </c:tx>
          <c:spPr>
            <a:ln w="25400">
              <a:noFill/>
            </a:ln>
          </c:spPr>
          <c:cat>
            <c:strRef>
              <c:f>[2]Subs_Portfolio_Optimisation!$AM$3:$AQ$3</c:f>
              <c:strCache>
                <c:ptCount val="5"/>
                <c:pt idx="0">
                  <c:v>MVP</c:v>
                </c:pt>
                <c:pt idx="1">
                  <c:v>Low Risk</c:v>
                </c:pt>
                <c:pt idx="2">
                  <c:v>Medium Risk</c:v>
                </c:pt>
                <c:pt idx="3">
                  <c:v>High Risk</c:v>
                </c:pt>
                <c:pt idx="4">
                  <c:v>Maximum Return</c:v>
                </c:pt>
              </c:strCache>
            </c:strRef>
          </c:cat>
          <c:val>
            <c:numRef>
              <c:f>[2]Subs_Portfolio_Optimisation!$AM$9:$AQ$9</c:f>
              <c:numCache>
                <c:formatCode>General</c:formatCode>
                <c:ptCount val="5"/>
                <c:pt idx="0">
                  <c:v>0.73455869479496749</c:v>
                </c:pt>
                <c:pt idx="1">
                  <c:v>0.22940934096277277</c:v>
                </c:pt>
                <c:pt idx="2">
                  <c:v>0</c:v>
                </c:pt>
                <c:pt idx="3">
                  <c:v>0</c:v>
                </c:pt>
                <c:pt idx="4">
                  <c:v>0</c:v>
                </c:pt>
              </c:numCache>
            </c:numRef>
          </c:val>
        </c:ser>
        <c:ser>
          <c:idx val="5"/>
          <c:order val="5"/>
          <c:tx>
            <c:strRef>
              <c:f>[2]Subs_Portfolio_Optimisation!$AL$10</c:f>
              <c:strCache>
                <c:ptCount val="1"/>
                <c:pt idx="0">
                  <c:v>Cash</c:v>
                </c:pt>
              </c:strCache>
            </c:strRef>
          </c:tx>
          <c:spPr>
            <a:ln w="25400">
              <a:noFill/>
            </a:ln>
          </c:spPr>
          <c:cat>
            <c:strRef>
              <c:f>[2]Subs_Portfolio_Optimisation!$AM$3:$AQ$3</c:f>
              <c:strCache>
                <c:ptCount val="5"/>
                <c:pt idx="0">
                  <c:v>MVP</c:v>
                </c:pt>
                <c:pt idx="1">
                  <c:v>Low Risk</c:v>
                </c:pt>
                <c:pt idx="2">
                  <c:v>Medium Risk</c:v>
                </c:pt>
                <c:pt idx="3">
                  <c:v>High Risk</c:v>
                </c:pt>
                <c:pt idx="4">
                  <c:v>Maximum Return</c:v>
                </c:pt>
              </c:strCache>
            </c:strRef>
          </c:cat>
          <c:val>
            <c:numRef>
              <c:f>[2]Subs_Portfolio_Optimisation!$AM$10:$AQ$10</c:f>
              <c:numCache>
                <c:formatCode>General</c:formatCode>
                <c:ptCount val="5"/>
                <c:pt idx="0">
                  <c:v>0.05</c:v>
                </c:pt>
                <c:pt idx="1">
                  <c:v>0.05</c:v>
                </c:pt>
                <c:pt idx="2">
                  <c:v>0.05</c:v>
                </c:pt>
                <c:pt idx="3">
                  <c:v>0.05</c:v>
                </c:pt>
                <c:pt idx="4">
                  <c:v>0.05</c:v>
                </c:pt>
              </c:numCache>
            </c:numRef>
          </c:val>
        </c:ser>
        <c:axId val="138191232"/>
        <c:axId val="138192768"/>
        <c:axId val="0"/>
      </c:area3DChart>
      <c:catAx>
        <c:axId val="138191232"/>
        <c:scaling>
          <c:orientation val="minMax"/>
        </c:scaling>
        <c:axPos val="b"/>
        <c:majorTickMark val="none"/>
        <c:tickLblPos val="nextTo"/>
        <c:crossAx val="138192768"/>
        <c:crosses val="autoZero"/>
        <c:auto val="1"/>
        <c:lblAlgn val="ctr"/>
        <c:lblOffset val="100"/>
      </c:catAx>
      <c:valAx>
        <c:axId val="138192768"/>
        <c:scaling>
          <c:orientation val="minMax"/>
        </c:scaling>
        <c:axPos val="l"/>
        <c:majorGridlines/>
        <c:title/>
        <c:numFmt formatCode="0%" sourceLinked="1"/>
        <c:majorTickMark val="none"/>
        <c:tickLblPos val="nextTo"/>
        <c:crossAx val="138191232"/>
        <c:crosses val="autoZero"/>
        <c:crossBetween val="midCat"/>
      </c:valAx>
    </c:plotArea>
    <c:legend>
      <c:legendPos val="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de-DE"/>
  <c:chart>
    <c:autoTitleDeleted val="1"/>
    <c:view3D>
      <c:perspective val="30"/>
    </c:view3D>
    <c:plotArea>
      <c:layout/>
      <c:area3DChart>
        <c:grouping val="percentStacked"/>
        <c:ser>
          <c:idx val="0"/>
          <c:order val="0"/>
          <c:tx>
            <c:strRef>
              <c:f>Subs_Portfolio_Optimisation!$AL$5</c:f>
              <c:strCache>
                <c:ptCount val="1"/>
                <c:pt idx="0">
                  <c:v>Domestic Equity</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Subs_Portfolio_Optimisation!$AM$5:$AQ$5</c:f>
              <c:numCache>
                <c:formatCode>0.00%</c:formatCode>
                <c:ptCount val="5"/>
                <c:pt idx="0">
                  <c:v>0</c:v>
                </c:pt>
                <c:pt idx="1">
                  <c:v>0</c:v>
                </c:pt>
                <c:pt idx="2">
                  <c:v>0</c:v>
                </c:pt>
                <c:pt idx="3">
                  <c:v>0</c:v>
                </c:pt>
                <c:pt idx="4">
                  <c:v>0</c:v>
                </c:pt>
              </c:numCache>
            </c:numRef>
          </c:val>
        </c:ser>
        <c:ser>
          <c:idx val="1"/>
          <c:order val="1"/>
          <c:tx>
            <c:strRef>
              <c:f>Subs_Portfolio_Optimisation!$AL$6</c:f>
              <c:strCache>
                <c:ptCount val="1"/>
                <c:pt idx="0">
                  <c:v>Oversea Equity</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Subs_Portfolio_Optimisation!$AM$6:$AQ$6</c:f>
              <c:numCache>
                <c:formatCode>0.00%</c:formatCode>
                <c:ptCount val="5"/>
                <c:pt idx="0">
                  <c:v>0.11047174347935899</c:v>
                </c:pt>
                <c:pt idx="1">
                  <c:v>0.23336222098770476</c:v>
                </c:pt>
                <c:pt idx="2">
                  <c:v>0.18591528113461894</c:v>
                </c:pt>
                <c:pt idx="3">
                  <c:v>0</c:v>
                </c:pt>
                <c:pt idx="4">
                  <c:v>0</c:v>
                </c:pt>
              </c:numCache>
            </c:numRef>
          </c:val>
        </c:ser>
        <c:ser>
          <c:idx val="2"/>
          <c:order val="2"/>
          <c:tx>
            <c:strRef>
              <c:f>Subs_Portfolio_Optimisation!$AL$7</c:f>
              <c:strCache>
                <c:ptCount val="1"/>
                <c:pt idx="0">
                  <c:v>Public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Subs_Portfolio_Optimisation!$AM$7:$AQ$7</c:f>
              <c:numCache>
                <c:formatCode>0.00%</c:formatCode>
                <c:ptCount val="5"/>
                <c:pt idx="0">
                  <c:v>4.2959315720431906E-2</c:v>
                </c:pt>
                <c:pt idx="1">
                  <c:v>0.14171753610469229</c:v>
                </c:pt>
                <c:pt idx="2">
                  <c:v>0.30886785148614182</c:v>
                </c:pt>
                <c:pt idx="3">
                  <c:v>0.28985163948908882</c:v>
                </c:pt>
                <c:pt idx="4">
                  <c:v>0</c:v>
                </c:pt>
              </c:numCache>
            </c:numRef>
          </c:val>
        </c:ser>
        <c:ser>
          <c:idx val="3"/>
          <c:order val="3"/>
          <c:tx>
            <c:strRef>
              <c:f>Subs_Portfolio_Optimisation!$AL$8</c:f>
              <c:strCache>
                <c:ptCount val="1"/>
                <c:pt idx="0">
                  <c:v>Sustainable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Subs_Portfolio_Optimisation!$AM$8:$AQ$8</c:f>
              <c:numCache>
                <c:formatCode>0.00%</c:formatCode>
                <c:ptCount val="5"/>
                <c:pt idx="0">
                  <c:v>3.6734734380639886E-2</c:v>
                </c:pt>
                <c:pt idx="1">
                  <c:v>0.1348088891508584</c:v>
                </c:pt>
                <c:pt idx="2">
                  <c:v>0.34333423110317551</c:v>
                </c:pt>
                <c:pt idx="3">
                  <c:v>0.66014836051091164</c:v>
                </c:pt>
                <c:pt idx="4">
                  <c:v>0.95000000000000062</c:v>
                </c:pt>
              </c:numCache>
            </c:numRef>
          </c:val>
        </c:ser>
        <c:ser>
          <c:idx val="4"/>
          <c:order val="4"/>
          <c:tx>
            <c:strRef>
              <c:f>Subs_Portfolio_Optimisation!$AL$9</c:f>
              <c:strCache>
                <c:ptCount val="1"/>
                <c:pt idx="0">
                  <c:v>Direct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Subs_Portfolio_Optimisation!$AM$9:$AQ$9</c:f>
              <c:numCache>
                <c:formatCode>0.00%</c:formatCode>
                <c:ptCount val="5"/>
                <c:pt idx="0">
                  <c:v>3.1334432503310486E-2</c:v>
                </c:pt>
                <c:pt idx="1">
                  <c:v>7.6793526368911472E-2</c:v>
                </c:pt>
                <c:pt idx="2">
                  <c:v>0.11188263627606461</c:v>
                </c:pt>
                <c:pt idx="3">
                  <c:v>0</c:v>
                </c:pt>
                <c:pt idx="4">
                  <c:v>0</c:v>
                </c:pt>
              </c:numCache>
            </c:numRef>
          </c:val>
        </c:ser>
        <c:ser>
          <c:idx val="5"/>
          <c:order val="5"/>
          <c:tx>
            <c:strRef>
              <c:f>Subs_Portfolio_Optimisation!$AL$10</c:f>
              <c:strCache>
                <c:ptCount val="1"/>
                <c:pt idx="0">
                  <c:v>LT Government Bond</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Subs_Portfolio_Optimisation!$AM$10:$AQ$10</c:f>
              <c:numCache>
                <c:formatCode>0.00%</c:formatCode>
                <c:ptCount val="5"/>
                <c:pt idx="0">
                  <c:v>0.72849977391625853</c:v>
                </c:pt>
                <c:pt idx="1">
                  <c:v>0.36331782738783558</c:v>
                </c:pt>
                <c:pt idx="2">
                  <c:v>0</c:v>
                </c:pt>
                <c:pt idx="3">
                  <c:v>0</c:v>
                </c:pt>
                <c:pt idx="4">
                  <c:v>0</c:v>
                </c:pt>
              </c:numCache>
            </c:numRef>
          </c:val>
        </c:ser>
        <c:ser>
          <c:idx val="6"/>
          <c:order val="6"/>
          <c:tx>
            <c:strRef>
              <c:f>Subs_Portfolio_Optimisation!$AL$11</c:f>
              <c:strCache>
                <c:ptCount val="1"/>
                <c:pt idx="0">
                  <c:v>Cash</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Subs_Portfolio_Optimisation!$AM$11:$AQ$11</c:f>
              <c:numCache>
                <c:formatCode>0.00%</c:formatCode>
                <c:ptCount val="5"/>
                <c:pt idx="0">
                  <c:v>0.05</c:v>
                </c:pt>
                <c:pt idx="1">
                  <c:v>0.05</c:v>
                </c:pt>
                <c:pt idx="2">
                  <c:v>5.0000000000000024E-2</c:v>
                </c:pt>
                <c:pt idx="3">
                  <c:v>0.05</c:v>
                </c:pt>
                <c:pt idx="4">
                  <c:v>0.05</c:v>
                </c:pt>
              </c:numCache>
            </c:numRef>
          </c:val>
        </c:ser>
        <c:axId val="143805056"/>
        <c:axId val="143823232"/>
        <c:axId val="0"/>
      </c:area3DChart>
      <c:catAx>
        <c:axId val="143805056"/>
        <c:scaling>
          <c:orientation val="minMax"/>
        </c:scaling>
        <c:axPos val="b"/>
        <c:majorTickMark val="none"/>
        <c:tickLblPos val="nextTo"/>
        <c:crossAx val="143823232"/>
        <c:crosses val="autoZero"/>
        <c:auto val="1"/>
        <c:lblAlgn val="ctr"/>
        <c:lblOffset val="100"/>
      </c:catAx>
      <c:valAx>
        <c:axId val="143823232"/>
        <c:scaling>
          <c:orientation val="minMax"/>
        </c:scaling>
        <c:axPos val="l"/>
        <c:majorGridlines/>
        <c:title/>
        <c:numFmt formatCode="0%" sourceLinked="1"/>
        <c:majorTickMark val="none"/>
        <c:tickLblPos val="nextTo"/>
        <c:crossAx val="143805056"/>
        <c:crosses val="autoZero"/>
        <c:crossBetween val="midCat"/>
      </c:valAx>
    </c:plotArea>
    <c:legend>
      <c:legendPos val="r"/>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de-DE"/>
  <c:chart>
    <c:autoTitleDeleted val="1"/>
    <c:view3D>
      <c:perspective val="30"/>
    </c:view3D>
    <c:plotArea>
      <c:layout>
        <c:manualLayout>
          <c:layoutTarget val="inner"/>
          <c:xMode val="edge"/>
          <c:yMode val="edge"/>
          <c:x val="8.0402727436847982E-2"/>
          <c:y val="0.23794212218649621"/>
          <c:w val="0.76428863058784491"/>
          <c:h val="0.37191482897435429"/>
        </c:manualLayout>
      </c:layout>
      <c:area3DChart>
        <c:grouping val="percentStacked"/>
        <c:ser>
          <c:idx val="6"/>
          <c:order val="6"/>
          <c:tx>
            <c:strRef>
              <c:f>Subs_Portfolio_Optimisation!$AL$30</c:f>
              <c:strCache>
                <c:ptCount val="1"/>
                <c:pt idx="0">
                  <c:v>Domestic Equity</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Subs_Portfolio_Optimisation!$AM$30:$AQ$30</c:f>
              <c:numCache>
                <c:formatCode>0.00%</c:formatCode>
                <c:ptCount val="5"/>
                <c:pt idx="0">
                  <c:v>0</c:v>
                </c:pt>
                <c:pt idx="1">
                  <c:v>0</c:v>
                </c:pt>
                <c:pt idx="2">
                  <c:v>0</c:v>
                </c:pt>
                <c:pt idx="3">
                  <c:v>0</c:v>
                </c:pt>
                <c:pt idx="4">
                  <c:v>0</c:v>
                </c:pt>
              </c:numCache>
            </c:numRef>
          </c:val>
        </c:ser>
        <c:ser>
          <c:idx val="7"/>
          <c:order val="7"/>
          <c:tx>
            <c:strRef>
              <c:f>Subs_Portfolio_Optimisation!$AL$31</c:f>
              <c:strCache>
                <c:ptCount val="1"/>
                <c:pt idx="0">
                  <c:v>Oversea Equity</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Subs_Portfolio_Optimisation!$AM$31:$AQ$31</c:f>
              <c:numCache>
                <c:formatCode>0.00%</c:formatCode>
                <c:ptCount val="5"/>
                <c:pt idx="0">
                  <c:v>0.10083011790547028</c:v>
                </c:pt>
                <c:pt idx="1">
                  <c:v>0.26269976050530525</c:v>
                </c:pt>
                <c:pt idx="2">
                  <c:v>0.263145617406642</c:v>
                </c:pt>
                <c:pt idx="3">
                  <c:v>0.25588409850318772</c:v>
                </c:pt>
                <c:pt idx="4">
                  <c:v>0</c:v>
                </c:pt>
              </c:numCache>
            </c:numRef>
          </c:val>
        </c:ser>
        <c:ser>
          <c:idx val="8"/>
          <c:order val="8"/>
          <c:tx>
            <c:strRef>
              <c:f>Subs_Portfolio_Optimisation!$AL$32</c:f>
              <c:strCache>
                <c:ptCount val="1"/>
                <c:pt idx="0">
                  <c:v>Public Real Estate</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Subs_Portfolio_Optimisation!$AM$32:$AQ$32</c:f>
              <c:numCache>
                <c:formatCode>0.00%</c:formatCode>
                <c:ptCount val="5"/>
                <c:pt idx="0">
                  <c:v>4.2075145282738695E-2</c:v>
                </c:pt>
                <c:pt idx="1">
                  <c:v>0</c:v>
                </c:pt>
                <c:pt idx="2">
                  <c:v>0</c:v>
                </c:pt>
                <c:pt idx="3">
                  <c:v>0</c:v>
                </c:pt>
                <c:pt idx="4">
                  <c:v>0</c:v>
                </c:pt>
              </c:numCache>
            </c:numRef>
          </c:val>
        </c:ser>
        <c:ser>
          <c:idx val="9"/>
          <c:order val="9"/>
          <c:tx>
            <c:strRef>
              <c:f>Subs_Portfolio_Optimisation!$AL$33</c:f>
              <c:strCache>
                <c:ptCount val="1"/>
                <c:pt idx="0">
                  <c:v>Sustainable Real Estate</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Subs_Portfolio_Optimisation!$AM$33:$AQ$33</c:f>
              <c:numCache>
                <c:formatCode>0.00%</c:formatCode>
                <c:ptCount val="5"/>
                <c:pt idx="0">
                  <c:v>5.2131247993140124E-2</c:v>
                </c:pt>
                <c:pt idx="1">
                  <c:v>0.27082457942105254</c:v>
                </c:pt>
                <c:pt idx="2">
                  <c:v>0.68685438259335863</c:v>
                </c:pt>
                <c:pt idx="3">
                  <c:v>0.69075317572140427</c:v>
                </c:pt>
                <c:pt idx="4">
                  <c:v>0.94999999999999962</c:v>
                </c:pt>
              </c:numCache>
            </c:numRef>
          </c:val>
        </c:ser>
        <c:ser>
          <c:idx val="10"/>
          <c:order val="10"/>
          <c:tx>
            <c:strRef>
              <c:f>Subs_Portfolio_Optimisation!$AL$34</c:f>
              <c:strCache>
                <c:ptCount val="1"/>
                <c:pt idx="0">
                  <c:v>Direct Real Estate</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Subs_Portfolio_Optimisation!$AM$34:$AQ$34</c:f>
              <c:numCache>
                <c:formatCode>0.00%</c:formatCode>
                <c:ptCount val="5"/>
                <c:pt idx="0">
                  <c:v>3.7414420737598576E-2</c:v>
                </c:pt>
                <c:pt idx="1">
                  <c:v>0</c:v>
                </c:pt>
                <c:pt idx="2">
                  <c:v>0</c:v>
                </c:pt>
                <c:pt idx="3">
                  <c:v>3.3627257754078959E-3</c:v>
                </c:pt>
                <c:pt idx="4">
                  <c:v>0</c:v>
                </c:pt>
              </c:numCache>
            </c:numRef>
          </c:val>
        </c:ser>
        <c:ser>
          <c:idx val="11"/>
          <c:order val="11"/>
          <c:tx>
            <c:strRef>
              <c:f>Subs_Portfolio_Optimisation!$AL$35</c:f>
              <c:strCache>
                <c:ptCount val="1"/>
                <c:pt idx="0">
                  <c:v>LT Government Bond</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Subs_Portfolio_Optimisation!$AM$35:$AQ$35</c:f>
              <c:numCache>
                <c:formatCode>0.00%</c:formatCode>
                <c:ptCount val="5"/>
                <c:pt idx="0">
                  <c:v>0.71754906808105201</c:v>
                </c:pt>
                <c:pt idx="1">
                  <c:v>0.41647566007364489</c:v>
                </c:pt>
                <c:pt idx="2">
                  <c:v>0</c:v>
                </c:pt>
                <c:pt idx="3">
                  <c:v>0</c:v>
                </c:pt>
                <c:pt idx="4">
                  <c:v>0</c:v>
                </c:pt>
              </c:numCache>
            </c:numRef>
          </c:val>
        </c:ser>
        <c:ser>
          <c:idx val="12"/>
          <c:order val="12"/>
          <c:tx>
            <c:strRef>
              <c:f>Subs_Portfolio_Optimisation!$AL$36</c:f>
              <c:strCache>
                <c:ptCount val="1"/>
                <c:pt idx="0">
                  <c:v>Cash</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Subs_Portfolio_Optimisation!$AM$36:$AQ$36</c:f>
              <c:numCache>
                <c:formatCode>0.00%</c:formatCode>
                <c:ptCount val="5"/>
                <c:pt idx="0">
                  <c:v>0.05</c:v>
                </c:pt>
                <c:pt idx="1">
                  <c:v>0.05</c:v>
                </c:pt>
                <c:pt idx="2">
                  <c:v>0.05</c:v>
                </c:pt>
                <c:pt idx="3">
                  <c:v>0.05</c:v>
                </c:pt>
                <c:pt idx="4">
                  <c:v>0.05</c:v>
                </c:pt>
              </c:numCache>
            </c:numRef>
          </c:val>
        </c:ser>
        <c:ser>
          <c:idx val="13"/>
          <c:order val="13"/>
          <c:tx>
            <c:strRef>
              <c:f>[2]Subs_Portfolio_Optimisation!$AL$29</c:f>
              <c:strCache>
                <c:ptCount val="1"/>
                <c:pt idx="0">
                  <c:v>Domestic Equity</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[2]Subs_Portfolio_Optimisation!$AM$29:$AQ$29</c:f>
              <c:numCache>
                <c:formatCode>General</c:formatCode>
                <c:ptCount val="5"/>
                <c:pt idx="0">
                  <c:v>0</c:v>
                </c:pt>
                <c:pt idx="1">
                  <c:v>0</c:v>
                </c:pt>
                <c:pt idx="2">
                  <c:v>0</c:v>
                </c:pt>
                <c:pt idx="3">
                  <c:v>0</c:v>
                </c:pt>
                <c:pt idx="4">
                  <c:v>0</c:v>
                </c:pt>
              </c:numCache>
            </c:numRef>
          </c:val>
        </c:ser>
        <c:ser>
          <c:idx val="14"/>
          <c:order val="14"/>
          <c:tx>
            <c:strRef>
              <c:f>[2]Subs_Portfolio_Optimisation!$AL$30</c:f>
              <c:strCache>
                <c:ptCount val="1"/>
                <c:pt idx="0">
                  <c:v>Oversea Equity</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[2]Subs_Portfolio_Optimisation!$AM$30:$AQ$30</c:f>
              <c:numCache>
                <c:formatCode>General</c:formatCode>
                <c:ptCount val="5"/>
                <c:pt idx="0">
                  <c:v>0.10668448864487483</c:v>
                </c:pt>
                <c:pt idx="1">
                  <c:v>0.31799913743405955</c:v>
                </c:pt>
                <c:pt idx="2">
                  <c:v>0.43341490983747877</c:v>
                </c:pt>
                <c:pt idx="3">
                  <c:v>0.43341083169685629</c:v>
                </c:pt>
                <c:pt idx="4">
                  <c:v>0.94999999999999984</c:v>
                </c:pt>
              </c:numCache>
            </c:numRef>
          </c:val>
        </c:ser>
        <c:ser>
          <c:idx val="15"/>
          <c:order val="15"/>
          <c:tx>
            <c:strRef>
              <c:f>[2]Subs_Portfolio_Optimisation!$AL$31</c:f>
              <c:strCache>
                <c:ptCount val="1"/>
                <c:pt idx="0">
                  <c:v>Public Real Estate</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[2]Subs_Portfolio_Optimisation!$AM$31:$AQ$31</c:f>
              <c:numCache>
                <c:formatCode>General</c:formatCode>
                <c:ptCount val="5"/>
                <c:pt idx="0">
                  <c:v>4.4518082078817918E-2</c:v>
                </c:pt>
                <c:pt idx="1">
                  <c:v>0</c:v>
                </c:pt>
                <c:pt idx="2">
                  <c:v>0</c:v>
                </c:pt>
                <c:pt idx="3">
                  <c:v>0</c:v>
                </c:pt>
                <c:pt idx="4">
                  <c:v>0</c:v>
                </c:pt>
              </c:numCache>
            </c:numRef>
          </c:val>
        </c:ser>
        <c:ser>
          <c:idx val="16"/>
          <c:order val="16"/>
          <c:tx>
            <c:strRef>
              <c:f>[2]Subs_Portfolio_Optimisation!$AL$32</c:f>
              <c:strCache>
                <c:ptCount val="1"/>
                <c:pt idx="0">
                  <c:v>Direct Real Estate</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[2]Subs_Portfolio_Optimisation!$AM$32:$AQ$32</c:f>
              <c:numCache>
                <c:formatCode>General</c:formatCode>
                <c:ptCount val="5"/>
                <c:pt idx="0">
                  <c:v>3.9586739712439999E-2</c:v>
                </c:pt>
                <c:pt idx="1">
                  <c:v>0</c:v>
                </c:pt>
                <c:pt idx="2">
                  <c:v>0</c:v>
                </c:pt>
                <c:pt idx="3">
                  <c:v>0</c:v>
                </c:pt>
                <c:pt idx="4">
                  <c:v>0</c:v>
                </c:pt>
              </c:numCache>
            </c:numRef>
          </c:val>
        </c:ser>
        <c:ser>
          <c:idx val="17"/>
          <c:order val="17"/>
          <c:tx>
            <c:strRef>
              <c:f>[2]Subs_Portfolio_Optimisation!$AL$33</c:f>
              <c:strCache>
                <c:ptCount val="1"/>
                <c:pt idx="0">
                  <c:v>LT Government Bond</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[2]Subs_Portfolio_Optimisation!$AM$33:$AQ$33</c:f>
              <c:numCache>
                <c:formatCode>General</c:formatCode>
                <c:ptCount val="5"/>
                <c:pt idx="0">
                  <c:v>0.75921068956386761</c:v>
                </c:pt>
                <c:pt idx="1">
                  <c:v>0.6320008625659429</c:v>
                </c:pt>
                <c:pt idx="2">
                  <c:v>0.51658509016252352</c:v>
                </c:pt>
                <c:pt idx="3">
                  <c:v>0.51658916830314539</c:v>
                </c:pt>
                <c:pt idx="4">
                  <c:v>0</c:v>
                </c:pt>
              </c:numCache>
            </c:numRef>
          </c:val>
        </c:ser>
        <c:ser>
          <c:idx val="18"/>
          <c:order val="18"/>
          <c:tx>
            <c:strRef>
              <c:f>[2]Subs_Portfolio_Optimisation!$AL$34</c:f>
              <c:strCache>
                <c:ptCount val="1"/>
                <c:pt idx="0">
                  <c:v>Cash</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[2]Subs_Portfolio_Optimisation!$AM$34:$AQ$34</c:f>
              <c:numCache>
                <c:formatCode>General</c:formatCode>
                <c:ptCount val="5"/>
                <c:pt idx="0">
                  <c:v>0.05</c:v>
                </c:pt>
                <c:pt idx="1">
                  <c:v>0.05</c:v>
                </c:pt>
                <c:pt idx="2">
                  <c:v>0.05</c:v>
                </c:pt>
                <c:pt idx="3">
                  <c:v>0.05</c:v>
                </c:pt>
                <c:pt idx="4">
                  <c:v>0.05</c:v>
                </c:pt>
              </c:numCache>
            </c:numRef>
          </c:val>
        </c:ser>
        <c:ser>
          <c:idx val="0"/>
          <c:order val="0"/>
          <c:tx>
            <c:strRef>
              <c:f>[2]Subs_Portfolio_Optimisation!$AL$29</c:f>
              <c:strCache>
                <c:ptCount val="1"/>
                <c:pt idx="0">
                  <c:v>Domestic Equity</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[2]Subs_Portfolio_Optimisation!$AM$29:$AQ$29</c:f>
              <c:numCache>
                <c:formatCode>General</c:formatCode>
                <c:ptCount val="5"/>
                <c:pt idx="0">
                  <c:v>0</c:v>
                </c:pt>
                <c:pt idx="1">
                  <c:v>0</c:v>
                </c:pt>
                <c:pt idx="2">
                  <c:v>0</c:v>
                </c:pt>
                <c:pt idx="3">
                  <c:v>0</c:v>
                </c:pt>
                <c:pt idx="4">
                  <c:v>0</c:v>
                </c:pt>
              </c:numCache>
            </c:numRef>
          </c:val>
        </c:ser>
        <c:ser>
          <c:idx val="1"/>
          <c:order val="1"/>
          <c:tx>
            <c:strRef>
              <c:f>[2]Subs_Portfolio_Optimisation!$AL$30</c:f>
              <c:strCache>
                <c:ptCount val="1"/>
                <c:pt idx="0">
                  <c:v>Oversea Equity</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[2]Subs_Portfolio_Optimisation!$AM$30:$AQ$30</c:f>
              <c:numCache>
                <c:formatCode>General</c:formatCode>
                <c:ptCount val="5"/>
                <c:pt idx="0">
                  <c:v>0.10668448864487483</c:v>
                </c:pt>
                <c:pt idx="1">
                  <c:v>0.31799913743405955</c:v>
                </c:pt>
                <c:pt idx="2">
                  <c:v>0.43341490983747877</c:v>
                </c:pt>
                <c:pt idx="3">
                  <c:v>0.43341083169685629</c:v>
                </c:pt>
                <c:pt idx="4">
                  <c:v>0.94999999999999984</c:v>
                </c:pt>
              </c:numCache>
            </c:numRef>
          </c:val>
        </c:ser>
        <c:ser>
          <c:idx val="2"/>
          <c:order val="2"/>
          <c:tx>
            <c:strRef>
              <c:f>[2]Subs_Portfolio_Optimisation!$AL$31</c:f>
              <c:strCache>
                <c:ptCount val="1"/>
                <c:pt idx="0">
                  <c:v>Public Real Estate</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[2]Subs_Portfolio_Optimisation!$AM$31:$AQ$31</c:f>
              <c:numCache>
                <c:formatCode>General</c:formatCode>
                <c:ptCount val="5"/>
                <c:pt idx="0">
                  <c:v>4.4518082078817918E-2</c:v>
                </c:pt>
                <c:pt idx="1">
                  <c:v>0</c:v>
                </c:pt>
                <c:pt idx="2">
                  <c:v>0</c:v>
                </c:pt>
                <c:pt idx="3">
                  <c:v>0</c:v>
                </c:pt>
                <c:pt idx="4">
                  <c:v>0</c:v>
                </c:pt>
              </c:numCache>
            </c:numRef>
          </c:val>
        </c:ser>
        <c:ser>
          <c:idx val="3"/>
          <c:order val="3"/>
          <c:tx>
            <c:strRef>
              <c:f>[2]Subs_Portfolio_Optimisation!$AL$32</c:f>
              <c:strCache>
                <c:ptCount val="1"/>
                <c:pt idx="0">
                  <c:v>Direct Real Estate</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[2]Subs_Portfolio_Optimisation!$AM$32:$AQ$32</c:f>
              <c:numCache>
                <c:formatCode>General</c:formatCode>
                <c:ptCount val="5"/>
                <c:pt idx="0">
                  <c:v>3.9586739712439999E-2</c:v>
                </c:pt>
                <c:pt idx="1">
                  <c:v>0</c:v>
                </c:pt>
                <c:pt idx="2">
                  <c:v>0</c:v>
                </c:pt>
                <c:pt idx="3">
                  <c:v>0</c:v>
                </c:pt>
                <c:pt idx="4">
                  <c:v>0</c:v>
                </c:pt>
              </c:numCache>
            </c:numRef>
          </c:val>
        </c:ser>
        <c:ser>
          <c:idx val="4"/>
          <c:order val="4"/>
          <c:tx>
            <c:strRef>
              <c:f>[2]Subs_Portfolio_Optimisation!$AL$33</c:f>
              <c:strCache>
                <c:ptCount val="1"/>
                <c:pt idx="0">
                  <c:v>LT Government Bond</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[2]Subs_Portfolio_Optimisation!$AM$33:$AQ$33</c:f>
              <c:numCache>
                <c:formatCode>General</c:formatCode>
                <c:ptCount val="5"/>
                <c:pt idx="0">
                  <c:v>0.75921068956386761</c:v>
                </c:pt>
                <c:pt idx="1">
                  <c:v>0.6320008625659429</c:v>
                </c:pt>
                <c:pt idx="2">
                  <c:v>0.51658509016252352</c:v>
                </c:pt>
                <c:pt idx="3">
                  <c:v>0.51658916830314539</c:v>
                </c:pt>
                <c:pt idx="4">
                  <c:v>0</c:v>
                </c:pt>
              </c:numCache>
            </c:numRef>
          </c:val>
        </c:ser>
        <c:ser>
          <c:idx val="5"/>
          <c:order val="5"/>
          <c:tx>
            <c:strRef>
              <c:f>[2]Subs_Portfolio_Optimisation!$AL$34</c:f>
              <c:strCache>
                <c:ptCount val="1"/>
                <c:pt idx="0">
                  <c:v>Cash</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[2]Subs_Portfolio_Optimisation!$AM$34:$AQ$34</c:f>
              <c:numCache>
                <c:formatCode>General</c:formatCode>
                <c:ptCount val="5"/>
                <c:pt idx="0">
                  <c:v>0.05</c:v>
                </c:pt>
                <c:pt idx="1">
                  <c:v>0.05</c:v>
                </c:pt>
                <c:pt idx="2">
                  <c:v>0.05</c:v>
                </c:pt>
                <c:pt idx="3">
                  <c:v>0.05</c:v>
                </c:pt>
                <c:pt idx="4">
                  <c:v>0.05</c:v>
                </c:pt>
              </c:numCache>
            </c:numRef>
          </c:val>
        </c:ser>
        <c:axId val="144226176"/>
        <c:axId val="144227712"/>
        <c:axId val="0"/>
      </c:area3DChart>
      <c:catAx>
        <c:axId val="144226176"/>
        <c:scaling>
          <c:orientation val="minMax"/>
        </c:scaling>
        <c:axPos val="b"/>
        <c:majorTickMark val="none"/>
        <c:tickLblPos val="nextTo"/>
        <c:crossAx val="144227712"/>
        <c:crosses val="autoZero"/>
        <c:auto val="1"/>
        <c:lblAlgn val="ctr"/>
        <c:lblOffset val="100"/>
      </c:catAx>
      <c:valAx>
        <c:axId val="144227712"/>
        <c:scaling>
          <c:orientation val="minMax"/>
        </c:scaling>
        <c:axPos val="l"/>
        <c:majorGridlines/>
        <c:numFmt formatCode="0%" sourceLinked="1"/>
        <c:majorTickMark val="none"/>
        <c:tickLblPos val="nextTo"/>
        <c:crossAx val="144226176"/>
        <c:crosses val="autoZero"/>
        <c:crossBetween val="midCat"/>
      </c:valAx>
    </c:plotArea>
    <c:legend>
      <c:legendPos val="b"/>
      <c:layout>
        <c:manualLayout>
          <c:xMode val="edge"/>
          <c:yMode val="edge"/>
          <c:x val="0.23112140350513841"/>
          <c:y val="0.62179322923617875"/>
          <c:w val="0.65283441399155984"/>
          <c:h val="0.34430846567908002"/>
        </c:manualLayout>
      </c:layout>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de-DE"/>
  <c:chart>
    <c:autoTitleDeleted val="1"/>
    <c:view3D>
      <c:perspective val="30"/>
    </c:view3D>
    <c:plotArea>
      <c:layout/>
      <c:area3DChart>
        <c:grouping val="percentStacked"/>
        <c:ser>
          <c:idx val="0"/>
          <c:order val="0"/>
          <c:tx>
            <c:strRef>
              <c:f>[2]Subs_Portfolio_Optimisation!$AL$29</c:f>
              <c:strCache>
                <c:ptCount val="1"/>
                <c:pt idx="0">
                  <c:v>Domestic Equity</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[2]Subs_Portfolio_Optimisation!$AM$29:$AQ$29</c:f>
              <c:numCache>
                <c:formatCode>General</c:formatCode>
                <c:ptCount val="5"/>
                <c:pt idx="0">
                  <c:v>0</c:v>
                </c:pt>
                <c:pt idx="1">
                  <c:v>0</c:v>
                </c:pt>
                <c:pt idx="2">
                  <c:v>0</c:v>
                </c:pt>
                <c:pt idx="3">
                  <c:v>0</c:v>
                </c:pt>
                <c:pt idx="4">
                  <c:v>0</c:v>
                </c:pt>
              </c:numCache>
            </c:numRef>
          </c:val>
        </c:ser>
        <c:ser>
          <c:idx val="1"/>
          <c:order val="1"/>
          <c:tx>
            <c:strRef>
              <c:f>[2]Subs_Portfolio_Optimisation!$AL$30</c:f>
              <c:strCache>
                <c:ptCount val="1"/>
                <c:pt idx="0">
                  <c:v>Oversea Equity</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[2]Subs_Portfolio_Optimisation!$AM$30:$AQ$30</c:f>
              <c:numCache>
                <c:formatCode>General</c:formatCode>
                <c:ptCount val="5"/>
                <c:pt idx="0">
                  <c:v>0.10668448864487483</c:v>
                </c:pt>
                <c:pt idx="1">
                  <c:v>0.31799913743405955</c:v>
                </c:pt>
                <c:pt idx="2">
                  <c:v>0.43341490983747877</c:v>
                </c:pt>
                <c:pt idx="3">
                  <c:v>0.43341083169685629</c:v>
                </c:pt>
                <c:pt idx="4">
                  <c:v>0.94999999999999984</c:v>
                </c:pt>
              </c:numCache>
            </c:numRef>
          </c:val>
        </c:ser>
        <c:ser>
          <c:idx val="2"/>
          <c:order val="2"/>
          <c:tx>
            <c:strRef>
              <c:f>[2]Subs_Portfolio_Optimisation!$AL$31</c:f>
              <c:strCache>
                <c:ptCount val="1"/>
                <c:pt idx="0">
                  <c:v>Public Real Estate</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[2]Subs_Portfolio_Optimisation!$AM$31:$AQ$31</c:f>
              <c:numCache>
                <c:formatCode>General</c:formatCode>
                <c:ptCount val="5"/>
                <c:pt idx="0">
                  <c:v>4.4518082078817918E-2</c:v>
                </c:pt>
                <c:pt idx="1">
                  <c:v>0</c:v>
                </c:pt>
                <c:pt idx="2">
                  <c:v>0</c:v>
                </c:pt>
                <c:pt idx="3">
                  <c:v>0</c:v>
                </c:pt>
                <c:pt idx="4">
                  <c:v>0</c:v>
                </c:pt>
              </c:numCache>
            </c:numRef>
          </c:val>
        </c:ser>
        <c:ser>
          <c:idx val="3"/>
          <c:order val="3"/>
          <c:tx>
            <c:strRef>
              <c:f>[2]Subs_Portfolio_Optimisation!$AL$32</c:f>
              <c:strCache>
                <c:ptCount val="1"/>
                <c:pt idx="0">
                  <c:v>Direct Real Estate</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[2]Subs_Portfolio_Optimisation!$AM$32:$AQ$32</c:f>
              <c:numCache>
                <c:formatCode>General</c:formatCode>
                <c:ptCount val="5"/>
                <c:pt idx="0">
                  <c:v>3.9586739712439999E-2</c:v>
                </c:pt>
                <c:pt idx="1">
                  <c:v>0</c:v>
                </c:pt>
                <c:pt idx="2">
                  <c:v>0</c:v>
                </c:pt>
                <c:pt idx="3">
                  <c:v>0</c:v>
                </c:pt>
                <c:pt idx="4">
                  <c:v>0</c:v>
                </c:pt>
              </c:numCache>
            </c:numRef>
          </c:val>
        </c:ser>
        <c:ser>
          <c:idx val="4"/>
          <c:order val="4"/>
          <c:tx>
            <c:strRef>
              <c:f>[2]Subs_Portfolio_Optimisation!$AL$33</c:f>
              <c:strCache>
                <c:ptCount val="1"/>
                <c:pt idx="0">
                  <c:v>LT Government Bond</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[2]Subs_Portfolio_Optimisation!$AM$33:$AQ$33</c:f>
              <c:numCache>
                <c:formatCode>General</c:formatCode>
                <c:ptCount val="5"/>
                <c:pt idx="0">
                  <c:v>0.75921068956386761</c:v>
                </c:pt>
                <c:pt idx="1">
                  <c:v>0.6320008625659429</c:v>
                </c:pt>
                <c:pt idx="2">
                  <c:v>0.51658509016252352</c:v>
                </c:pt>
                <c:pt idx="3">
                  <c:v>0.51658916830314539</c:v>
                </c:pt>
                <c:pt idx="4">
                  <c:v>0</c:v>
                </c:pt>
              </c:numCache>
            </c:numRef>
          </c:val>
        </c:ser>
        <c:ser>
          <c:idx val="5"/>
          <c:order val="5"/>
          <c:tx>
            <c:strRef>
              <c:f>[2]Subs_Portfolio_Optimisation!$AL$34</c:f>
              <c:strCache>
                <c:ptCount val="1"/>
                <c:pt idx="0">
                  <c:v>Cash</c:v>
                </c:pt>
              </c:strCache>
            </c:strRef>
          </c:tx>
          <c:spPr>
            <a:ln w="25400">
              <a:noFill/>
            </a:ln>
          </c:spPr>
          <c:cat>
            <c:strRef>
              <c:f>[2]Subs_Portfolio_Optimisation!$AM$27:$AQ$27</c:f>
              <c:strCache>
                <c:ptCount val="5"/>
                <c:pt idx="0">
                  <c:v>MVP</c:v>
                </c:pt>
                <c:pt idx="1">
                  <c:v>Low Risk</c:v>
                </c:pt>
                <c:pt idx="2">
                  <c:v>Medium Risk</c:v>
                </c:pt>
                <c:pt idx="3">
                  <c:v>High Risk</c:v>
                </c:pt>
                <c:pt idx="4">
                  <c:v>Maximum Return</c:v>
                </c:pt>
              </c:strCache>
            </c:strRef>
          </c:cat>
          <c:val>
            <c:numRef>
              <c:f>[2]Subs_Portfolio_Optimisation!$AM$34:$AQ$34</c:f>
              <c:numCache>
                <c:formatCode>General</c:formatCode>
                <c:ptCount val="5"/>
                <c:pt idx="0">
                  <c:v>0.05</c:v>
                </c:pt>
                <c:pt idx="1">
                  <c:v>0.05</c:v>
                </c:pt>
                <c:pt idx="2">
                  <c:v>0.05</c:v>
                </c:pt>
                <c:pt idx="3">
                  <c:v>0.05</c:v>
                </c:pt>
                <c:pt idx="4">
                  <c:v>0.05</c:v>
                </c:pt>
              </c:numCache>
            </c:numRef>
          </c:val>
        </c:ser>
        <c:axId val="144272384"/>
        <c:axId val="144278272"/>
        <c:axId val="0"/>
      </c:area3DChart>
      <c:catAx>
        <c:axId val="144272384"/>
        <c:scaling>
          <c:orientation val="minMax"/>
        </c:scaling>
        <c:axPos val="b"/>
        <c:majorTickMark val="none"/>
        <c:tickLblPos val="nextTo"/>
        <c:crossAx val="144278272"/>
        <c:crosses val="autoZero"/>
        <c:auto val="1"/>
        <c:lblAlgn val="ctr"/>
        <c:lblOffset val="100"/>
      </c:catAx>
      <c:valAx>
        <c:axId val="144278272"/>
        <c:scaling>
          <c:orientation val="minMax"/>
        </c:scaling>
        <c:axPos val="l"/>
        <c:majorGridlines/>
        <c:numFmt formatCode="0%" sourceLinked="1"/>
        <c:majorTickMark val="none"/>
        <c:tickLblPos val="nextTo"/>
        <c:crossAx val="144272384"/>
        <c:crosses val="autoZero"/>
        <c:crossBetween val="midCat"/>
      </c:valAx>
    </c:plotArea>
    <c:legend>
      <c:legendPos val="b"/>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0.19688476874776711"/>
          <c:y val="0.102439306100581"/>
          <c:w val="0.54255934352489255"/>
          <c:h val="0.71161170542152563"/>
        </c:manualLayout>
      </c:layout>
      <c:pieChart>
        <c:varyColors val="1"/>
        <c:ser>
          <c:idx val="0"/>
          <c:order val="0"/>
          <c:dLbls>
            <c:dLbl>
              <c:idx val="0"/>
              <c:layout>
                <c:manualLayout>
                  <c:x val="3.4441652798853611E-2"/>
                  <c:y val="3.9994158423756775E-2"/>
                </c:manualLayout>
              </c:layout>
              <c:showCatName val="1"/>
              <c:showPercent val="1"/>
            </c:dLbl>
            <c:dLbl>
              <c:idx val="1"/>
              <c:layout>
                <c:manualLayout>
                  <c:x val="1.3147263608207881E-2"/>
                  <c:y val="-1.8859983478475777E-2"/>
                </c:manualLayout>
              </c:layout>
              <c:showCatName val="1"/>
              <c:showPercent val="1"/>
            </c:dLbl>
            <c:dLbl>
              <c:idx val="2"/>
              <c:layout>
                <c:manualLayout>
                  <c:x val="8.5489659809738397E-2"/>
                  <c:y val="6.4087525413207919E-2"/>
                </c:manualLayout>
              </c:layout>
              <c:showCatName val="1"/>
              <c:showPercent val="1"/>
            </c:dLbl>
            <c:dLbl>
              <c:idx val="3"/>
              <c:layout>
                <c:manualLayout>
                  <c:x val="8.0258903626756462E-4"/>
                  <c:y val="0.31613432392140439"/>
                </c:manualLayout>
              </c:layout>
              <c:showCatName val="1"/>
              <c:showPercent val="1"/>
            </c:dLbl>
            <c:dLbl>
              <c:idx val="4"/>
              <c:layout>
                <c:manualLayout>
                  <c:x val="-2.1649850152136614E-2"/>
                  <c:y val="0.22050866307803607"/>
                </c:manualLayout>
              </c:layout>
              <c:showCatName val="1"/>
              <c:showPercent val="1"/>
            </c:dLbl>
            <c:dLbl>
              <c:idx val="5"/>
              <c:layout>
                <c:manualLayout>
                  <c:x val="-1.1730616940732005E-2"/>
                  <c:y val="6.315376477625495E-2"/>
                </c:manualLayout>
              </c:layout>
              <c:showCatName val="1"/>
              <c:showPercent val="1"/>
            </c:dLbl>
            <c:dLbl>
              <c:idx val="8"/>
              <c:layout>
                <c:manualLayout>
                  <c:x val="6.3313528725908494E-2"/>
                  <c:y val="8.8788265295421771E-4"/>
                </c:manualLayout>
              </c:layout>
              <c:showCatName val="1"/>
              <c:showPercent val="1"/>
            </c:dLbl>
            <c:dLbl>
              <c:idx val="9"/>
              <c:layout>
                <c:manualLayout>
                  <c:x val="0.34957286438185359"/>
                  <c:y val="8.8788265295421771E-4"/>
                </c:manualLayout>
              </c:layout>
              <c:showCatName val="1"/>
              <c:showPercent val="1"/>
            </c:dLbl>
            <c:txPr>
              <a:bodyPr/>
              <a:lstStyle/>
              <a:p>
                <a:pPr>
                  <a:defRPr sz="900" cap="all" baseline="0">
                    <a:latin typeface="Century" pitchFamily="18" charset="0"/>
                  </a:defRPr>
                </a:pPr>
                <a:endParaRPr lang="de-DE"/>
              </a:p>
            </c:txPr>
            <c:showCatName val="1"/>
            <c:showPercent val="1"/>
            <c:showLeaderLines val="1"/>
          </c:dLbls>
          <c:cat>
            <c:strRef>
              <c:f>'Graphik 2'!$U$62:$U$71</c:f>
              <c:strCache>
                <c:ptCount val="10"/>
                <c:pt idx="0">
                  <c:v>Retail REITs</c:v>
                </c:pt>
                <c:pt idx="1">
                  <c:v>Real Estate Hold, Dev</c:v>
                </c:pt>
                <c:pt idx="2">
                  <c:v>Ind. &amp; Office REITs</c:v>
                </c:pt>
                <c:pt idx="3">
                  <c:v>Diversified REITs</c:v>
                </c:pt>
                <c:pt idx="4">
                  <c:v>Mortgage Finance</c:v>
                </c:pt>
                <c:pt idx="5">
                  <c:v>Real Estate Services</c:v>
                </c:pt>
                <c:pt idx="6">
                  <c:v>Residential REITs</c:v>
                </c:pt>
                <c:pt idx="7">
                  <c:v>Mortgage REITs</c:v>
                </c:pt>
                <c:pt idx="8">
                  <c:v>Specialty REITs</c:v>
                </c:pt>
                <c:pt idx="9">
                  <c:v>Divers. Industrials</c:v>
                </c:pt>
              </c:strCache>
            </c:strRef>
          </c:cat>
          <c:val>
            <c:numRef>
              <c:f>'Graphik 2'!$V$62:$V$71</c:f>
              <c:numCache>
                <c:formatCode>General</c:formatCode>
                <c:ptCount val="10"/>
                <c:pt idx="0">
                  <c:v>9</c:v>
                </c:pt>
                <c:pt idx="1">
                  <c:v>6</c:v>
                </c:pt>
                <c:pt idx="2">
                  <c:v>8</c:v>
                </c:pt>
                <c:pt idx="3">
                  <c:v>1</c:v>
                </c:pt>
                <c:pt idx="4">
                  <c:v>1</c:v>
                </c:pt>
                <c:pt idx="5">
                  <c:v>1</c:v>
                </c:pt>
                <c:pt idx="6">
                  <c:v>2</c:v>
                </c:pt>
                <c:pt idx="7">
                  <c:v>1</c:v>
                </c:pt>
                <c:pt idx="8">
                  <c:v>1</c:v>
                </c:pt>
                <c:pt idx="9">
                  <c:v>1</c:v>
                </c:pt>
              </c:numCache>
            </c:numRef>
          </c:val>
        </c:ser>
        <c:dLbls>
          <c:showCatName val="1"/>
          <c:showPercent val="1"/>
        </c:dLbls>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de-DE"/>
  <c:style val="25"/>
  <c:chart>
    <c:autoTitleDeleted val="1"/>
    <c:plotArea>
      <c:layout>
        <c:manualLayout>
          <c:layoutTarget val="inner"/>
          <c:xMode val="edge"/>
          <c:yMode val="edge"/>
          <c:x val="0.11686351706036745"/>
          <c:y val="0.1777108180715832"/>
          <c:w val="0.77019753299111371"/>
          <c:h val="0.78479394111526457"/>
        </c:manualLayout>
      </c:layout>
      <c:scatterChart>
        <c:scatterStyle val="smoothMarker"/>
        <c:ser>
          <c:idx val="0"/>
          <c:order val="0"/>
          <c:tx>
            <c:strRef>
              <c:f>Graphik_1!$E$48</c:f>
              <c:strCache>
                <c:ptCount val="1"/>
                <c:pt idx="0">
                  <c:v>SRE_Weighted</c:v>
                </c:pt>
              </c:strCache>
            </c:strRef>
          </c:tx>
          <c:xVal>
            <c:numRef>
              <c:f>Graphik_1!$F$31:$F$37</c:f>
              <c:numCache>
                <c:formatCode>General</c:formatCode>
                <c:ptCount val="7"/>
                <c:pt idx="0">
                  <c:v>3.2171843708162888E-2</c:v>
                </c:pt>
                <c:pt idx="1">
                  <c:v>5.5203398567600689E-2</c:v>
                </c:pt>
                <c:pt idx="2">
                  <c:v>4.6534918592778966E-2</c:v>
                </c:pt>
                <c:pt idx="3">
                  <c:v>4.9685231152479824E-2</c:v>
                </c:pt>
                <c:pt idx="4">
                  <c:v>9.9971658027136145E-2</c:v>
                </c:pt>
                <c:pt idx="5">
                  <c:v>9.4133178660255709E-2</c:v>
                </c:pt>
                <c:pt idx="6">
                  <c:v>6.0501952814308424E-2</c:v>
                </c:pt>
              </c:numCache>
            </c:numRef>
          </c:xVal>
          <c:yVal>
            <c:numRef>
              <c:f>Graphik_1!$G$31:$G$37</c:f>
              <c:numCache>
                <c:formatCode>General</c:formatCode>
                <c:ptCount val="7"/>
                <c:pt idx="0">
                  <c:v>2.745306685229951E-2</c:v>
                </c:pt>
                <c:pt idx="1">
                  <c:v>3.5353577272167411E-2</c:v>
                </c:pt>
                <c:pt idx="2">
                  <c:v>2.2873933012356917E-2</c:v>
                </c:pt>
                <c:pt idx="3">
                  <c:v>-1.7672314904293857E-2</c:v>
                </c:pt>
                <c:pt idx="4">
                  <c:v>-6.8612449872655894E-3</c:v>
                </c:pt>
                <c:pt idx="5">
                  <c:v>2.6129496113392263E-2</c:v>
                </c:pt>
                <c:pt idx="6">
                  <c:v>1.5198894926116134E-2</c:v>
                </c:pt>
              </c:numCache>
            </c:numRef>
          </c:yVal>
          <c:smooth val="1"/>
        </c:ser>
        <c:axId val="135643904"/>
        <c:axId val="135645440"/>
      </c:scatterChart>
      <c:valAx>
        <c:axId val="135643904"/>
        <c:scaling>
          <c:orientation val="minMax"/>
          <c:max val="0.14000000000000001"/>
        </c:scaling>
        <c:axPos val="b"/>
        <c:numFmt formatCode="General" sourceLinked="1"/>
        <c:tickLblPos val="nextTo"/>
        <c:txPr>
          <a:bodyPr/>
          <a:lstStyle/>
          <a:p>
            <a:pPr>
              <a:defRPr sz="1200"/>
            </a:pPr>
            <a:endParaRPr lang="de-DE"/>
          </a:p>
        </c:txPr>
        <c:crossAx val="135645440"/>
        <c:crosses val="autoZero"/>
        <c:crossBetween val="midCat"/>
      </c:valAx>
      <c:valAx>
        <c:axId val="135645440"/>
        <c:scaling>
          <c:orientation val="minMax"/>
        </c:scaling>
        <c:axPos val="l"/>
        <c:numFmt formatCode="General" sourceLinked="1"/>
        <c:tickLblPos val="nextTo"/>
        <c:txPr>
          <a:bodyPr/>
          <a:lstStyle/>
          <a:p>
            <a:pPr>
              <a:defRPr sz="1200"/>
            </a:pPr>
            <a:endParaRPr lang="de-DE"/>
          </a:p>
        </c:txPr>
        <c:crossAx val="135643904"/>
        <c:crosses val="autoZero"/>
        <c:crossBetween val="midCat"/>
      </c:valAx>
    </c:plotArea>
    <c:plotVisOnly val="1"/>
  </c:chart>
  <c:txPr>
    <a:bodyPr/>
    <a:lstStyle/>
    <a:p>
      <a:pPr>
        <a:defRPr sz="1800"/>
      </a:pPr>
      <a:endParaRPr lang="de-DE"/>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e-DE"/>
  <c:chart>
    <c:plotArea>
      <c:layout>
        <c:manualLayout>
          <c:layoutTarget val="inner"/>
          <c:xMode val="edge"/>
          <c:yMode val="edge"/>
          <c:x val="5.9586617037255339E-2"/>
          <c:y val="0.16190474773986721"/>
          <c:w val="0.623219410190055"/>
          <c:h val="0.75304575338932656"/>
        </c:manualLayout>
      </c:layout>
      <c:lineChart>
        <c:grouping val="standard"/>
        <c:ser>
          <c:idx val="0"/>
          <c:order val="0"/>
          <c:tx>
            <c:strRef>
              <c:f>Tabelle1!$X$3</c:f>
              <c:strCache>
                <c:ptCount val="1"/>
                <c:pt idx="0">
                  <c:v>Domestic Equity</c:v>
                </c:pt>
              </c:strCache>
            </c:strRef>
          </c:tx>
          <c:marker>
            <c:symbol val="none"/>
          </c:marker>
          <c:val>
            <c:numRef>
              <c:f>Tabelle1!$X$4:$X$87</c:f>
              <c:numCache>
                <c:formatCode>0.0000000</c:formatCode>
                <c:ptCount val="84"/>
                <c:pt idx="0">
                  <c:v>99.138368403401387</c:v>
                </c:pt>
                <c:pt idx="1">
                  <c:v>101.99553604298578</c:v>
                </c:pt>
                <c:pt idx="2">
                  <c:v>100.67072557268185</c:v>
                </c:pt>
                <c:pt idx="3">
                  <c:v>102.73034338965834</c:v>
                </c:pt>
                <c:pt idx="4">
                  <c:v>101.41149091691463</c:v>
                </c:pt>
                <c:pt idx="5">
                  <c:v>102.88246599476975</c:v>
                </c:pt>
                <c:pt idx="6">
                  <c:v>101.33999042392006</c:v>
                </c:pt>
                <c:pt idx="7">
                  <c:v>102.99284086898358</c:v>
                </c:pt>
                <c:pt idx="8">
                  <c:v>105.77521415820001</c:v>
                </c:pt>
                <c:pt idx="9">
                  <c:v>106.99948496104888</c:v>
                </c:pt>
                <c:pt idx="10">
                  <c:v>109.40275195859081</c:v>
                </c:pt>
                <c:pt idx="11">
                  <c:v>112.31349264269134</c:v>
                </c:pt>
                <c:pt idx="12">
                  <c:v>113.64063290880547</c:v>
                </c:pt>
                <c:pt idx="13">
                  <c:v>116.23532994972282</c:v>
                </c:pt>
                <c:pt idx="14">
                  <c:v>115.36298227152334</c:v>
                </c:pt>
                <c:pt idx="15">
                  <c:v>113.10671764296413</c:v>
                </c:pt>
                <c:pt idx="16">
                  <c:v>117.01297650921866</c:v>
                </c:pt>
                <c:pt idx="17">
                  <c:v>120.40976757926246</c:v>
                </c:pt>
                <c:pt idx="18">
                  <c:v>123.79567115002416</c:v>
                </c:pt>
                <c:pt idx="19">
                  <c:v>124.96079442285955</c:v>
                </c:pt>
                <c:pt idx="20">
                  <c:v>128.37685566754791</c:v>
                </c:pt>
                <c:pt idx="21">
                  <c:v>125.48934488414463</c:v>
                </c:pt>
                <c:pt idx="22">
                  <c:v>128.78787160925052</c:v>
                </c:pt>
                <c:pt idx="23">
                  <c:v>132.72679844801686</c:v>
                </c:pt>
                <c:pt idx="24">
                  <c:v>135.63819520036535</c:v>
                </c:pt>
                <c:pt idx="25">
                  <c:v>136.8407994270764</c:v>
                </c:pt>
                <c:pt idx="26">
                  <c:v>140.62937315107789</c:v>
                </c:pt>
                <c:pt idx="27">
                  <c:v>141.69025929283745</c:v>
                </c:pt>
                <c:pt idx="28">
                  <c:v>136.91194134992449</c:v>
                </c:pt>
                <c:pt idx="29">
                  <c:v>138.9181002938991</c:v>
                </c:pt>
                <c:pt idx="30">
                  <c:v>140.23629789407329</c:v>
                </c:pt>
                <c:pt idx="31">
                  <c:v>140.9495505702223</c:v>
                </c:pt>
                <c:pt idx="32">
                  <c:v>142.52541405113664</c:v>
                </c:pt>
                <c:pt idx="33">
                  <c:v>145.55642248527232</c:v>
                </c:pt>
                <c:pt idx="34">
                  <c:v>145.26876846362606</c:v>
                </c:pt>
                <c:pt idx="35">
                  <c:v>148.59959644545489</c:v>
                </c:pt>
                <c:pt idx="36">
                  <c:v>148.34635132450117</c:v>
                </c:pt>
                <c:pt idx="37">
                  <c:v>148.17771816462718</c:v>
                </c:pt>
                <c:pt idx="38">
                  <c:v>151.52062978478997</c:v>
                </c:pt>
                <c:pt idx="39">
                  <c:v>153.9700994041944</c:v>
                </c:pt>
                <c:pt idx="40">
                  <c:v>156.79043401930585</c:v>
                </c:pt>
                <c:pt idx="41">
                  <c:v>156.03333482673031</c:v>
                </c:pt>
                <c:pt idx="42">
                  <c:v>152.70765758570758</c:v>
                </c:pt>
                <c:pt idx="43">
                  <c:v>152.43716146187575</c:v>
                </c:pt>
                <c:pt idx="44">
                  <c:v>154.32984006230961</c:v>
                </c:pt>
                <c:pt idx="45">
                  <c:v>158.67635477369905</c:v>
                </c:pt>
                <c:pt idx="46">
                  <c:v>153.92914975776247</c:v>
                </c:pt>
                <c:pt idx="47">
                  <c:v>154.18882058680003</c:v>
                </c:pt>
                <c:pt idx="48">
                  <c:v>145.52329655963086</c:v>
                </c:pt>
                <c:pt idx="49">
                  <c:v>146.29255299141428</c:v>
                </c:pt>
                <c:pt idx="50">
                  <c:v>144.23883746026004</c:v>
                </c:pt>
                <c:pt idx="51">
                  <c:v>150.49536876404142</c:v>
                </c:pt>
                <c:pt idx="52">
                  <c:v>150.29655264774183</c:v>
                </c:pt>
                <c:pt idx="53">
                  <c:v>143.231957433616</c:v>
                </c:pt>
                <c:pt idx="54">
                  <c:v>139.63078448013974</c:v>
                </c:pt>
                <c:pt idx="55">
                  <c:v>144.62624827051391</c:v>
                </c:pt>
                <c:pt idx="56">
                  <c:v>131.38807638691063</c:v>
                </c:pt>
                <c:pt idx="57">
                  <c:v>119.4907536506723</c:v>
                </c:pt>
                <c:pt idx="58">
                  <c:v>117.82211061911299</c:v>
                </c:pt>
                <c:pt idx="59">
                  <c:v>121.49478570608348</c:v>
                </c:pt>
                <c:pt idx="60">
                  <c:v>115.66563779227045</c:v>
                </c:pt>
                <c:pt idx="61">
                  <c:v>109.14550480372235</c:v>
                </c:pt>
                <c:pt idx="62">
                  <c:v>112.42466570736462</c:v>
                </c:pt>
                <c:pt idx="63">
                  <c:v>122.36870581992173</c:v>
                </c:pt>
                <c:pt idx="64">
                  <c:v>126.55985803331878</c:v>
                </c:pt>
                <c:pt idx="65">
                  <c:v>123.35322207835648</c:v>
                </c:pt>
                <c:pt idx="66">
                  <c:v>131.85574555169148</c:v>
                </c:pt>
                <c:pt idx="67">
                  <c:v>139.55648865816104</c:v>
                </c:pt>
                <c:pt idx="68">
                  <c:v>144.27863824980585</c:v>
                </c:pt>
                <c:pt idx="69">
                  <c:v>142.45803173345666</c:v>
                </c:pt>
                <c:pt idx="70">
                  <c:v>145.41759946662879</c:v>
                </c:pt>
                <c:pt idx="71">
                  <c:v>149.75927267152173</c:v>
                </c:pt>
                <c:pt idx="72">
                  <c:v>146.1869986644318</c:v>
                </c:pt>
                <c:pt idx="73">
                  <c:v>149.56005350437067</c:v>
                </c:pt>
                <c:pt idx="74">
                  <c:v>156.31821098517062</c:v>
                </c:pt>
                <c:pt idx="75">
                  <c:v>154.92935117443409</c:v>
                </c:pt>
                <c:pt idx="76">
                  <c:v>148.70411530972953</c:v>
                </c:pt>
                <c:pt idx="77">
                  <c:v>144.07921294718608</c:v>
                </c:pt>
                <c:pt idx="78">
                  <c:v>150.97404568013445</c:v>
                </c:pt>
                <c:pt idx="79">
                  <c:v>150.74947441970392</c:v>
                </c:pt>
                <c:pt idx="80">
                  <c:v>157.29005360970541</c:v>
                </c:pt>
                <c:pt idx="81">
                  <c:v>159.82359654832376</c:v>
                </c:pt>
                <c:pt idx="82">
                  <c:v>157.56735425250321</c:v>
                </c:pt>
                <c:pt idx="83">
                  <c:v>164.70801894758034</c:v>
                </c:pt>
              </c:numCache>
            </c:numRef>
          </c:val>
        </c:ser>
        <c:ser>
          <c:idx val="1"/>
          <c:order val="1"/>
          <c:tx>
            <c:strRef>
              <c:f>Tabelle1!$Y$3</c:f>
              <c:strCache>
                <c:ptCount val="1"/>
                <c:pt idx="0">
                  <c:v>Oversea Equity</c:v>
                </c:pt>
              </c:strCache>
            </c:strRef>
          </c:tx>
          <c:marker>
            <c:symbol val="none"/>
          </c:marker>
          <c:val>
            <c:numRef>
              <c:f>Tabelle1!$Y$4:$Y$87</c:f>
              <c:numCache>
                <c:formatCode>0.0000000</c:formatCode>
                <c:ptCount val="84"/>
                <c:pt idx="0">
                  <c:v>100.41437956652545</c:v>
                </c:pt>
                <c:pt idx="1">
                  <c:v>100.09336680489241</c:v>
                </c:pt>
                <c:pt idx="2">
                  <c:v>100.74975906129828</c:v>
                </c:pt>
                <c:pt idx="3">
                  <c:v>101.89854970935406</c:v>
                </c:pt>
                <c:pt idx="4">
                  <c:v>99.352985618376508</c:v>
                </c:pt>
                <c:pt idx="5">
                  <c:v>102.64198098159136</c:v>
                </c:pt>
                <c:pt idx="6">
                  <c:v>98.957865435977439</c:v>
                </c:pt>
                <c:pt idx="7">
                  <c:v>100.76319856547596</c:v>
                </c:pt>
                <c:pt idx="8">
                  <c:v>102.07256290113837</c:v>
                </c:pt>
                <c:pt idx="9">
                  <c:v>103.27161125442018</c:v>
                </c:pt>
                <c:pt idx="10">
                  <c:v>104.26595527345603</c:v>
                </c:pt>
                <c:pt idx="11">
                  <c:v>107.80316971708167</c:v>
                </c:pt>
                <c:pt idx="12">
                  <c:v>107.27929783096067</c:v>
                </c:pt>
                <c:pt idx="13">
                  <c:v>108.42694705326385</c:v>
                </c:pt>
                <c:pt idx="14">
                  <c:v>108.26566581245062</c:v>
                </c:pt>
                <c:pt idx="15">
                  <c:v>104.97250914725122</c:v>
                </c:pt>
                <c:pt idx="16">
                  <c:v>112.35752804945815</c:v>
                </c:pt>
                <c:pt idx="17">
                  <c:v>115.08929202395915</c:v>
                </c:pt>
                <c:pt idx="18">
                  <c:v>120.94682731710951</c:v>
                </c:pt>
                <c:pt idx="19">
                  <c:v>119.24540444577052</c:v>
                </c:pt>
                <c:pt idx="20">
                  <c:v>123.92228274859625</c:v>
                </c:pt>
                <c:pt idx="21">
                  <c:v>121.42490328983543</c:v>
                </c:pt>
                <c:pt idx="22">
                  <c:v>127.74322356714116</c:v>
                </c:pt>
                <c:pt idx="23">
                  <c:v>130.91226399487371</c:v>
                </c:pt>
                <c:pt idx="24">
                  <c:v>132.00913578948823</c:v>
                </c:pt>
                <c:pt idx="25">
                  <c:v>133.40764317608878</c:v>
                </c:pt>
                <c:pt idx="26">
                  <c:v>136.53090663937832</c:v>
                </c:pt>
                <c:pt idx="27">
                  <c:v>134.78364010044538</c:v>
                </c:pt>
                <c:pt idx="28">
                  <c:v>128.21236207993914</c:v>
                </c:pt>
                <c:pt idx="29">
                  <c:v>129.35916432969344</c:v>
                </c:pt>
                <c:pt idx="30">
                  <c:v>128.98973438465606</c:v>
                </c:pt>
                <c:pt idx="31">
                  <c:v>129.72667011067136</c:v>
                </c:pt>
                <c:pt idx="32">
                  <c:v>133.09707220331197</c:v>
                </c:pt>
                <c:pt idx="33">
                  <c:v>134.49669213372098</c:v>
                </c:pt>
                <c:pt idx="34">
                  <c:v>134.13673172737768</c:v>
                </c:pt>
                <c:pt idx="35">
                  <c:v>136.82084252466356</c:v>
                </c:pt>
                <c:pt idx="36">
                  <c:v>137.98646640897726</c:v>
                </c:pt>
                <c:pt idx="37">
                  <c:v>137.36768587241045</c:v>
                </c:pt>
                <c:pt idx="38">
                  <c:v>139.11316732093999</c:v>
                </c:pt>
                <c:pt idx="39">
                  <c:v>141.63474367965236</c:v>
                </c:pt>
                <c:pt idx="40">
                  <c:v>146.06812046172527</c:v>
                </c:pt>
                <c:pt idx="41">
                  <c:v>144.05590090866664</c:v>
                </c:pt>
                <c:pt idx="42">
                  <c:v>141.10932053766561</c:v>
                </c:pt>
                <c:pt idx="43">
                  <c:v>141.78698484639199</c:v>
                </c:pt>
                <c:pt idx="44">
                  <c:v>145.94910755367417</c:v>
                </c:pt>
                <c:pt idx="45">
                  <c:v>147.32847295863706</c:v>
                </c:pt>
                <c:pt idx="46">
                  <c:v>144.34806205810361</c:v>
                </c:pt>
                <c:pt idx="47">
                  <c:v>146.46170024825062</c:v>
                </c:pt>
                <c:pt idx="48">
                  <c:v>138.89830500191044</c:v>
                </c:pt>
                <c:pt idx="49">
                  <c:v>138.83236201938882</c:v>
                </c:pt>
                <c:pt idx="50">
                  <c:v>137.88235243452021</c:v>
                </c:pt>
                <c:pt idx="51">
                  <c:v>143.73789115483439</c:v>
                </c:pt>
                <c:pt idx="52">
                  <c:v>145.84655410070101</c:v>
                </c:pt>
                <c:pt idx="53">
                  <c:v>136.73864205472194</c:v>
                </c:pt>
                <c:pt idx="54">
                  <c:v>135.00288017235931</c:v>
                </c:pt>
                <c:pt idx="55">
                  <c:v>141.74783077600546</c:v>
                </c:pt>
                <c:pt idx="56">
                  <c:v>132.09861644408502</c:v>
                </c:pt>
                <c:pt idx="57">
                  <c:v>120.83222385337393</c:v>
                </c:pt>
                <c:pt idx="58">
                  <c:v>119.24967314082269</c:v>
                </c:pt>
                <c:pt idx="59">
                  <c:v>130.65908082890488</c:v>
                </c:pt>
                <c:pt idx="60">
                  <c:v>121.39142504255453</c:v>
                </c:pt>
                <c:pt idx="61">
                  <c:v>112.35971472623648</c:v>
                </c:pt>
                <c:pt idx="62">
                  <c:v>120.55957903060634</c:v>
                </c:pt>
                <c:pt idx="63">
                  <c:v>128.73073798860764</c:v>
                </c:pt>
                <c:pt idx="64">
                  <c:v>129.1607769206465</c:v>
                </c:pt>
                <c:pt idx="65">
                  <c:v>126.65523420965705</c:v>
                </c:pt>
                <c:pt idx="66">
                  <c:v>134.71391158448452</c:v>
                </c:pt>
                <c:pt idx="67">
                  <c:v>140.39721039686785</c:v>
                </c:pt>
                <c:pt idx="68">
                  <c:v>146.99677816144055</c:v>
                </c:pt>
                <c:pt idx="69">
                  <c:v>142.05099621867853</c:v>
                </c:pt>
                <c:pt idx="70">
                  <c:v>146.83771180924597</c:v>
                </c:pt>
                <c:pt idx="71">
                  <c:v>150.47020003884572</c:v>
                </c:pt>
                <c:pt idx="72">
                  <c:v>146.93110328454688</c:v>
                </c:pt>
                <c:pt idx="73">
                  <c:v>153.8466259878208</c:v>
                </c:pt>
                <c:pt idx="74">
                  <c:v>160.76608430636338</c:v>
                </c:pt>
                <c:pt idx="75">
                  <c:v>160.11404651392763</c:v>
                </c:pt>
                <c:pt idx="76">
                  <c:v>155.40664450845816</c:v>
                </c:pt>
                <c:pt idx="77">
                  <c:v>149.29963714123397</c:v>
                </c:pt>
                <c:pt idx="78">
                  <c:v>152.49470324077998</c:v>
                </c:pt>
                <c:pt idx="79">
                  <c:v>150.48066366767381</c:v>
                </c:pt>
                <c:pt idx="80">
                  <c:v>157.52967221192608</c:v>
                </c:pt>
                <c:pt idx="81">
                  <c:v>159.59094626034334</c:v>
                </c:pt>
                <c:pt idx="82">
                  <c:v>160.194078230598</c:v>
                </c:pt>
                <c:pt idx="83">
                  <c:v>167.30945427844532</c:v>
                </c:pt>
              </c:numCache>
            </c:numRef>
          </c:val>
        </c:ser>
        <c:ser>
          <c:idx val="2"/>
          <c:order val="2"/>
          <c:tx>
            <c:strRef>
              <c:f>Tabelle1!$Z$3</c:f>
              <c:strCache>
                <c:ptCount val="1"/>
                <c:pt idx="0">
                  <c:v>Public Real Estate</c:v>
                </c:pt>
              </c:strCache>
            </c:strRef>
          </c:tx>
          <c:spPr>
            <a:ln>
              <a:solidFill>
                <a:schemeClr val="tx1"/>
              </a:solidFill>
              <a:prstDash val="sysDash"/>
            </a:ln>
          </c:spPr>
          <c:marker>
            <c:symbol val="none"/>
          </c:marker>
          <c:val>
            <c:numRef>
              <c:f>Tabelle1!$Z$4:$Z$87</c:f>
              <c:numCache>
                <c:formatCode>0.0000000</c:formatCode>
                <c:ptCount val="84"/>
                <c:pt idx="0">
                  <c:v>99.624248334145918</c:v>
                </c:pt>
                <c:pt idx="1">
                  <c:v>107.96372643159646</c:v>
                </c:pt>
                <c:pt idx="2">
                  <c:v>109.85618970564229</c:v>
                </c:pt>
                <c:pt idx="3">
                  <c:v>109.30289684465673</c:v>
                </c:pt>
                <c:pt idx="4">
                  <c:v>111.38691127702148</c:v>
                </c:pt>
                <c:pt idx="5">
                  <c:v>114.74025559601773</c:v>
                </c:pt>
                <c:pt idx="6">
                  <c:v>116.30027317368003</c:v>
                </c:pt>
                <c:pt idx="7">
                  <c:v>118.97242059944315</c:v>
                </c:pt>
                <c:pt idx="8">
                  <c:v>121.10550611736987</c:v>
                </c:pt>
                <c:pt idx="9">
                  <c:v>121.79163333392607</c:v>
                </c:pt>
                <c:pt idx="10">
                  <c:v>128.76114402331118</c:v>
                </c:pt>
                <c:pt idx="11">
                  <c:v>139.0620369769355</c:v>
                </c:pt>
                <c:pt idx="12">
                  <c:v>137.68293239298205</c:v>
                </c:pt>
                <c:pt idx="13">
                  <c:v>138.15478172629645</c:v>
                </c:pt>
                <c:pt idx="14">
                  <c:v>133.62383086477772</c:v>
                </c:pt>
                <c:pt idx="15">
                  <c:v>134.12610924091729</c:v>
                </c:pt>
                <c:pt idx="16">
                  <c:v>140.58047202481748</c:v>
                </c:pt>
                <c:pt idx="17">
                  <c:v>141.13573669951245</c:v>
                </c:pt>
                <c:pt idx="18">
                  <c:v>141.47003120246859</c:v>
                </c:pt>
                <c:pt idx="19">
                  <c:v>144.0133686787552</c:v>
                </c:pt>
                <c:pt idx="20">
                  <c:v>147.38246839509208</c:v>
                </c:pt>
                <c:pt idx="21">
                  <c:v>142.46390952666832</c:v>
                </c:pt>
                <c:pt idx="22">
                  <c:v>151.45033987837206</c:v>
                </c:pt>
                <c:pt idx="23">
                  <c:v>157.85319529699672</c:v>
                </c:pt>
                <c:pt idx="24">
                  <c:v>162.00134510352601</c:v>
                </c:pt>
                <c:pt idx="25">
                  <c:v>168.51548259474737</c:v>
                </c:pt>
                <c:pt idx="26">
                  <c:v>173.33488938524127</c:v>
                </c:pt>
                <c:pt idx="27">
                  <c:v>170.17019837743118</c:v>
                </c:pt>
                <c:pt idx="28">
                  <c:v>167.33685841640147</c:v>
                </c:pt>
                <c:pt idx="29">
                  <c:v>169.64609330968759</c:v>
                </c:pt>
                <c:pt idx="30">
                  <c:v>176.7057796273364</c:v>
                </c:pt>
                <c:pt idx="31">
                  <c:v>176.26861843504506</c:v>
                </c:pt>
                <c:pt idx="32">
                  <c:v>180.65254507979941</c:v>
                </c:pt>
                <c:pt idx="33">
                  <c:v>186.62449641257606</c:v>
                </c:pt>
                <c:pt idx="34">
                  <c:v>188.92101050604188</c:v>
                </c:pt>
                <c:pt idx="35">
                  <c:v>198.51107000863021</c:v>
                </c:pt>
                <c:pt idx="36">
                  <c:v>192.26392286072559</c:v>
                </c:pt>
                <c:pt idx="37">
                  <c:v>190.66504616306236</c:v>
                </c:pt>
                <c:pt idx="38">
                  <c:v>194.93002018012561</c:v>
                </c:pt>
                <c:pt idx="39">
                  <c:v>190.31436128531431</c:v>
                </c:pt>
                <c:pt idx="40">
                  <c:v>189.14040976063421</c:v>
                </c:pt>
                <c:pt idx="41">
                  <c:v>180.20156239049999</c:v>
                </c:pt>
                <c:pt idx="42">
                  <c:v>173.42186513573256</c:v>
                </c:pt>
                <c:pt idx="43">
                  <c:v>178.35032352626754</c:v>
                </c:pt>
                <c:pt idx="44">
                  <c:v>170.61571701695755</c:v>
                </c:pt>
                <c:pt idx="45">
                  <c:v>167.03779777396571</c:v>
                </c:pt>
                <c:pt idx="46">
                  <c:v>157.66105378382107</c:v>
                </c:pt>
                <c:pt idx="47">
                  <c:v>155.54092612688405</c:v>
                </c:pt>
                <c:pt idx="48">
                  <c:v>160.66679765166666</c:v>
                </c:pt>
                <c:pt idx="49">
                  <c:v>158.65303632190665</c:v>
                </c:pt>
                <c:pt idx="50">
                  <c:v>156.94976114731512</c:v>
                </c:pt>
                <c:pt idx="51">
                  <c:v>152.16407365903905</c:v>
                </c:pt>
                <c:pt idx="52">
                  <c:v>143.25386934287025</c:v>
                </c:pt>
                <c:pt idx="53">
                  <c:v>132.45196065871784</c:v>
                </c:pt>
                <c:pt idx="54">
                  <c:v>136.15018252172038</c:v>
                </c:pt>
                <c:pt idx="55">
                  <c:v>141.86089125755086</c:v>
                </c:pt>
                <c:pt idx="56">
                  <c:v>137.35728763734124</c:v>
                </c:pt>
                <c:pt idx="57">
                  <c:v>115.10337774934165</c:v>
                </c:pt>
                <c:pt idx="58">
                  <c:v>99.017873075632423</c:v>
                </c:pt>
                <c:pt idx="59">
                  <c:v>99.730161718955557</c:v>
                </c:pt>
                <c:pt idx="60">
                  <c:v>77.899387855661004</c:v>
                </c:pt>
                <c:pt idx="61">
                  <c:v>68.036174281306927</c:v>
                </c:pt>
                <c:pt idx="62">
                  <c:v>67.865240952393009</c:v>
                </c:pt>
                <c:pt idx="63">
                  <c:v>92.97226373519419</c:v>
                </c:pt>
                <c:pt idx="64">
                  <c:v>88.322789523877148</c:v>
                </c:pt>
                <c:pt idx="65">
                  <c:v>88.118849007986242</c:v>
                </c:pt>
                <c:pt idx="66">
                  <c:v>99.352360094149788</c:v>
                </c:pt>
                <c:pt idx="67">
                  <c:v>118.72408784284085</c:v>
                </c:pt>
                <c:pt idx="68">
                  <c:v>118.23066679020955</c:v>
                </c:pt>
                <c:pt idx="69">
                  <c:v>118.6860420100969</c:v>
                </c:pt>
                <c:pt idx="70">
                  <c:v>116.73733354983456</c:v>
                </c:pt>
                <c:pt idx="71">
                  <c:v>122.21643478852928</c:v>
                </c:pt>
                <c:pt idx="72">
                  <c:v>115.19524791467914</c:v>
                </c:pt>
                <c:pt idx="73">
                  <c:v>116.04459818920652</c:v>
                </c:pt>
                <c:pt idx="74">
                  <c:v>121.72670286421781</c:v>
                </c:pt>
                <c:pt idx="75">
                  <c:v>120.04196160385342</c:v>
                </c:pt>
                <c:pt idx="76">
                  <c:v>113.27539440052156</c:v>
                </c:pt>
                <c:pt idx="77">
                  <c:v>108.70330664457296</c:v>
                </c:pt>
                <c:pt idx="78">
                  <c:v>116.04186355229552</c:v>
                </c:pt>
                <c:pt idx="79">
                  <c:v>115.27687450523564</c:v>
                </c:pt>
                <c:pt idx="80">
                  <c:v>120.95333756289951</c:v>
                </c:pt>
                <c:pt idx="81">
                  <c:v>126.72302167416819</c:v>
                </c:pt>
                <c:pt idx="82">
                  <c:v>121.11019873254342</c:v>
                </c:pt>
                <c:pt idx="83">
                  <c:v>128.84352681849631</c:v>
                </c:pt>
              </c:numCache>
            </c:numRef>
          </c:val>
        </c:ser>
        <c:ser>
          <c:idx val="3"/>
          <c:order val="3"/>
          <c:tx>
            <c:strRef>
              <c:f>Tabelle1!$AA$3</c:f>
              <c:strCache>
                <c:ptCount val="1"/>
                <c:pt idx="0">
                  <c:v>DJSI SRE</c:v>
                </c:pt>
              </c:strCache>
            </c:strRef>
          </c:tx>
          <c:marker>
            <c:symbol val="none"/>
          </c:marker>
          <c:val>
            <c:numRef>
              <c:f>Tabelle1!$AA$4:$AA$87</c:f>
              <c:numCache>
                <c:formatCode>0.0000000</c:formatCode>
                <c:ptCount val="84"/>
                <c:pt idx="0">
                  <c:v>105.64475796081959</c:v>
                </c:pt>
                <c:pt idx="1">
                  <c:v>110.56881418193377</c:v>
                </c:pt>
                <c:pt idx="2">
                  <c:v>116.51338796118118</c:v>
                </c:pt>
                <c:pt idx="3">
                  <c:v>113.5463323541799</c:v>
                </c:pt>
                <c:pt idx="4">
                  <c:v>114.16060369031953</c:v>
                </c:pt>
                <c:pt idx="5">
                  <c:v>116.96903443084329</c:v>
                </c:pt>
                <c:pt idx="6">
                  <c:v>115.56061739612841</c:v>
                </c:pt>
                <c:pt idx="7">
                  <c:v>118.60549110895442</c:v>
                </c:pt>
                <c:pt idx="8">
                  <c:v>118.56943098091079</c:v>
                </c:pt>
                <c:pt idx="9">
                  <c:v>120.19691606952827</c:v>
                </c:pt>
                <c:pt idx="10">
                  <c:v>126.00770509437722</c:v>
                </c:pt>
                <c:pt idx="11">
                  <c:v>132.9436802227585</c:v>
                </c:pt>
                <c:pt idx="12">
                  <c:v>134.05492479171494</c:v>
                </c:pt>
                <c:pt idx="13">
                  <c:v>133.09694164740768</c:v>
                </c:pt>
                <c:pt idx="14">
                  <c:v>130.22244381649827</c:v>
                </c:pt>
                <c:pt idx="15">
                  <c:v>129.7577590649515</c:v>
                </c:pt>
                <c:pt idx="16">
                  <c:v>134.67636229875725</c:v>
                </c:pt>
                <c:pt idx="17">
                  <c:v>136.47393223343855</c:v>
                </c:pt>
                <c:pt idx="18">
                  <c:v>139.46264808355471</c:v>
                </c:pt>
                <c:pt idx="19">
                  <c:v>143.56358783125233</c:v>
                </c:pt>
                <c:pt idx="20">
                  <c:v>152.75958828436785</c:v>
                </c:pt>
                <c:pt idx="21">
                  <c:v>152.36819624751226</c:v>
                </c:pt>
                <c:pt idx="22">
                  <c:v>157.86055025493022</c:v>
                </c:pt>
                <c:pt idx="23">
                  <c:v>175.36797294936011</c:v>
                </c:pt>
                <c:pt idx="24">
                  <c:v>180.54890436162785</c:v>
                </c:pt>
                <c:pt idx="25">
                  <c:v>182.68115172799406</c:v>
                </c:pt>
                <c:pt idx="26">
                  <c:v>190.2693384568461</c:v>
                </c:pt>
                <c:pt idx="27">
                  <c:v>184.44812971597003</c:v>
                </c:pt>
                <c:pt idx="28">
                  <c:v>177.35898028831389</c:v>
                </c:pt>
                <c:pt idx="29">
                  <c:v>182.07521132158243</c:v>
                </c:pt>
                <c:pt idx="30">
                  <c:v>184.5464007069767</c:v>
                </c:pt>
                <c:pt idx="31">
                  <c:v>186.14933191393661</c:v>
                </c:pt>
                <c:pt idx="32">
                  <c:v>189.48324152986072</c:v>
                </c:pt>
                <c:pt idx="33">
                  <c:v>194.61725047882572</c:v>
                </c:pt>
                <c:pt idx="34">
                  <c:v>195.12031864241678</c:v>
                </c:pt>
                <c:pt idx="35">
                  <c:v>202.81669256418752</c:v>
                </c:pt>
                <c:pt idx="36">
                  <c:v>201.92404981226701</c:v>
                </c:pt>
                <c:pt idx="37">
                  <c:v>204.27676105018793</c:v>
                </c:pt>
                <c:pt idx="38">
                  <c:v>208.30388364907515</c:v>
                </c:pt>
                <c:pt idx="39">
                  <c:v>204.75505019170166</c:v>
                </c:pt>
                <c:pt idx="40">
                  <c:v>205.12015135270784</c:v>
                </c:pt>
                <c:pt idx="41">
                  <c:v>193.92288922388855</c:v>
                </c:pt>
                <c:pt idx="42">
                  <c:v>187.29750944505562</c:v>
                </c:pt>
                <c:pt idx="43">
                  <c:v>191.60201847618711</c:v>
                </c:pt>
                <c:pt idx="44">
                  <c:v>193.84965087963405</c:v>
                </c:pt>
                <c:pt idx="45">
                  <c:v>192.84045819657038</c:v>
                </c:pt>
                <c:pt idx="46">
                  <c:v>184.32583977666405</c:v>
                </c:pt>
                <c:pt idx="47">
                  <c:v>181.60991467903509</c:v>
                </c:pt>
                <c:pt idx="48">
                  <c:v>183.01003966941022</c:v>
                </c:pt>
                <c:pt idx="49">
                  <c:v>181.98505909546731</c:v>
                </c:pt>
                <c:pt idx="50">
                  <c:v>182.97627096359321</c:v>
                </c:pt>
                <c:pt idx="51">
                  <c:v>189.92949022988032</c:v>
                </c:pt>
                <c:pt idx="52">
                  <c:v>185.54842463075968</c:v>
                </c:pt>
                <c:pt idx="53">
                  <c:v>173.22955199608097</c:v>
                </c:pt>
                <c:pt idx="54">
                  <c:v>173.87497030679921</c:v>
                </c:pt>
                <c:pt idx="55">
                  <c:v>176.73165920443316</c:v>
                </c:pt>
                <c:pt idx="56">
                  <c:v>170.23735402693455</c:v>
                </c:pt>
                <c:pt idx="57">
                  <c:v>154.08444417386045</c:v>
                </c:pt>
                <c:pt idx="58">
                  <c:v>149.87444452143149</c:v>
                </c:pt>
                <c:pt idx="59">
                  <c:v>173.37642069431678</c:v>
                </c:pt>
                <c:pt idx="60">
                  <c:v>157.40242715912888</c:v>
                </c:pt>
                <c:pt idx="61">
                  <c:v>144.76887398814006</c:v>
                </c:pt>
                <c:pt idx="62">
                  <c:v>153.19223277767205</c:v>
                </c:pt>
                <c:pt idx="63">
                  <c:v>168.16210334748425</c:v>
                </c:pt>
                <c:pt idx="64">
                  <c:v>174.09795293058448</c:v>
                </c:pt>
                <c:pt idx="65">
                  <c:v>171.90349699577374</c:v>
                </c:pt>
                <c:pt idx="66">
                  <c:v>179.71169960670656</c:v>
                </c:pt>
                <c:pt idx="67">
                  <c:v>193.32342359333671</c:v>
                </c:pt>
                <c:pt idx="68">
                  <c:v>199.45882764532405</c:v>
                </c:pt>
                <c:pt idx="69">
                  <c:v>198.29821110305193</c:v>
                </c:pt>
                <c:pt idx="70">
                  <c:v>200.86764753153989</c:v>
                </c:pt>
                <c:pt idx="71">
                  <c:v>204.73181603038756</c:v>
                </c:pt>
                <c:pt idx="72">
                  <c:v>199.05176500550002</c:v>
                </c:pt>
                <c:pt idx="73">
                  <c:v>203.45114388655227</c:v>
                </c:pt>
                <c:pt idx="74">
                  <c:v>207.95282480126554</c:v>
                </c:pt>
                <c:pt idx="75">
                  <c:v>205.72342467646195</c:v>
                </c:pt>
                <c:pt idx="76">
                  <c:v>197.76808916210598</c:v>
                </c:pt>
                <c:pt idx="77">
                  <c:v>196.17912596681421</c:v>
                </c:pt>
                <c:pt idx="78">
                  <c:v>204.33183806259089</c:v>
                </c:pt>
                <c:pt idx="79">
                  <c:v>204.69678927886395</c:v>
                </c:pt>
                <c:pt idx="80">
                  <c:v>213.84822257200423</c:v>
                </c:pt>
                <c:pt idx="81">
                  <c:v>218.75533123939559</c:v>
                </c:pt>
                <c:pt idx="82">
                  <c:v>213.63805447669705</c:v>
                </c:pt>
                <c:pt idx="83">
                  <c:v>222.97048994172701</c:v>
                </c:pt>
              </c:numCache>
            </c:numRef>
          </c:val>
        </c:ser>
        <c:ser>
          <c:idx val="4"/>
          <c:order val="4"/>
          <c:tx>
            <c:strRef>
              <c:f>Tabelle1!$AB$3</c:f>
              <c:strCache>
                <c:ptCount val="1"/>
                <c:pt idx="0">
                  <c:v>Direct Real Estate</c:v>
                </c:pt>
              </c:strCache>
            </c:strRef>
          </c:tx>
          <c:spPr>
            <a:ln>
              <a:solidFill>
                <a:srgbClr val="DA5700">
                  <a:alpha val="73000"/>
                </a:srgbClr>
              </a:solidFill>
              <a:prstDash val="solid"/>
            </a:ln>
          </c:spPr>
          <c:marker>
            <c:symbol val="none"/>
          </c:marker>
          <c:val>
            <c:numRef>
              <c:f>Tabelle1!$AB$4:$AB$87</c:f>
              <c:numCache>
                <c:formatCode>0.0000000</c:formatCode>
                <c:ptCount val="84"/>
                <c:pt idx="0">
                  <c:v>95.702437020635756</c:v>
                </c:pt>
                <c:pt idx="1">
                  <c:v>99.30024147238538</c:v>
                </c:pt>
                <c:pt idx="2">
                  <c:v>106.76535886287955</c:v>
                </c:pt>
                <c:pt idx="3">
                  <c:v>103.6935800862595</c:v>
                </c:pt>
                <c:pt idx="4">
                  <c:v>109.52854108504522</c:v>
                </c:pt>
                <c:pt idx="5">
                  <c:v>116.12663826966103</c:v>
                </c:pt>
                <c:pt idx="6">
                  <c:v>111.21046582986034</c:v>
                </c:pt>
                <c:pt idx="7">
                  <c:v>111.17801809888523</c:v>
                </c:pt>
                <c:pt idx="8">
                  <c:v>116.95592603771165</c:v>
                </c:pt>
                <c:pt idx="9">
                  <c:v>114.90265923915879</c:v>
                </c:pt>
                <c:pt idx="10">
                  <c:v>119.04919921745068</c:v>
                </c:pt>
                <c:pt idx="11">
                  <c:v>125.47535459587478</c:v>
                </c:pt>
                <c:pt idx="12">
                  <c:v>116.32242437355046</c:v>
                </c:pt>
                <c:pt idx="13">
                  <c:v>118.94327656280156</c:v>
                </c:pt>
                <c:pt idx="14">
                  <c:v>116.80510498774862</c:v>
                </c:pt>
                <c:pt idx="15">
                  <c:v>123.77307119890077</c:v>
                </c:pt>
                <c:pt idx="16">
                  <c:v>126.47014153325748</c:v>
                </c:pt>
                <c:pt idx="17">
                  <c:v>130.47697156900378</c:v>
                </c:pt>
                <c:pt idx="18">
                  <c:v>127.63873654963042</c:v>
                </c:pt>
                <c:pt idx="19">
                  <c:v>130.54881106327278</c:v>
                </c:pt>
                <c:pt idx="20">
                  <c:v>135.80510575230716</c:v>
                </c:pt>
                <c:pt idx="21">
                  <c:v>132.67744152795714</c:v>
                </c:pt>
                <c:pt idx="22">
                  <c:v>141.84218989239591</c:v>
                </c:pt>
                <c:pt idx="23">
                  <c:v>151.69259613003709</c:v>
                </c:pt>
                <c:pt idx="24">
                  <c:v>137.9801372279297</c:v>
                </c:pt>
                <c:pt idx="25">
                  <c:v>143.18081525490638</c:v>
                </c:pt>
                <c:pt idx="26">
                  <c:v>151.10111972736738</c:v>
                </c:pt>
                <c:pt idx="27">
                  <c:v>147.52334711616686</c:v>
                </c:pt>
                <c:pt idx="28">
                  <c:v>149.35027763432751</c:v>
                </c:pt>
                <c:pt idx="29">
                  <c:v>157.18306883001878</c:v>
                </c:pt>
                <c:pt idx="30">
                  <c:v>151.65081070046088</c:v>
                </c:pt>
                <c:pt idx="31">
                  <c:v>150.56146012518622</c:v>
                </c:pt>
                <c:pt idx="32">
                  <c:v>154.08742479142691</c:v>
                </c:pt>
                <c:pt idx="33">
                  <c:v>152.3172780273824</c:v>
                </c:pt>
                <c:pt idx="34">
                  <c:v>155.8362539178957</c:v>
                </c:pt>
                <c:pt idx="35">
                  <c:v>159.73513132166923</c:v>
                </c:pt>
                <c:pt idx="36">
                  <c:v>153.01359309459676</c:v>
                </c:pt>
                <c:pt idx="37">
                  <c:v>154.14507894598401</c:v>
                </c:pt>
                <c:pt idx="38">
                  <c:v>156.42338605764746</c:v>
                </c:pt>
                <c:pt idx="39">
                  <c:v>155.66640296819034</c:v>
                </c:pt>
                <c:pt idx="40">
                  <c:v>156.44814804827209</c:v>
                </c:pt>
                <c:pt idx="41">
                  <c:v>156.59941632741132</c:v>
                </c:pt>
                <c:pt idx="42">
                  <c:v>152.31924476148842</c:v>
                </c:pt>
                <c:pt idx="43">
                  <c:v>150.6565838547755</c:v>
                </c:pt>
                <c:pt idx="44">
                  <c:v>139.03039811320048</c:v>
                </c:pt>
                <c:pt idx="45">
                  <c:v>134.78774378365256</c:v>
                </c:pt>
                <c:pt idx="46">
                  <c:v>113.4334300724995</c:v>
                </c:pt>
                <c:pt idx="47">
                  <c:v>107.78852528821717</c:v>
                </c:pt>
                <c:pt idx="48">
                  <c:v>129.1524532290783</c:v>
                </c:pt>
                <c:pt idx="49">
                  <c:v>133.30540410031037</c:v>
                </c:pt>
                <c:pt idx="50">
                  <c:v>134.34017491288506</c:v>
                </c:pt>
                <c:pt idx="51">
                  <c:v>137.18103220040521</c:v>
                </c:pt>
                <c:pt idx="52">
                  <c:v>134.44416859623999</c:v>
                </c:pt>
                <c:pt idx="53">
                  <c:v>125.56300917438016</c:v>
                </c:pt>
                <c:pt idx="54">
                  <c:v>125.97879087679925</c:v>
                </c:pt>
                <c:pt idx="55">
                  <c:v>126.41587589580757</c:v>
                </c:pt>
                <c:pt idx="56">
                  <c:v>112.76795294106364</c:v>
                </c:pt>
                <c:pt idx="57">
                  <c:v>96.854701870699913</c:v>
                </c:pt>
                <c:pt idx="58">
                  <c:v>79.64527128495601</c:v>
                </c:pt>
                <c:pt idx="59">
                  <c:v>72.769236458292497</c:v>
                </c:pt>
                <c:pt idx="60">
                  <c:v>101.80211212236239</c:v>
                </c:pt>
                <c:pt idx="61">
                  <c:v>98.591303567379597</c:v>
                </c:pt>
                <c:pt idx="62">
                  <c:v>96.138654342442578</c:v>
                </c:pt>
                <c:pt idx="63">
                  <c:v>102.19870690678339</c:v>
                </c:pt>
                <c:pt idx="64">
                  <c:v>108.62254654180383</c:v>
                </c:pt>
                <c:pt idx="65">
                  <c:v>115.18003563744745</c:v>
                </c:pt>
                <c:pt idx="66">
                  <c:v>123.12205473101014</c:v>
                </c:pt>
                <c:pt idx="67">
                  <c:v>127.29516888529643</c:v>
                </c:pt>
                <c:pt idx="68">
                  <c:v>138.26539275003344</c:v>
                </c:pt>
                <c:pt idx="69">
                  <c:v>147.90187367600979</c:v>
                </c:pt>
                <c:pt idx="70">
                  <c:v>155.75823516384398</c:v>
                </c:pt>
                <c:pt idx="71">
                  <c:v>165.7728937912415</c:v>
                </c:pt>
                <c:pt idx="72">
                  <c:v>150.0661028742667</c:v>
                </c:pt>
                <c:pt idx="73">
                  <c:v>154.72076293342758</c:v>
                </c:pt>
                <c:pt idx="74">
                  <c:v>159.9614395484773</c:v>
                </c:pt>
                <c:pt idx="75">
                  <c:v>154.62465883766816</c:v>
                </c:pt>
                <c:pt idx="76">
                  <c:v>152.87932464071017</c:v>
                </c:pt>
                <c:pt idx="77">
                  <c:v>153.22804529473675</c:v>
                </c:pt>
                <c:pt idx="78">
                  <c:v>151.65814031219807</c:v>
                </c:pt>
                <c:pt idx="79">
                  <c:v>151.36976329747057</c:v>
                </c:pt>
                <c:pt idx="80">
                  <c:v>152.63574540257613</c:v>
                </c:pt>
                <c:pt idx="81">
                  <c:v>152.54686901397079</c:v>
                </c:pt>
                <c:pt idx="82">
                  <c:v>153.37557852492412</c:v>
                </c:pt>
                <c:pt idx="83">
                  <c:v>156.11412064271585</c:v>
                </c:pt>
              </c:numCache>
            </c:numRef>
          </c:val>
        </c:ser>
        <c:ser>
          <c:idx val="5"/>
          <c:order val="5"/>
          <c:tx>
            <c:strRef>
              <c:f>Tabelle1!$AC$3</c:f>
              <c:strCache>
                <c:ptCount val="1"/>
                <c:pt idx="0">
                  <c:v>LT Gov.Bond</c:v>
                </c:pt>
              </c:strCache>
            </c:strRef>
          </c:tx>
          <c:marker>
            <c:symbol val="none"/>
          </c:marker>
          <c:val>
            <c:numRef>
              <c:f>Tabelle1!$AC$4:$AC$87</c:f>
              <c:numCache>
                <c:formatCode>0.0000000</c:formatCode>
                <c:ptCount val="84"/>
                <c:pt idx="0">
                  <c:v>99.16529016628094</c:v>
                </c:pt>
                <c:pt idx="1">
                  <c:v>100.26539529072787</c:v>
                </c:pt>
                <c:pt idx="2">
                  <c:v>100.32177911076791</c:v>
                </c:pt>
                <c:pt idx="3">
                  <c:v>98.425569334785948</c:v>
                </c:pt>
                <c:pt idx="4">
                  <c:v>97.117848335158698</c:v>
                </c:pt>
                <c:pt idx="5">
                  <c:v>97.560035232820695</c:v>
                </c:pt>
                <c:pt idx="6">
                  <c:v>97.61722883315818</c:v>
                </c:pt>
                <c:pt idx="7">
                  <c:v>98.997363913409103</c:v>
                </c:pt>
                <c:pt idx="8">
                  <c:v>99.659861224100311</c:v>
                </c:pt>
                <c:pt idx="9">
                  <c:v>100.36221813638274</c:v>
                </c:pt>
                <c:pt idx="10">
                  <c:v>101.46219691257413</c:v>
                </c:pt>
                <c:pt idx="11">
                  <c:v>101.56933304785541</c:v>
                </c:pt>
                <c:pt idx="12">
                  <c:v>101.37047557442952</c:v>
                </c:pt>
                <c:pt idx="13">
                  <c:v>100.32203881030975</c:v>
                </c:pt>
                <c:pt idx="14">
                  <c:v>100.61420095664022</c:v>
                </c:pt>
                <c:pt idx="15">
                  <c:v>101.99409538376499</c:v>
                </c:pt>
                <c:pt idx="16">
                  <c:v>103.77506429422684</c:v>
                </c:pt>
                <c:pt idx="17">
                  <c:v>104.91211941345135</c:v>
                </c:pt>
                <c:pt idx="18">
                  <c:v>103.75076860855108</c:v>
                </c:pt>
                <c:pt idx="19">
                  <c:v>104.94841578395852</c:v>
                </c:pt>
                <c:pt idx="20">
                  <c:v>103.92791483620056</c:v>
                </c:pt>
                <c:pt idx="21">
                  <c:v>103.4926099107536</c:v>
                </c:pt>
                <c:pt idx="22">
                  <c:v>104.25701435664908</c:v>
                </c:pt>
                <c:pt idx="23">
                  <c:v>105.24383560887669</c:v>
                </c:pt>
                <c:pt idx="24">
                  <c:v>104.85812570736171</c:v>
                </c:pt>
                <c:pt idx="25">
                  <c:v>104.52763746700154</c:v>
                </c:pt>
                <c:pt idx="26">
                  <c:v>102.87955215434978</c:v>
                </c:pt>
                <c:pt idx="27">
                  <c:v>101.07456504711531</c:v>
                </c:pt>
                <c:pt idx="28">
                  <c:v>101.36989361833589</c:v>
                </c:pt>
                <c:pt idx="29">
                  <c:v>100.45823130327928</c:v>
                </c:pt>
                <c:pt idx="30">
                  <c:v>101.32704548537183</c:v>
                </c:pt>
                <c:pt idx="31">
                  <c:v>102.09331788940617</c:v>
                </c:pt>
                <c:pt idx="32">
                  <c:v>102.04434981946824</c:v>
                </c:pt>
                <c:pt idx="33">
                  <c:v>102.11927885302752</c:v>
                </c:pt>
                <c:pt idx="34">
                  <c:v>102.16751429960163</c:v>
                </c:pt>
                <c:pt idx="35">
                  <c:v>100.41676413229814</c:v>
                </c:pt>
                <c:pt idx="36">
                  <c:v>98.645070220069599</c:v>
                </c:pt>
                <c:pt idx="37">
                  <c:v>100.09827898555075</c:v>
                </c:pt>
                <c:pt idx="38">
                  <c:v>98.804789061543303</c:v>
                </c:pt>
                <c:pt idx="39">
                  <c:v>98.298482567417878</c:v>
                </c:pt>
                <c:pt idx="40">
                  <c:v>96.775575348762672</c:v>
                </c:pt>
                <c:pt idx="41">
                  <c:v>95.263313871914164</c:v>
                </c:pt>
                <c:pt idx="42">
                  <c:v>97.279502018610458</c:v>
                </c:pt>
                <c:pt idx="43">
                  <c:v>98.652276460046409</c:v>
                </c:pt>
                <c:pt idx="44">
                  <c:v>98.897745724160899</c:v>
                </c:pt>
                <c:pt idx="45">
                  <c:v>99.565365069492017</c:v>
                </c:pt>
                <c:pt idx="46">
                  <c:v>101.72794685944415</c:v>
                </c:pt>
                <c:pt idx="47">
                  <c:v>102.35756040699103</c:v>
                </c:pt>
                <c:pt idx="48">
                  <c:v>102.60639176261829</c:v>
                </c:pt>
                <c:pt idx="49">
                  <c:v>102.66521697998485</c:v>
                </c:pt>
                <c:pt idx="50">
                  <c:v>103.53847297734625</c:v>
                </c:pt>
                <c:pt idx="51">
                  <c:v>101.03236050790878</c:v>
                </c:pt>
                <c:pt idx="52">
                  <c:v>98.707508134940909</c:v>
                </c:pt>
                <c:pt idx="53">
                  <c:v>97.562569673517558</c:v>
                </c:pt>
                <c:pt idx="54">
                  <c:v>100.00203602609574</c:v>
                </c:pt>
                <c:pt idx="55">
                  <c:v>102.56693232468515</c:v>
                </c:pt>
                <c:pt idx="56">
                  <c:v>102.78467043532241</c:v>
                </c:pt>
                <c:pt idx="57">
                  <c:v>102.09702299266797</c:v>
                </c:pt>
                <c:pt idx="58">
                  <c:v>107.82329409344628</c:v>
                </c:pt>
                <c:pt idx="59">
                  <c:v>113.00177162241845</c:v>
                </c:pt>
                <c:pt idx="60">
                  <c:v>108.29706561784803</c:v>
                </c:pt>
                <c:pt idx="61">
                  <c:v>110.64086884739045</c:v>
                </c:pt>
                <c:pt idx="62">
                  <c:v>114.34301917027177</c:v>
                </c:pt>
                <c:pt idx="63">
                  <c:v>111.53248319117424</c:v>
                </c:pt>
                <c:pt idx="64">
                  <c:v>109.5707016028575</c:v>
                </c:pt>
                <c:pt idx="65">
                  <c:v>110.01470286950779</c:v>
                </c:pt>
                <c:pt idx="66">
                  <c:v>109.13666259636948</c:v>
                </c:pt>
                <c:pt idx="67">
                  <c:v>110.95702220198082</c:v>
                </c:pt>
                <c:pt idx="68">
                  <c:v>111.22020982950387</c:v>
                </c:pt>
                <c:pt idx="69">
                  <c:v>110.85695672561216</c:v>
                </c:pt>
                <c:pt idx="70">
                  <c:v>111.65995850192904</c:v>
                </c:pt>
                <c:pt idx="71">
                  <c:v>107.80827091365556</c:v>
                </c:pt>
                <c:pt idx="72">
                  <c:v>108.70337120058203</c:v>
                </c:pt>
                <c:pt idx="73">
                  <c:v>108.52376225823379</c:v>
                </c:pt>
                <c:pt idx="74">
                  <c:v>109.23871979698075</c:v>
                </c:pt>
                <c:pt idx="75">
                  <c:v>109.8883736532852</c:v>
                </c:pt>
                <c:pt idx="76">
                  <c:v>112.40835939936392</c:v>
                </c:pt>
                <c:pt idx="77">
                  <c:v>114.13384290856825</c:v>
                </c:pt>
                <c:pt idx="78">
                  <c:v>114.73406210784638</c:v>
                </c:pt>
                <c:pt idx="79">
                  <c:v>118.91052854935879</c:v>
                </c:pt>
                <c:pt idx="80">
                  <c:v>117.76632155862291</c:v>
                </c:pt>
                <c:pt idx="81">
                  <c:v>116.62753949537392</c:v>
                </c:pt>
                <c:pt idx="82">
                  <c:v>115.38059234427985</c:v>
                </c:pt>
                <c:pt idx="83">
                  <c:v>114.00635483575427</c:v>
                </c:pt>
              </c:numCache>
            </c:numRef>
          </c:val>
        </c:ser>
        <c:marker val="1"/>
        <c:axId val="136976640"/>
        <c:axId val="136986624"/>
      </c:lineChart>
      <c:catAx>
        <c:axId val="136976640"/>
        <c:scaling>
          <c:orientation val="minMax"/>
        </c:scaling>
        <c:delete val="1"/>
        <c:axPos val="b"/>
        <c:tickLblPos val="none"/>
        <c:crossAx val="136986624"/>
        <c:crosses val="autoZero"/>
        <c:auto val="1"/>
        <c:lblAlgn val="ctr"/>
        <c:lblOffset val="100"/>
      </c:catAx>
      <c:valAx>
        <c:axId val="136986624"/>
        <c:scaling>
          <c:orientation val="minMax"/>
        </c:scaling>
        <c:axPos val="l"/>
        <c:majorGridlines/>
        <c:numFmt formatCode="0" sourceLinked="0"/>
        <c:tickLblPos val="nextTo"/>
        <c:crossAx val="136976640"/>
        <c:crosses val="autoZero"/>
        <c:crossBetween val="between"/>
      </c:valAx>
    </c:plotArea>
    <c:legend>
      <c:legendPos val="r"/>
      <c:layout/>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de-DE"/>
  <c:style val="42"/>
  <c:chart>
    <c:autoTitleDeleted val="1"/>
    <c:plotArea>
      <c:layout/>
      <c:areaChart>
        <c:grouping val="percentStacked"/>
        <c:ser>
          <c:idx val="6"/>
          <c:order val="0"/>
          <c:tx>
            <c:strRef>
              <c:f>'Portfolio Optimisation'!$AL$21</c:f>
              <c:strCache>
                <c:ptCount val="1"/>
                <c:pt idx="0">
                  <c:v>Cash</c:v>
                </c:pt>
              </c:strCache>
            </c:strRef>
          </c:tx>
          <c:cat>
            <c:strRef>
              <c:f>'Portfolio Optimisation'!$AM$13:$AQ$13</c:f>
              <c:strCache>
                <c:ptCount val="5"/>
                <c:pt idx="0">
                  <c:v>MVP</c:v>
                </c:pt>
                <c:pt idx="1">
                  <c:v>Low Risk</c:v>
                </c:pt>
                <c:pt idx="2">
                  <c:v>Medium Risk</c:v>
                </c:pt>
                <c:pt idx="3">
                  <c:v>High Risk</c:v>
                </c:pt>
                <c:pt idx="4">
                  <c:v>Maximum Return</c:v>
                </c:pt>
              </c:strCache>
            </c:strRef>
          </c:cat>
          <c:val>
            <c:numRef>
              <c:f>'Portfolio Optimisation'!$AM$21:$AQ$21</c:f>
              <c:numCache>
                <c:formatCode>0.00%</c:formatCode>
                <c:ptCount val="5"/>
                <c:pt idx="0">
                  <c:v>0.05</c:v>
                </c:pt>
                <c:pt idx="1">
                  <c:v>0.05</c:v>
                </c:pt>
                <c:pt idx="2">
                  <c:v>0.05</c:v>
                </c:pt>
                <c:pt idx="3">
                  <c:v>0</c:v>
                </c:pt>
                <c:pt idx="4">
                  <c:v>0</c:v>
                </c:pt>
              </c:numCache>
            </c:numRef>
          </c:val>
        </c:ser>
        <c:ser>
          <c:idx val="5"/>
          <c:order val="1"/>
          <c:tx>
            <c:strRef>
              <c:f>'Portfolio Optimisation'!$AL$20</c:f>
              <c:strCache>
                <c:ptCount val="1"/>
                <c:pt idx="0">
                  <c:v>LT Government Bond</c:v>
                </c:pt>
              </c:strCache>
            </c:strRef>
          </c:tx>
          <c:cat>
            <c:strRef>
              <c:f>'Portfolio Optimisation'!$AM$13:$AQ$13</c:f>
              <c:strCache>
                <c:ptCount val="5"/>
                <c:pt idx="0">
                  <c:v>MVP</c:v>
                </c:pt>
                <c:pt idx="1">
                  <c:v>Low Risk</c:v>
                </c:pt>
                <c:pt idx="2">
                  <c:v>Medium Risk</c:v>
                </c:pt>
                <c:pt idx="3">
                  <c:v>High Risk</c:v>
                </c:pt>
                <c:pt idx="4">
                  <c:v>Maximum Return</c:v>
                </c:pt>
              </c:strCache>
            </c:strRef>
          </c:cat>
          <c:val>
            <c:numRef>
              <c:f>'Portfolio Optimisation'!$AM$20:$AQ$20</c:f>
              <c:numCache>
                <c:formatCode>0.00%</c:formatCode>
                <c:ptCount val="5"/>
                <c:pt idx="0">
                  <c:v>0.71850869185645017</c:v>
                </c:pt>
                <c:pt idx="1">
                  <c:v>0.25838517827580443</c:v>
                </c:pt>
                <c:pt idx="2">
                  <c:v>0</c:v>
                </c:pt>
                <c:pt idx="3">
                  <c:v>0</c:v>
                </c:pt>
                <c:pt idx="4">
                  <c:v>0</c:v>
                </c:pt>
              </c:numCache>
            </c:numRef>
          </c:val>
        </c:ser>
        <c:ser>
          <c:idx val="4"/>
          <c:order val="2"/>
          <c:tx>
            <c:strRef>
              <c:f>'Portfolio Optimisation'!$AL$19</c:f>
              <c:strCache>
                <c:ptCount val="1"/>
                <c:pt idx="0">
                  <c:v>Direct Real Estate</c:v>
                </c:pt>
              </c:strCache>
            </c:strRef>
          </c:tx>
          <c:cat>
            <c:strRef>
              <c:f>'Portfolio Optimisation'!$AM$13:$AQ$13</c:f>
              <c:strCache>
                <c:ptCount val="5"/>
                <c:pt idx="0">
                  <c:v>MVP</c:v>
                </c:pt>
                <c:pt idx="1">
                  <c:v>Low Risk</c:v>
                </c:pt>
                <c:pt idx="2">
                  <c:v>Medium Risk</c:v>
                </c:pt>
                <c:pt idx="3">
                  <c:v>High Risk</c:v>
                </c:pt>
                <c:pt idx="4">
                  <c:v>Maximum Return</c:v>
                </c:pt>
              </c:strCache>
            </c:strRef>
          </c:cat>
          <c:val>
            <c:numRef>
              <c:f>'Portfolio Optimisation'!$AM$19:$AQ$19</c:f>
              <c:numCache>
                <c:formatCode>0.00%</c:formatCode>
                <c:ptCount val="5"/>
                <c:pt idx="0">
                  <c:v>3.665809942133328E-2</c:v>
                </c:pt>
                <c:pt idx="1">
                  <c:v>8.4801166857611646E-2</c:v>
                </c:pt>
                <c:pt idx="2">
                  <c:v>0.10969464769857919</c:v>
                </c:pt>
                <c:pt idx="3">
                  <c:v>3.378097207173681E-3</c:v>
                </c:pt>
                <c:pt idx="4">
                  <c:v>0</c:v>
                </c:pt>
              </c:numCache>
            </c:numRef>
          </c:val>
        </c:ser>
        <c:ser>
          <c:idx val="3"/>
          <c:order val="3"/>
          <c:tx>
            <c:strRef>
              <c:f>'Portfolio Optimisation'!$AL$18</c:f>
              <c:strCache>
                <c:ptCount val="1"/>
                <c:pt idx="0">
                  <c:v>Sustainable Real Estate</c:v>
                </c:pt>
              </c:strCache>
            </c:strRef>
          </c:tx>
          <c:cat>
            <c:strRef>
              <c:f>'Portfolio Optimisation'!$AM$13:$AQ$13</c:f>
              <c:strCache>
                <c:ptCount val="5"/>
                <c:pt idx="0">
                  <c:v>MVP</c:v>
                </c:pt>
                <c:pt idx="1">
                  <c:v>Low Risk</c:v>
                </c:pt>
                <c:pt idx="2">
                  <c:v>Medium Risk</c:v>
                </c:pt>
                <c:pt idx="3">
                  <c:v>High Risk</c:v>
                </c:pt>
                <c:pt idx="4">
                  <c:v>Maximum Return</c:v>
                </c:pt>
              </c:strCache>
            </c:strRef>
          </c:cat>
          <c:val>
            <c:numRef>
              <c:f>'Portfolio Optimisation'!$AM$18:$AQ$18</c:f>
              <c:numCache>
                <c:formatCode>0.00%</c:formatCode>
                <c:ptCount val="5"/>
                <c:pt idx="0">
                  <c:v>4.8716012048024775E-2</c:v>
                </c:pt>
                <c:pt idx="1">
                  <c:v>0.26502189496226836</c:v>
                </c:pt>
                <c:pt idx="2">
                  <c:v>0.3930093182311088</c:v>
                </c:pt>
                <c:pt idx="3">
                  <c:v>0.72716841769273854</c:v>
                </c:pt>
                <c:pt idx="4">
                  <c:v>0.99999999999999978</c:v>
                </c:pt>
              </c:numCache>
            </c:numRef>
          </c:val>
        </c:ser>
        <c:ser>
          <c:idx val="2"/>
          <c:order val="4"/>
          <c:tx>
            <c:strRef>
              <c:f>'Portfolio Optimisation'!$AL$17</c:f>
              <c:strCache>
                <c:ptCount val="1"/>
                <c:pt idx="0">
                  <c:v>Public Real Estate</c:v>
                </c:pt>
              </c:strCache>
            </c:strRef>
          </c:tx>
          <c:cat>
            <c:strRef>
              <c:f>'Portfolio Optimisation'!$AM$13:$AQ$13</c:f>
              <c:strCache>
                <c:ptCount val="5"/>
                <c:pt idx="0">
                  <c:v>MVP</c:v>
                </c:pt>
                <c:pt idx="1">
                  <c:v>Low Risk</c:v>
                </c:pt>
                <c:pt idx="2">
                  <c:v>Medium Risk</c:v>
                </c:pt>
                <c:pt idx="3">
                  <c:v>High Risk</c:v>
                </c:pt>
                <c:pt idx="4">
                  <c:v>Maximum Return</c:v>
                </c:pt>
              </c:strCache>
            </c:strRef>
          </c:cat>
          <c:val>
            <c:numRef>
              <c:f>'Portfolio Optimisation'!$AM$17:$AQ$17</c:f>
              <c:numCache>
                <c:formatCode>0.00%</c:formatCode>
                <c:ptCount val="5"/>
                <c:pt idx="0">
                  <c:v>4.1270323600938227E-2</c:v>
                </c:pt>
                <c:pt idx="1">
                  <c:v>4.3666760369228307E-2</c:v>
                </c:pt>
                <c:pt idx="2">
                  <c:v>3.7931155943541205E-2</c:v>
                </c:pt>
                <c:pt idx="3">
                  <c:v>0</c:v>
                </c:pt>
                <c:pt idx="4">
                  <c:v>0</c:v>
                </c:pt>
              </c:numCache>
            </c:numRef>
          </c:val>
        </c:ser>
        <c:ser>
          <c:idx val="1"/>
          <c:order val="5"/>
          <c:tx>
            <c:strRef>
              <c:f>'Portfolio Optimisation'!$AL$16</c:f>
              <c:strCache>
                <c:ptCount val="1"/>
                <c:pt idx="0">
                  <c:v>Oversea Equity</c:v>
                </c:pt>
              </c:strCache>
            </c:strRef>
          </c:tx>
          <c:cat>
            <c:strRef>
              <c:f>'Portfolio Optimisation'!$AM$13:$AQ$13</c:f>
              <c:strCache>
                <c:ptCount val="5"/>
                <c:pt idx="0">
                  <c:v>MVP</c:v>
                </c:pt>
                <c:pt idx="1">
                  <c:v>Low Risk</c:v>
                </c:pt>
                <c:pt idx="2">
                  <c:v>Medium Risk</c:v>
                </c:pt>
                <c:pt idx="3">
                  <c:v>High Risk</c:v>
                </c:pt>
                <c:pt idx="4">
                  <c:v>Maximum Return</c:v>
                </c:pt>
              </c:strCache>
            </c:strRef>
          </c:cat>
          <c:val>
            <c:numRef>
              <c:f>'Portfolio Optimisation'!$AM$16:$AQ$16</c:f>
              <c:numCache>
                <c:formatCode>0.00%</c:formatCode>
                <c:ptCount val="5"/>
                <c:pt idx="0">
                  <c:v>0.10484687307325347</c:v>
                </c:pt>
                <c:pt idx="1">
                  <c:v>0.29812499953508848</c:v>
                </c:pt>
                <c:pt idx="2">
                  <c:v>0.40936487812677125</c:v>
                </c:pt>
                <c:pt idx="3">
                  <c:v>0.26945348510008832</c:v>
                </c:pt>
                <c:pt idx="4">
                  <c:v>0</c:v>
                </c:pt>
              </c:numCache>
            </c:numRef>
          </c:val>
        </c:ser>
        <c:ser>
          <c:idx val="0"/>
          <c:order val="6"/>
          <c:tx>
            <c:strRef>
              <c:f>'Portfolio Optimisation'!$AL$15</c:f>
              <c:strCache>
                <c:ptCount val="1"/>
                <c:pt idx="0">
                  <c:v>Domestic Equity</c:v>
                </c:pt>
              </c:strCache>
            </c:strRef>
          </c:tx>
          <c:cat>
            <c:strRef>
              <c:f>'Portfolio Optimisation'!$AM$13:$AQ$13</c:f>
              <c:strCache>
                <c:ptCount val="5"/>
                <c:pt idx="0">
                  <c:v>MVP</c:v>
                </c:pt>
                <c:pt idx="1">
                  <c:v>Low Risk</c:v>
                </c:pt>
                <c:pt idx="2">
                  <c:v>Medium Risk</c:v>
                </c:pt>
                <c:pt idx="3">
                  <c:v>High Risk</c:v>
                </c:pt>
                <c:pt idx="4">
                  <c:v>Maximum Return</c:v>
                </c:pt>
              </c:strCache>
            </c:strRef>
          </c:cat>
          <c:val>
            <c:numRef>
              <c:f>'Portfolio Optimisation'!$AM$15:$AQ$15</c:f>
              <c:numCache>
                <c:formatCode>0.00%</c:formatCode>
                <c:ptCount val="5"/>
                <c:pt idx="0">
                  <c:v>0</c:v>
                </c:pt>
                <c:pt idx="1">
                  <c:v>0</c:v>
                </c:pt>
                <c:pt idx="2">
                  <c:v>0</c:v>
                </c:pt>
                <c:pt idx="3">
                  <c:v>0</c:v>
                </c:pt>
                <c:pt idx="4">
                  <c:v>0</c:v>
                </c:pt>
              </c:numCache>
            </c:numRef>
          </c:val>
        </c:ser>
        <c:dropLines/>
        <c:axId val="137559040"/>
        <c:axId val="137569024"/>
      </c:areaChart>
      <c:catAx>
        <c:axId val="137559040"/>
        <c:scaling>
          <c:orientation val="minMax"/>
        </c:scaling>
        <c:axPos val="b"/>
        <c:majorTickMark val="none"/>
        <c:tickLblPos val="nextTo"/>
        <c:crossAx val="137569024"/>
        <c:crosses val="autoZero"/>
        <c:auto val="1"/>
        <c:lblAlgn val="ctr"/>
        <c:lblOffset val="100"/>
      </c:catAx>
      <c:valAx>
        <c:axId val="137569024"/>
        <c:scaling>
          <c:orientation val="minMax"/>
        </c:scaling>
        <c:axPos val="l"/>
        <c:majorGridlines>
          <c:spPr>
            <a:ln>
              <a:solidFill>
                <a:schemeClr val="tx1"/>
              </a:solidFill>
            </a:ln>
            <a:effectLst/>
          </c:spPr>
        </c:majorGridlines>
        <c:numFmt formatCode="0%" sourceLinked="0"/>
        <c:majorTickMark val="none"/>
        <c:tickLblPos val="none"/>
        <c:crossAx val="137559040"/>
        <c:crosses val="autoZero"/>
        <c:crossBetween val="midCat"/>
      </c:valAx>
    </c:plotArea>
    <c:legend>
      <c:legendPos val="l"/>
      <c:layout>
        <c:manualLayout>
          <c:xMode val="edge"/>
          <c:yMode val="edge"/>
          <c:x val="0"/>
          <c:y val="0"/>
          <c:w val="0.174050658787537"/>
          <c:h val="0.91577520634140275"/>
        </c:manualLayout>
      </c:layout>
    </c:legend>
    <c:plotVisOnly val="1"/>
  </c:chart>
  <c:spPr>
    <a:noFill/>
  </c:spPr>
  <c:txPr>
    <a:bodyPr/>
    <a:lstStyle/>
    <a:p>
      <a:pPr>
        <a:defRPr sz="1000" b="0">
          <a:solidFill>
            <a:sysClr val="windowText" lastClr="000000"/>
          </a:solidFill>
          <a:latin typeface="Century" pitchFamily="18" charset="0"/>
        </a:defRPr>
      </a:pPr>
      <a:endParaRPr lang="de-D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de-DE"/>
  <c:style val="42"/>
  <c:chart>
    <c:plotArea>
      <c:layout/>
      <c:areaChart>
        <c:grouping val="percentStacked"/>
        <c:ser>
          <c:idx val="6"/>
          <c:order val="0"/>
          <c:tx>
            <c:strRef>
              <c:f>Subs_Portfolio_Optimisation!$AL$11</c:f>
              <c:strCache>
                <c:ptCount val="1"/>
                <c:pt idx="0">
                  <c:v>Cash</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Subs_Portfolio_Optimisation!$AM$11:$AQ$11</c:f>
              <c:numCache>
                <c:formatCode>0.00%</c:formatCode>
                <c:ptCount val="5"/>
                <c:pt idx="0">
                  <c:v>0.05</c:v>
                </c:pt>
                <c:pt idx="1">
                  <c:v>0.05</c:v>
                </c:pt>
                <c:pt idx="2">
                  <c:v>0</c:v>
                </c:pt>
                <c:pt idx="3">
                  <c:v>0</c:v>
                </c:pt>
                <c:pt idx="4">
                  <c:v>0</c:v>
                </c:pt>
              </c:numCache>
            </c:numRef>
          </c:val>
        </c:ser>
        <c:ser>
          <c:idx val="5"/>
          <c:order val="1"/>
          <c:tx>
            <c:strRef>
              <c:f>Subs_Portfolio_Optimisation!$AL$10</c:f>
              <c:strCache>
                <c:ptCount val="1"/>
                <c:pt idx="0">
                  <c:v>LT Government Bond</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Subs_Portfolio_Optimisation!$AM$10:$AQ$10</c:f>
              <c:numCache>
                <c:formatCode>0.00%</c:formatCode>
                <c:ptCount val="5"/>
                <c:pt idx="0">
                  <c:v>0.72850296528429759</c:v>
                </c:pt>
                <c:pt idx="1">
                  <c:v>0.18997742695740527</c:v>
                </c:pt>
                <c:pt idx="2">
                  <c:v>0</c:v>
                </c:pt>
                <c:pt idx="3">
                  <c:v>0</c:v>
                </c:pt>
                <c:pt idx="4">
                  <c:v>0</c:v>
                </c:pt>
              </c:numCache>
            </c:numRef>
          </c:val>
        </c:ser>
        <c:ser>
          <c:idx val="4"/>
          <c:order val="2"/>
          <c:tx>
            <c:strRef>
              <c:f>Subs_Portfolio_Optimisation!$AL$9</c:f>
              <c:strCache>
                <c:ptCount val="1"/>
                <c:pt idx="0">
                  <c:v>Direct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Subs_Portfolio_Optimisation!$AM$9:$AQ$9</c:f>
              <c:numCache>
                <c:formatCode>0.00%</c:formatCode>
                <c:ptCount val="5"/>
                <c:pt idx="0">
                  <c:v>3.1336432361263072E-2</c:v>
                </c:pt>
                <c:pt idx="1">
                  <c:v>0.10083999957469597</c:v>
                </c:pt>
                <c:pt idx="2">
                  <c:v>0.12403373872774746</c:v>
                </c:pt>
                <c:pt idx="3">
                  <c:v>2.4673005996098652E-3</c:v>
                </c:pt>
                <c:pt idx="4">
                  <c:v>0</c:v>
                </c:pt>
              </c:numCache>
            </c:numRef>
          </c:val>
        </c:ser>
        <c:ser>
          <c:idx val="3"/>
          <c:order val="3"/>
          <c:tx>
            <c:strRef>
              <c:f>Subs_Portfolio_Optimisation!$AL$8</c:f>
              <c:strCache>
                <c:ptCount val="1"/>
                <c:pt idx="0">
                  <c:v>Sustainable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Subs_Portfolio_Optimisation!$AM$8:$AQ$8</c:f>
              <c:numCache>
                <c:formatCode>0.00%</c:formatCode>
                <c:ptCount val="5"/>
                <c:pt idx="0">
                  <c:v>3.6737191371812111E-2</c:v>
                </c:pt>
                <c:pt idx="1">
                  <c:v>0.18425563681317358</c:v>
                </c:pt>
                <c:pt idx="2">
                  <c:v>0.3128990694161885</c:v>
                </c:pt>
                <c:pt idx="3">
                  <c:v>0.56971155001206442</c:v>
                </c:pt>
                <c:pt idx="4">
                  <c:v>1</c:v>
                </c:pt>
              </c:numCache>
            </c:numRef>
          </c:val>
        </c:ser>
        <c:ser>
          <c:idx val="2"/>
          <c:order val="4"/>
          <c:tx>
            <c:strRef>
              <c:f>Subs_Portfolio_Optimisation!$AL$7</c:f>
              <c:strCache>
                <c:ptCount val="1"/>
                <c:pt idx="0">
                  <c:v>Public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Subs_Portfolio_Optimisation!$AM$7:$AQ$7</c:f>
              <c:numCache>
                <c:formatCode>0.00%</c:formatCode>
                <c:ptCount val="5"/>
                <c:pt idx="0">
                  <c:v>4.2959207573055068E-2</c:v>
                </c:pt>
                <c:pt idx="1">
                  <c:v>0.18695967180859696</c:v>
                </c:pt>
                <c:pt idx="2">
                  <c:v>0.29367061965465591</c:v>
                </c:pt>
                <c:pt idx="3">
                  <c:v>0.42782114938832588</c:v>
                </c:pt>
                <c:pt idx="4">
                  <c:v>0</c:v>
                </c:pt>
              </c:numCache>
            </c:numRef>
          </c:val>
        </c:ser>
        <c:ser>
          <c:idx val="1"/>
          <c:order val="5"/>
          <c:tx>
            <c:strRef>
              <c:f>Subs_Portfolio_Optimisation!$AL$6</c:f>
              <c:strCache>
                <c:ptCount val="1"/>
                <c:pt idx="0">
                  <c:v>Oversea Equity</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Subs_Portfolio_Optimisation!$AM$6:$AQ$6</c:f>
              <c:numCache>
                <c:formatCode>0.00%</c:formatCode>
                <c:ptCount val="5"/>
                <c:pt idx="0">
                  <c:v>0.11046420340957219</c:v>
                </c:pt>
                <c:pt idx="1">
                  <c:v>0.28796726484612867</c:v>
                </c:pt>
                <c:pt idx="2">
                  <c:v>0.26939657220140872</c:v>
                </c:pt>
                <c:pt idx="3">
                  <c:v>0</c:v>
                </c:pt>
                <c:pt idx="4">
                  <c:v>0</c:v>
                </c:pt>
              </c:numCache>
            </c:numRef>
          </c:val>
        </c:ser>
        <c:ser>
          <c:idx val="0"/>
          <c:order val="6"/>
          <c:tx>
            <c:strRef>
              <c:f>Subs_Portfolio_Optimisation!$AL$5</c:f>
              <c:strCache>
                <c:ptCount val="1"/>
                <c:pt idx="0">
                  <c:v>Domestic Equity</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Subs_Portfolio_Optimisation!$AM$5:$AQ$5</c:f>
              <c:numCache>
                <c:formatCode>0.00%</c:formatCode>
                <c:ptCount val="5"/>
                <c:pt idx="0">
                  <c:v>0</c:v>
                </c:pt>
                <c:pt idx="1">
                  <c:v>0</c:v>
                </c:pt>
                <c:pt idx="2">
                  <c:v>0</c:v>
                </c:pt>
                <c:pt idx="3">
                  <c:v>0</c:v>
                </c:pt>
                <c:pt idx="4">
                  <c:v>0</c:v>
                </c:pt>
              </c:numCache>
            </c:numRef>
          </c:val>
        </c:ser>
        <c:dropLines/>
        <c:axId val="137869184"/>
        <c:axId val="137870720"/>
      </c:areaChart>
      <c:catAx>
        <c:axId val="137869184"/>
        <c:scaling>
          <c:orientation val="minMax"/>
        </c:scaling>
        <c:axPos val="b"/>
        <c:majorTickMark val="none"/>
        <c:tickLblPos val="nextTo"/>
        <c:crossAx val="137870720"/>
        <c:crosses val="autoZero"/>
        <c:auto val="1"/>
        <c:lblAlgn val="ctr"/>
        <c:lblOffset val="100"/>
      </c:catAx>
      <c:valAx>
        <c:axId val="137870720"/>
        <c:scaling>
          <c:orientation val="minMax"/>
        </c:scaling>
        <c:delete val="1"/>
        <c:axPos val="l"/>
        <c:majorGridlines/>
        <c:numFmt formatCode="0%" sourceLinked="1"/>
        <c:majorTickMark val="none"/>
        <c:tickLblPos val="none"/>
        <c:crossAx val="137869184"/>
        <c:crosses val="autoZero"/>
        <c:crossBetween val="midCat"/>
      </c:valAx>
    </c:plotArea>
    <c:legend>
      <c:legendPos val="l"/>
      <c:layout>
        <c:manualLayout>
          <c:xMode val="edge"/>
          <c:yMode val="edge"/>
          <c:x val="0"/>
          <c:y val="3.4595321020895242E-2"/>
          <c:w val="0.15740702604482149"/>
          <c:h val="0.88671327428595759"/>
        </c:manualLayout>
      </c:layout>
    </c:legend>
    <c:plotVisOnly val="1"/>
  </c:chart>
  <c:spPr>
    <a:noFill/>
  </c:spPr>
  <c:txPr>
    <a:bodyPr/>
    <a:lstStyle/>
    <a:p>
      <a:pPr>
        <a:defRPr>
          <a:solidFill>
            <a:sysClr val="windowText" lastClr="000000"/>
          </a:solidFill>
          <a:latin typeface="Century" pitchFamily="18" charset="0"/>
        </a:defRPr>
      </a:pPr>
      <a:endParaRPr lang="de-D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de-DE"/>
  <c:style val="42"/>
  <c:chart>
    <c:plotArea>
      <c:layout/>
      <c:areaChart>
        <c:grouping val="percentStacked"/>
        <c:ser>
          <c:idx val="0"/>
          <c:order val="0"/>
          <c:tx>
            <c:strRef>
              <c:f>Subs_Portfolio_Optimisation!$AL$36</c:f>
              <c:strCache>
                <c:ptCount val="1"/>
                <c:pt idx="0">
                  <c:v>Cash</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Subs_Portfolio_Optimisation!$AM$36:$AQ$36</c:f>
              <c:numCache>
                <c:formatCode>0.00%</c:formatCode>
                <c:ptCount val="5"/>
                <c:pt idx="0">
                  <c:v>0.05</c:v>
                </c:pt>
                <c:pt idx="1">
                  <c:v>0</c:v>
                </c:pt>
                <c:pt idx="2">
                  <c:v>0</c:v>
                </c:pt>
                <c:pt idx="3">
                  <c:v>0</c:v>
                </c:pt>
                <c:pt idx="4">
                  <c:v>0</c:v>
                </c:pt>
              </c:numCache>
            </c:numRef>
          </c:val>
        </c:ser>
        <c:ser>
          <c:idx val="1"/>
          <c:order val="1"/>
          <c:tx>
            <c:strRef>
              <c:f>Subs_Portfolio_Optimisation!$AL$35</c:f>
              <c:strCache>
                <c:ptCount val="1"/>
                <c:pt idx="0">
                  <c:v>LT Government Bond</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Subs_Portfolio_Optimisation!$AM$35:$AQ$35</c:f>
              <c:numCache>
                <c:formatCode>0.00%</c:formatCode>
                <c:ptCount val="5"/>
                <c:pt idx="0">
                  <c:v>0.73160650093922952</c:v>
                </c:pt>
                <c:pt idx="1">
                  <c:v>0.60107432450946063</c:v>
                </c:pt>
                <c:pt idx="2">
                  <c:v>0.45275287528835101</c:v>
                </c:pt>
                <c:pt idx="3">
                  <c:v>0.14675300588842477</c:v>
                </c:pt>
                <c:pt idx="4">
                  <c:v>0</c:v>
                </c:pt>
              </c:numCache>
            </c:numRef>
          </c:val>
        </c:ser>
        <c:ser>
          <c:idx val="2"/>
          <c:order val="2"/>
          <c:tx>
            <c:strRef>
              <c:f>Subs_Portfolio_Optimisation!$AL$34</c:f>
              <c:strCache>
                <c:ptCount val="1"/>
                <c:pt idx="0">
                  <c:v>Direct Real Estate</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Subs_Portfolio_Optimisation!$AM$34:$AQ$34</c:f>
              <c:numCache>
                <c:formatCode>0.00%</c:formatCode>
                <c:ptCount val="5"/>
                <c:pt idx="0">
                  <c:v>3.3247625291977091E-2</c:v>
                </c:pt>
                <c:pt idx="1">
                  <c:v>0</c:v>
                </c:pt>
                <c:pt idx="2">
                  <c:v>0</c:v>
                </c:pt>
                <c:pt idx="3">
                  <c:v>0</c:v>
                </c:pt>
                <c:pt idx="4">
                  <c:v>0</c:v>
                </c:pt>
              </c:numCache>
            </c:numRef>
          </c:val>
        </c:ser>
        <c:ser>
          <c:idx val="3"/>
          <c:order val="3"/>
          <c:tx>
            <c:strRef>
              <c:f>Subs_Portfolio_Optimisation!$AL$33</c:f>
              <c:strCache>
                <c:ptCount val="1"/>
                <c:pt idx="0">
                  <c:v>Sustainable Real Estate</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Subs_Portfolio_Optimisation!$AM$33:$AQ$33</c:f>
              <c:numCache>
                <c:formatCode>0.00%</c:formatCode>
                <c:ptCount val="5"/>
                <c:pt idx="0">
                  <c:v>5.6841341039822496E-2</c:v>
                </c:pt>
                <c:pt idx="1">
                  <c:v>0.19093659557213427</c:v>
                </c:pt>
                <c:pt idx="2">
                  <c:v>0.27655763555947227</c:v>
                </c:pt>
                <c:pt idx="3">
                  <c:v>0.45549279608290633</c:v>
                </c:pt>
                <c:pt idx="4">
                  <c:v>1.0000000000000002</c:v>
                </c:pt>
              </c:numCache>
            </c:numRef>
          </c:val>
        </c:ser>
        <c:ser>
          <c:idx val="4"/>
          <c:order val="4"/>
          <c:tx>
            <c:strRef>
              <c:f>Subs_Portfolio_Optimisation!$AL$32</c:f>
              <c:strCache>
                <c:ptCount val="1"/>
                <c:pt idx="0">
                  <c:v>Public Real Estate</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Subs_Portfolio_Optimisation!$AM$32:$AQ$32</c:f>
              <c:numCache>
                <c:formatCode>0.00%</c:formatCode>
                <c:ptCount val="5"/>
                <c:pt idx="0">
                  <c:v>2.2393940741730928E-2</c:v>
                </c:pt>
                <c:pt idx="1">
                  <c:v>0</c:v>
                </c:pt>
                <c:pt idx="2">
                  <c:v>0</c:v>
                </c:pt>
                <c:pt idx="3">
                  <c:v>0</c:v>
                </c:pt>
                <c:pt idx="4">
                  <c:v>0</c:v>
                </c:pt>
              </c:numCache>
            </c:numRef>
          </c:val>
        </c:ser>
        <c:ser>
          <c:idx val="5"/>
          <c:order val="5"/>
          <c:tx>
            <c:strRef>
              <c:f>Subs_Portfolio_Optimisation!$AL$31</c:f>
              <c:strCache>
                <c:ptCount val="1"/>
                <c:pt idx="0">
                  <c:v>Oversea Equity</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Subs_Portfolio_Optimisation!$AM$31:$AQ$31</c:f>
              <c:numCache>
                <c:formatCode>0.00%</c:formatCode>
                <c:ptCount val="5"/>
                <c:pt idx="0">
                  <c:v>0.10591059198723983</c:v>
                </c:pt>
                <c:pt idx="1">
                  <c:v>0.2079890799184059</c:v>
                </c:pt>
                <c:pt idx="2">
                  <c:v>0.27068948915217755</c:v>
                </c:pt>
                <c:pt idx="3">
                  <c:v>0.39775419802866985</c:v>
                </c:pt>
                <c:pt idx="4">
                  <c:v>0</c:v>
                </c:pt>
              </c:numCache>
            </c:numRef>
          </c:val>
        </c:ser>
        <c:ser>
          <c:idx val="6"/>
          <c:order val="6"/>
          <c:tx>
            <c:strRef>
              <c:f>Subs_Portfolio_Optimisation!$AL$30</c:f>
              <c:strCache>
                <c:ptCount val="1"/>
                <c:pt idx="0">
                  <c:v>Domestic Equity</c:v>
                </c:pt>
              </c:strCache>
            </c:strRef>
          </c:tx>
          <c:spPr>
            <a:ln w="25400">
              <a:noFill/>
            </a:ln>
          </c:spPr>
          <c:cat>
            <c:strRef>
              <c:f>Subs_Portfolio_Optimisation!$AM$28:$AQ$28</c:f>
              <c:strCache>
                <c:ptCount val="5"/>
                <c:pt idx="0">
                  <c:v>MVP</c:v>
                </c:pt>
                <c:pt idx="1">
                  <c:v>Low Risk</c:v>
                </c:pt>
                <c:pt idx="2">
                  <c:v>Medium Risk</c:v>
                </c:pt>
                <c:pt idx="3">
                  <c:v>High Risk</c:v>
                </c:pt>
                <c:pt idx="4">
                  <c:v>Maximum Return</c:v>
                </c:pt>
              </c:strCache>
            </c:strRef>
          </c:cat>
          <c:val>
            <c:numRef>
              <c:f>Subs_Portfolio_Optimisation!$AM$30:$AQ$30</c:f>
              <c:numCache>
                <c:formatCode>0.00%</c:formatCode>
                <c:ptCount val="5"/>
                <c:pt idx="0">
                  <c:v>0</c:v>
                </c:pt>
                <c:pt idx="1">
                  <c:v>0</c:v>
                </c:pt>
                <c:pt idx="2">
                  <c:v>0</c:v>
                </c:pt>
                <c:pt idx="3">
                  <c:v>0</c:v>
                </c:pt>
                <c:pt idx="4">
                  <c:v>0</c:v>
                </c:pt>
              </c:numCache>
            </c:numRef>
          </c:val>
        </c:ser>
        <c:dropLines/>
        <c:axId val="138121984"/>
        <c:axId val="138123520"/>
      </c:areaChart>
      <c:catAx>
        <c:axId val="138121984"/>
        <c:scaling>
          <c:orientation val="minMax"/>
        </c:scaling>
        <c:axPos val="b"/>
        <c:majorTickMark val="none"/>
        <c:tickLblPos val="nextTo"/>
        <c:crossAx val="138123520"/>
        <c:crosses val="autoZero"/>
        <c:auto val="1"/>
        <c:lblAlgn val="ctr"/>
        <c:lblOffset val="100"/>
      </c:catAx>
      <c:valAx>
        <c:axId val="138123520"/>
        <c:scaling>
          <c:orientation val="minMax"/>
        </c:scaling>
        <c:delete val="1"/>
        <c:axPos val="l"/>
        <c:majorGridlines/>
        <c:numFmt formatCode="0%" sourceLinked="1"/>
        <c:majorTickMark val="none"/>
        <c:tickLblPos val="none"/>
        <c:crossAx val="138121984"/>
        <c:crosses val="autoZero"/>
        <c:crossBetween val="midCat"/>
      </c:valAx>
    </c:plotArea>
    <c:legend>
      <c:legendPos val="l"/>
      <c:layout>
        <c:manualLayout>
          <c:xMode val="edge"/>
          <c:yMode val="edge"/>
          <c:x val="5.5723809380557308E-5"/>
          <c:y val="1.9948650630980318E-3"/>
          <c:w val="0.18039513228297338"/>
          <c:h val="0.88436796240427828"/>
        </c:manualLayout>
      </c:layout>
    </c:legend>
    <c:plotVisOnly val="1"/>
  </c:chart>
  <c:spPr>
    <a:noFill/>
  </c:spPr>
  <c:txPr>
    <a:bodyPr/>
    <a:lstStyle/>
    <a:p>
      <a:pPr>
        <a:defRPr b="0">
          <a:solidFill>
            <a:sysClr val="windowText" lastClr="000000"/>
          </a:solidFill>
          <a:latin typeface="Century" pitchFamily="18" charset="0"/>
        </a:defRPr>
      </a:pPr>
      <a:endParaRPr lang="de-DE"/>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de-DE"/>
  <c:style val="42"/>
  <c:chart>
    <c:autoTitleDeleted val="1"/>
    <c:plotArea>
      <c:layout/>
      <c:areaChart>
        <c:grouping val="percentStacked"/>
        <c:ser>
          <c:idx val="5"/>
          <c:order val="0"/>
          <c:tx>
            <c:strRef>
              <c:f>'[2]Portfolio Optimisation'!$AL$20</c:f>
              <c:strCache>
                <c:ptCount val="1"/>
                <c:pt idx="0">
                  <c:v>Cash</c:v>
                </c:pt>
              </c:strCache>
            </c:strRef>
          </c:tx>
          <c:cat>
            <c:strRef>
              <c:f>'[2]Portfolio Optimisation'!$AM$13:$AQ$13</c:f>
              <c:strCache>
                <c:ptCount val="5"/>
                <c:pt idx="0">
                  <c:v>MVP</c:v>
                </c:pt>
                <c:pt idx="1">
                  <c:v>Low Risk</c:v>
                </c:pt>
                <c:pt idx="2">
                  <c:v>Medium Risk</c:v>
                </c:pt>
                <c:pt idx="3">
                  <c:v>High Risk</c:v>
                </c:pt>
                <c:pt idx="4">
                  <c:v>Maximum Return</c:v>
                </c:pt>
              </c:strCache>
            </c:strRef>
          </c:cat>
          <c:val>
            <c:numRef>
              <c:f>'[2]Portfolio Optimisation'!$AM$20:$AQ$20</c:f>
              <c:numCache>
                <c:formatCode>General</c:formatCode>
                <c:ptCount val="5"/>
                <c:pt idx="0">
                  <c:v>0.05</c:v>
                </c:pt>
                <c:pt idx="1">
                  <c:v>0.05</c:v>
                </c:pt>
                <c:pt idx="2">
                  <c:v>0.05</c:v>
                </c:pt>
                <c:pt idx="3">
                  <c:v>0.05</c:v>
                </c:pt>
                <c:pt idx="4">
                  <c:v>0.05</c:v>
                </c:pt>
              </c:numCache>
            </c:numRef>
          </c:val>
        </c:ser>
        <c:ser>
          <c:idx val="4"/>
          <c:order val="1"/>
          <c:tx>
            <c:strRef>
              <c:f>'[2]Portfolio Optimisation'!$AL$19</c:f>
              <c:strCache>
                <c:ptCount val="1"/>
                <c:pt idx="0">
                  <c:v>LT Government Bond</c:v>
                </c:pt>
              </c:strCache>
            </c:strRef>
          </c:tx>
          <c:cat>
            <c:strRef>
              <c:f>'[2]Portfolio Optimisation'!$AM$13:$AQ$13</c:f>
              <c:strCache>
                <c:ptCount val="5"/>
                <c:pt idx="0">
                  <c:v>MVP</c:v>
                </c:pt>
                <c:pt idx="1">
                  <c:v>Low Risk</c:v>
                </c:pt>
                <c:pt idx="2">
                  <c:v>Medium Risk</c:v>
                </c:pt>
                <c:pt idx="3">
                  <c:v>High Risk</c:v>
                </c:pt>
                <c:pt idx="4">
                  <c:v>Maximum Return</c:v>
                </c:pt>
              </c:strCache>
            </c:strRef>
          </c:cat>
          <c:val>
            <c:numRef>
              <c:f>'[2]Portfolio Optimisation'!$AM$19:$AQ$19</c:f>
              <c:numCache>
                <c:formatCode>General</c:formatCode>
                <c:ptCount val="5"/>
                <c:pt idx="0">
                  <c:v>0.77381436051508401</c:v>
                </c:pt>
                <c:pt idx="1">
                  <c:v>0.51092403201292502</c:v>
                </c:pt>
                <c:pt idx="2">
                  <c:v>0.37917353485689331</c:v>
                </c:pt>
                <c:pt idx="3">
                  <c:v>6.5680613029791474E-2</c:v>
                </c:pt>
                <c:pt idx="4">
                  <c:v>0</c:v>
                </c:pt>
              </c:numCache>
            </c:numRef>
          </c:val>
        </c:ser>
        <c:ser>
          <c:idx val="3"/>
          <c:order val="2"/>
          <c:tx>
            <c:strRef>
              <c:f>'[2]Portfolio Optimisation'!$AL$18</c:f>
              <c:strCache>
                <c:ptCount val="1"/>
                <c:pt idx="0">
                  <c:v>Direct Real Estate</c:v>
                </c:pt>
              </c:strCache>
            </c:strRef>
          </c:tx>
          <c:cat>
            <c:strRef>
              <c:f>'[2]Portfolio Optimisation'!$AM$13:$AQ$13</c:f>
              <c:strCache>
                <c:ptCount val="5"/>
                <c:pt idx="0">
                  <c:v>MVP</c:v>
                </c:pt>
                <c:pt idx="1">
                  <c:v>Low Risk</c:v>
                </c:pt>
                <c:pt idx="2">
                  <c:v>Medium Risk</c:v>
                </c:pt>
                <c:pt idx="3">
                  <c:v>High Risk</c:v>
                </c:pt>
                <c:pt idx="4">
                  <c:v>Maximum Return</c:v>
                </c:pt>
              </c:strCache>
            </c:strRef>
          </c:cat>
          <c:val>
            <c:numRef>
              <c:f>'[2]Portfolio Optimisation'!$AM$18:$AQ$18</c:f>
              <c:numCache>
                <c:formatCode>General</c:formatCode>
                <c:ptCount val="5"/>
                <c:pt idx="0">
                  <c:v>1.3728518432255553E-2</c:v>
                </c:pt>
                <c:pt idx="1">
                  <c:v>8.7711555872525659E-2</c:v>
                </c:pt>
                <c:pt idx="2">
                  <c:v>0.11389633961768404</c:v>
                </c:pt>
                <c:pt idx="3">
                  <c:v>0.17636451183165347</c:v>
                </c:pt>
                <c:pt idx="4">
                  <c:v>0</c:v>
                </c:pt>
              </c:numCache>
            </c:numRef>
          </c:val>
        </c:ser>
        <c:ser>
          <c:idx val="2"/>
          <c:order val="3"/>
          <c:tx>
            <c:strRef>
              <c:f>'[2]Portfolio Optimisation'!$AL$17</c:f>
              <c:strCache>
                <c:ptCount val="1"/>
                <c:pt idx="0">
                  <c:v>Public Real Estate</c:v>
                </c:pt>
              </c:strCache>
            </c:strRef>
          </c:tx>
          <c:cat>
            <c:strRef>
              <c:f>'[2]Portfolio Optimisation'!$AM$13:$AQ$13</c:f>
              <c:strCache>
                <c:ptCount val="5"/>
                <c:pt idx="0">
                  <c:v>MVP</c:v>
                </c:pt>
                <c:pt idx="1">
                  <c:v>Low Risk</c:v>
                </c:pt>
                <c:pt idx="2">
                  <c:v>Medium Risk</c:v>
                </c:pt>
                <c:pt idx="3">
                  <c:v>High Risk</c:v>
                </c:pt>
                <c:pt idx="4">
                  <c:v>Maximum Return</c:v>
                </c:pt>
              </c:strCache>
            </c:strRef>
          </c:cat>
          <c:val>
            <c:numRef>
              <c:f>'[2]Portfolio Optimisation'!$AM$17:$AQ$17</c:f>
              <c:numCache>
                <c:formatCode>General</c:formatCode>
                <c:ptCount val="5"/>
                <c:pt idx="0">
                  <c:v>0</c:v>
                </c:pt>
                <c:pt idx="1">
                  <c:v>5.3641584784917366E-2</c:v>
                </c:pt>
                <c:pt idx="2">
                  <c:v>5.9002600711856638E-2</c:v>
                </c:pt>
                <c:pt idx="3">
                  <c:v>7.1684656893752377E-2</c:v>
                </c:pt>
                <c:pt idx="4">
                  <c:v>0</c:v>
                </c:pt>
              </c:numCache>
            </c:numRef>
          </c:val>
        </c:ser>
        <c:ser>
          <c:idx val="1"/>
          <c:order val="4"/>
          <c:tx>
            <c:strRef>
              <c:f>'[2]Portfolio Optimisation'!$AL$16</c:f>
              <c:strCache>
                <c:ptCount val="1"/>
                <c:pt idx="0">
                  <c:v>Oversea Equity</c:v>
                </c:pt>
              </c:strCache>
            </c:strRef>
          </c:tx>
          <c:cat>
            <c:strRef>
              <c:f>'[2]Portfolio Optimisation'!$AM$13:$AQ$13</c:f>
              <c:strCache>
                <c:ptCount val="5"/>
                <c:pt idx="0">
                  <c:v>MVP</c:v>
                </c:pt>
                <c:pt idx="1">
                  <c:v>Low Risk</c:v>
                </c:pt>
                <c:pt idx="2">
                  <c:v>Medium Risk</c:v>
                </c:pt>
                <c:pt idx="3">
                  <c:v>High Risk</c:v>
                </c:pt>
                <c:pt idx="4">
                  <c:v>Maximum Return</c:v>
                </c:pt>
              </c:strCache>
            </c:strRef>
          </c:cat>
          <c:val>
            <c:numRef>
              <c:f>'[2]Portfolio Optimisation'!$AM$16:$AQ$16</c:f>
              <c:numCache>
                <c:formatCode>General</c:formatCode>
                <c:ptCount val="5"/>
                <c:pt idx="0">
                  <c:v>0</c:v>
                </c:pt>
                <c:pt idx="1">
                  <c:v>0.29772282732963351</c:v>
                </c:pt>
                <c:pt idx="2">
                  <c:v>0.39792752481356741</c:v>
                </c:pt>
                <c:pt idx="3">
                  <c:v>0.63627021824480656</c:v>
                </c:pt>
                <c:pt idx="4">
                  <c:v>0.94999999999999962</c:v>
                </c:pt>
              </c:numCache>
            </c:numRef>
          </c:val>
        </c:ser>
        <c:ser>
          <c:idx val="0"/>
          <c:order val="5"/>
          <c:tx>
            <c:strRef>
              <c:f>'[2]Portfolio Optimisation'!$AL$15</c:f>
              <c:strCache>
                <c:ptCount val="1"/>
                <c:pt idx="0">
                  <c:v>Domestic Equity</c:v>
                </c:pt>
              </c:strCache>
            </c:strRef>
          </c:tx>
          <c:cat>
            <c:strRef>
              <c:f>'[2]Portfolio Optimisation'!$AM$13:$AQ$13</c:f>
              <c:strCache>
                <c:ptCount val="5"/>
                <c:pt idx="0">
                  <c:v>MVP</c:v>
                </c:pt>
                <c:pt idx="1">
                  <c:v>Low Risk</c:v>
                </c:pt>
                <c:pt idx="2">
                  <c:v>Medium Risk</c:v>
                </c:pt>
                <c:pt idx="3">
                  <c:v>High Risk</c:v>
                </c:pt>
                <c:pt idx="4">
                  <c:v>Maximum Return</c:v>
                </c:pt>
              </c:strCache>
            </c:strRef>
          </c:cat>
          <c:val>
            <c:numRef>
              <c:f>'[2]Portfolio Optimisation'!$AM$15:$AQ$15</c:f>
              <c:numCache>
                <c:formatCode>General</c:formatCode>
                <c:ptCount val="5"/>
                <c:pt idx="0">
                  <c:v>0.16245712105266241</c:v>
                </c:pt>
                <c:pt idx="1">
                  <c:v>0</c:v>
                </c:pt>
                <c:pt idx="2">
                  <c:v>0</c:v>
                </c:pt>
                <c:pt idx="3">
                  <c:v>0</c:v>
                </c:pt>
                <c:pt idx="4">
                  <c:v>0</c:v>
                </c:pt>
              </c:numCache>
            </c:numRef>
          </c:val>
        </c:ser>
        <c:dropLines/>
        <c:axId val="138762496"/>
        <c:axId val="138768384"/>
      </c:areaChart>
      <c:catAx>
        <c:axId val="138762496"/>
        <c:scaling>
          <c:orientation val="minMax"/>
        </c:scaling>
        <c:axPos val="b"/>
        <c:majorTickMark val="none"/>
        <c:tickLblPos val="nextTo"/>
        <c:crossAx val="138768384"/>
        <c:crosses val="autoZero"/>
        <c:auto val="1"/>
        <c:lblAlgn val="ctr"/>
        <c:lblOffset val="100"/>
      </c:catAx>
      <c:valAx>
        <c:axId val="138768384"/>
        <c:scaling>
          <c:orientation val="minMax"/>
        </c:scaling>
        <c:delete val="1"/>
        <c:axPos val="l"/>
        <c:majorGridlines/>
        <c:numFmt formatCode="0%" sourceLinked="1"/>
        <c:majorTickMark val="none"/>
        <c:tickLblPos val="none"/>
        <c:crossAx val="138762496"/>
        <c:crosses val="autoZero"/>
        <c:crossBetween val="midCat"/>
      </c:valAx>
    </c:plotArea>
    <c:legend>
      <c:legendPos val="b"/>
    </c:legend>
    <c:plotVisOnly val="1"/>
  </c:chart>
  <c:spPr>
    <a:noFill/>
  </c:spPr>
  <c:txPr>
    <a:bodyPr/>
    <a:lstStyle/>
    <a:p>
      <a:pPr>
        <a:defRPr b="1">
          <a:solidFill>
            <a:sysClr val="windowText" lastClr="000000"/>
          </a:solidFill>
          <a:latin typeface="Century" pitchFamily="18" charset="0"/>
        </a:defRPr>
      </a:pPr>
      <a:endParaRPr lang="de-DE"/>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de-DE"/>
  <c:style val="42"/>
  <c:chart>
    <c:plotArea>
      <c:layout/>
      <c:areaChart>
        <c:grouping val="percentStacked"/>
        <c:ser>
          <c:idx val="6"/>
          <c:order val="0"/>
          <c:tx>
            <c:strRef>
              <c:f>Subs_Portfolio_Optimisation!$AL$11</c:f>
              <c:strCache>
                <c:ptCount val="1"/>
                <c:pt idx="0">
                  <c:v>Cash</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Subs_Portfolio_Optimisation!$AM$11:$AQ$11</c:f>
              <c:numCache>
                <c:formatCode>0.00%</c:formatCode>
                <c:ptCount val="5"/>
                <c:pt idx="0">
                  <c:v>0.05</c:v>
                </c:pt>
                <c:pt idx="1">
                  <c:v>0.05</c:v>
                </c:pt>
                <c:pt idx="2">
                  <c:v>5.0000000000000024E-2</c:v>
                </c:pt>
                <c:pt idx="3">
                  <c:v>0.05</c:v>
                </c:pt>
                <c:pt idx="4">
                  <c:v>0.05</c:v>
                </c:pt>
              </c:numCache>
            </c:numRef>
          </c:val>
        </c:ser>
        <c:ser>
          <c:idx val="5"/>
          <c:order val="1"/>
          <c:tx>
            <c:strRef>
              <c:f>Subs_Portfolio_Optimisation!$AL$10</c:f>
              <c:strCache>
                <c:ptCount val="1"/>
                <c:pt idx="0">
                  <c:v>LT Government Bond</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Subs_Portfolio_Optimisation!$AM$10:$AQ$10</c:f>
              <c:numCache>
                <c:formatCode>0.00%</c:formatCode>
                <c:ptCount val="5"/>
                <c:pt idx="0">
                  <c:v>0.72849977391625853</c:v>
                </c:pt>
                <c:pt idx="1">
                  <c:v>0.36331782738783569</c:v>
                </c:pt>
                <c:pt idx="2">
                  <c:v>0</c:v>
                </c:pt>
                <c:pt idx="3">
                  <c:v>0</c:v>
                </c:pt>
                <c:pt idx="4">
                  <c:v>0</c:v>
                </c:pt>
              </c:numCache>
            </c:numRef>
          </c:val>
        </c:ser>
        <c:ser>
          <c:idx val="4"/>
          <c:order val="2"/>
          <c:tx>
            <c:strRef>
              <c:f>Subs_Portfolio_Optimisation!$AL$9</c:f>
              <c:strCache>
                <c:ptCount val="1"/>
                <c:pt idx="0">
                  <c:v>Direct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Subs_Portfolio_Optimisation!$AM$9:$AQ$9</c:f>
              <c:numCache>
                <c:formatCode>0.00%</c:formatCode>
                <c:ptCount val="5"/>
                <c:pt idx="0">
                  <c:v>3.1334432503310486E-2</c:v>
                </c:pt>
                <c:pt idx="1">
                  <c:v>7.6793526368911486E-2</c:v>
                </c:pt>
                <c:pt idx="2">
                  <c:v>0.11188263627606461</c:v>
                </c:pt>
                <c:pt idx="3">
                  <c:v>0</c:v>
                </c:pt>
                <c:pt idx="4">
                  <c:v>0</c:v>
                </c:pt>
              </c:numCache>
            </c:numRef>
          </c:val>
        </c:ser>
        <c:ser>
          <c:idx val="3"/>
          <c:order val="3"/>
          <c:tx>
            <c:strRef>
              <c:f>Subs_Portfolio_Optimisation!$AL$8</c:f>
              <c:strCache>
                <c:ptCount val="1"/>
                <c:pt idx="0">
                  <c:v>Sustainable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Subs_Portfolio_Optimisation!$AM$8:$AQ$8</c:f>
              <c:numCache>
                <c:formatCode>0.00%</c:formatCode>
                <c:ptCount val="5"/>
                <c:pt idx="0">
                  <c:v>3.6734734380639886E-2</c:v>
                </c:pt>
                <c:pt idx="1">
                  <c:v>0.1348088891508584</c:v>
                </c:pt>
                <c:pt idx="2">
                  <c:v>0.34333423110317551</c:v>
                </c:pt>
                <c:pt idx="3">
                  <c:v>0.66014836051091164</c:v>
                </c:pt>
                <c:pt idx="4">
                  <c:v>0.95000000000000062</c:v>
                </c:pt>
              </c:numCache>
            </c:numRef>
          </c:val>
        </c:ser>
        <c:ser>
          <c:idx val="2"/>
          <c:order val="4"/>
          <c:tx>
            <c:strRef>
              <c:f>Subs_Portfolio_Optimisation!$AL$7</c:f>
              <c:strCache>
                <c:ptCount val="1"/>
                <c:pt idx="0">
                  <c:v>Public Real Estate</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Subs_Portfolio_Optimisation!$AM$7:$AQ$7</c:f>
              <c:numCache>
                <c:formatCode>0.00%</c:formatCode>
                <c:ptCount val="5"/>
                <c:pt idx="0">
                  <c:v>4.2959315720431906E-2</c:v>
                </c:pt>
                <c:pt idx="1">
                  <c:v>0.14171753610469232</c:v>
                </c:pt>
                <c:pt idx="2">
                  <c:v>0.30886785148614182</c:v>
                </c:pt>
                <c:pt idx="3">
                  <c:v>0.28985163948908882</c:v>
                </c:pt>
                <c:pt idx="4">
                  <c:v>0</c:v>
                </c:pt>
              </c:numCache>
            </c:numRef>
          </c:val>
        </c:ser>
        <c:ser>
          <c:idx val="1"/>
          <c:order val="5"/>
          <c:tx>
            <c:strRef>
              <c:f>Subs_Portfolio_Optimisation!$AL$6</c:f>
              <c:strCache>
                <c:ptCount val="1"/>
                <c:pt idx="0">
                  <c:v>Oversea Equity</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Subs_Portfolio_Optimisation!$AM$6:$AQ$6</c:f>
              <c:numCache>
                <c:formatCode>0.00%</c:formatCode>
                <c:ptCount val="5"/>
                <c:pt idx="0">
                  <c:v>0.11047174347935899</c:v>
                </c:pt>
                <c:pt idx="1">
                  <c:v>0.23336222098770476</c:v>
                </c:pt>
                <c:pt idx="2">
                  <c:v>0.18591528113461897</c:v>
                </c:pt>
                <c:pt idx="3">
                  <c:v>0</c:v>
                </c:pt>
                <c:pt idx="4">
                  <c:v>0</c:v>
                </c:pt>
              </c:numCache>
            </c:numRef>
          </c:val>
        </c:ser>
        <c:ser>
          <c:idx val="0"/>
          <c:order val="6"/>
          <c:tx>
            <c:strRef>
              <c:f>Subs_Portfolio_Optimisation!$AL$5</c:f>
              <c:strCache>
                <c:ptCount val="1"/>
                <c:pt idx="0">
                  <c:v>Domestic Equity</c:v>
                </c:pt>
              </c:strCache>
            </c:strRef>
          </c:tx>
          <c:spPr>
            <a:ln w="25400">
              <a:noFill/>
            </a:ln>
          </c:spPr>
          <c:cat>
            <c:strRef>
              <c:f>Subs_Portfolio_Optimisation!$AM$3:$AQ$3</c:f>
              <c:strCache>
                <c:ptCount val="5"/>
                <c:pt idx="0">
                  <c:v>MVP</c:v>
                </c:pt>
                <c:pt idx="1">
                  <c:v>Low Risk</c:v>
                </c:pt>
                <c:pt idx="2">
                  <c:v>Medium Risk</c:v>
                </c:pt>
                <c:pt idx="3">
                  <c:v>High Risk</c:v>
                </c:pt>
                <c:pt idx="4">
                  <c:v>Maximum Return</c:v>
                </c:pt>
              </c:strCache>
            </c:strRef>
          </c:cat>
          <c:val>
            <c:numRef>
              <c:f>Subs_Portfolio_Optimisation!$AM$5:$AQ$5</c:f>
              <c:numCache>
                <c:formatCode>0.00%</c:formatCode>
                <c:ptCount val="5"/>
                <c:pt idx="0">
                  <c:v>0</c:v>
                </c:pt>
                <c:pt idx="1">
                  <c:v>0</c:v>
                </c:pt>
                <c:pt idx="2">
                  <c:v>0</c:v>
                </c:pt>
                <c:pt idx="3">
                  <c:v>0</c:v>
                </c:pt>
                <c:pt idx="4">
                  <c:v>0</c:v>
                </c:pt>
              </c:numCache>
            </c:numRef>
          </c:val>
        </c:ser>
        <c:dropLines/>
        <c:axId val="138690944"/>
        <c:axId val="138692480"/>
      </c:areaChart>
      <c:catAx>
        <c:axId val="138690944"/>
        <c:scaling>
          <c:orientation val="minMax"/>
        </c:scaling>
        <c:axPos val="b"/>
        <c:majorTickMark val="none"/>
        <c:tickLblPos val="nextTo"/>
        <c:crossAx val="138692480"/>
        <c:crosses val="autoZero"/>
        <c:auto val="1"/>
        <c:lblAlgn val="ctr"/>
        <c:lblOffset val="100"/>
      </c:catAx>
      <c:valAx>
        <c:axId val="138692480"/>
        <c:scaling>
          <c:orientation val="minMax"/>
        </c:scaling>
        <c:delete val="1"/>
        <c:axPos val="l"/>
        <c:majorGridlines/>
        <c:numFmt formatCode="0%" sourceLinked="1"/>
        <c:majorTickMark val="none"/>
        <c:tickLblPos val="none"/>
        <c:crossAx val="138690944"/>
        <c:crosses val="autoZero"/>
        <c:crossBetween val="midCat"/>
      </c:valAx>
    </c:plotArea>
    <c:legend>
      <c:legendPos val="b"/>
    </c:legend>
    <c:plotVisOnly val="1"/>
  </c:chart>
  <c:spPr>
    <a:noFill/>
  </c:spPr>
  <c:txPr>
    <a:bodyPr/>
    <a:lstStyle/>
    <a:p>
      <a:pPr>
        <a:defRPr b="1">
          <a:solidFill>
            <a:schemeClr val="tx1"/>
          </a:solidFill>
          <a:latin typeface="Century" pitchFamily="18" charset="0"/>
        </a:defRPr>
      </a:pPr>
      <a:endParaRPr lang="de-DE"/>
    </a:p>
  </c:txPr>
  <c:externalData r:id="rId1"/>
</c:chartSpace>
</file>

<file path=ppt/drawings/drawing1.xml><?xml version="1.0" encoding="utf-8"?>
<c:userShapes xmlns:c="http://schemas.openxmlformats.org/drawingml/2006/chart">
  <cdr:relSizeAnchor xmlns:cdr="http://schemas.openxmlformats.org/drawingml/2006/chartDrawing">
    <cdr:from>
      <cdr:x>0</cdr:x>
      <cdr:y>0</cdr:y>
    </cdr:from>
    <cdr:to>
      <cdr:x>1</cdr:x>
      <cdr:y>0.21048</cdr:y>
    </cdr:to>
    <cdr:sp macro="" textlink="">
      <cdr:nvSpPr>
        <cdr:cNvPr id="2" name="Rectangle 14"/>
        <cdr:cNvSpPr>
          <a:spLocks xmlns:a="http://schemas.openxmlformats.org/drawingml/2006/main" noChangeArrowheads="1"/>
        </cdr:cNvSpPr>
      </cdr:nvSpPr>
      <cdr:spPr bwMode="auto">
        <a:xfrm xmlns:a="http://schemas.openxmlformats.org/drawingml/2006/main">
          <a:off x="0" y="0"/>
          <a:ext cx="5874158" cy="9271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360000" tIns="0" rIns="360000" bIns="0" numCol="1" anchor="ctr" anchorCtr="0" compatLnSpc="1">
          <a:prstTxWarp prst="textNoShape">
            <a:avLst/>
          </a:prstTxWarp>
        </a:bodyPr>
        <a:lstStyle xmlns:a="http://schemas.openxmlformats.org/drawingml/2006/main">
          <a:defPPr>
            <a:defRPr lang="en-US"/>
          </a:defPPr>
          <a:lvl1pPr algn="l" rtl="0" fontAlgn="base">
            <a:spcBef>
              <a:spcPct val="0"/>
            </a:spcBef>
            <a:spcAft>
              <a:spcPct val="0"/>
            </a:spcAft>
            <a:defRPr sz="1200" b="1" kern="1200">
              <a:solidFill>
                <a:srgbClr val="000000"/>
              </a:solidFill>
              <a:latin typeface="Arial" charset="0"/>
            </a:defRPr>
          </a:lvl1pPr>
          <a:lvl2pPr marL="457200" algn="l" rtl="0" fontAlgn="base">
            <a:spcBef>
              <a:spcPct val="0"/>
            </a:spcBef>
            <a:spcAft>
              <a:spcPct val="0"/>
            </a:spcAft>
            <a:defRPr sz="1200" b="1" kern="1200">
              <a:solidFill>
                <a:srgbClr val="000000"/>
              </a:solidFill>
              <a:latin typeface="Arial" charset="0"/>
            </a:defRPr>
          </a:lvl2pPr>
          <a:lvl3pPr marL="914400" algn="l" rtl="0" fontAlgn="base">
            <a:spcBef>
              <a:spcPct val="0"/>
            </a:spcBef>
            <a:spcAft>
              <a:spcPct val="0"/>
            </a:spcAft>
            <a:defRPr sz="1200" b="1" kern="1200">
              <a:solidFill>
                <a:srgbClr val="000000"/>
              </a:solidFill>
              <a:latin typeface="Arial" charset="0"/>
            </a:defRPr>
          </a:lvl3pPr>
          <a:lvl4pPr marL="1371600" algn="l" rtl="0" fontAlgn="base">
            <a:spcBef>
              <a:spcPct val="0"/>
            </a:spcBef>
            <a:spcAft>
              <a:spcPct val="0"/>
            </a:spcAft>
            <a:defRPr sz="1200" b="1" kern="1200">
              <a:solidFill>
                <a:srgbClr val="000000"/>
              </a:solidFill>
              <a:latin typeface="Arial" charset="0"/>
            </a:defRPr>
          </a:lvl4pPr>
          <a:lvl5pPr marL="1828800" algn="l" rtl="0" fontAlgn="base">
            <a:spcBef>
              <a:spcPct val="0"/>
            </a:spcBef>
            <a:spcAft>
              <a:spcPct val="0"/>
            </a:spcAft>
            <a:defRPr sz="1200" b="1" kern="1200">
              <a:solidFill>
                <a:srgbClr val="000000"/>
              </a:solidFill>
              <a:latin typeface="Arial" charset="0"/>
            </a:defRPr>
          </a:lvl5pPr>
          <a:lvl6pPr marL="2286000" algn="l" defTabSz="914400" rtl="0" eaLnBrk="1" latinLnBrk="0" hangingPunct="1">
            <a:defRPr sz="1200" b="1" kern="1200">
              <a:solidFill>
                <a:srgbClr val="000000"/>
              </a:solidFill>
              <a:latin typeface="Arial" charset="0"/>
            </a:defRPr>
          </a:lvl6pPr>
          <a:lvl7pPr marL="2743200" algn="l" defTabSz="914400" rtl="0" eaLnBrk="1" latinLnBrk="0" hangingPunct="1">
            <a:defRPr sz="1200" b="1" kern="1200">
              <a:solidFill>
                <a:srgbClr val="000000"/>
              </a:solidFill>
              <a:latin typeface="Arial" charset="0"/>
            </a:defRPr>
          </a:lvl7pPr>
          <a:lvl8pPr marL="3200400" algn="l" defTabSz="914400" rtl="0" eaLnBrk="1" latinLnBrk="0" hangingPunct="1">
            <a:defRPr sz="1200" b="1" kern="1200">
              <a:solidFill>
                <a:srgbClr val="000000"/>
              </a:solidFill>
              <a:latin typeface="Arial" charset="0"/>
            </a:defRPr>
          </a:lvl8pPr>
          <a:lvl9pPr marL="3657600" algn="l" defTabSz="914400" rtl="0" eaLnBrk="1" latinLnBrk="0" hangingPunct="1">
            <a:defRPr sz="1200" b="1" kern="1200">
              <a:solidFill>
                <a:srgbClr val="000000"/>
              </a:solidFill>
              <a:latin typeface="Arial" charset="0"/>
            </a:defRPr>
          </a:lvl9pPr>
        </a:lstStyle>
        <a:p xmlns:a="http://schemas.openxmlformats.org/drawingml/2006/main">
          <a:pPr eaLnBrk="0" hangingPunct="0"/>
          <a:endParaRPr lang="en-GB" sz="2200" dirty="0" smtClean="0">
            <a:solidFill>
              <a:srgbClr val="7F7E7D"/>
            </a:solidFill>
            <a:latin typeface="Century" pitchFamily="18" charset="0"/>
          </a:endParaRPr>
        </a:p>
      </cdr:txBody>
    </cdr:sp>
  </cdr:relSizeAnchor>
  <cdr:relSizeAnchor xmlns:cdr="http://schemas.openxmlformats.org/drawingml/2006/chartDrawing">
    <cdr:from>
      <cdr:x>0.92822</cdr:x>
      <cdr:y>0.58876</cdr:y>
    </cdr:from>
    <cdr:to>
      <cdr:x>1</cdr:x>
      <cdr:y>0.67237</cdr:y>
    </cdr:to>
    <cdr:sp macro="" textlink="">
      <cdr:nvSpPr>
        <cdr:cNvPr id="3" name="Textfeld 2"/>
        <cdr:cNvSpPr txBox="1"/>
      </cdr:nvSpPr>
      <cdr:spPr>
        <a:xfrm xmlns:a="http://schemas.openxmlformats.org/drawingml/2006/main">
          <a:off x="5452511" y="2593276"/>
          <a:ext cx="421647" cy="368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600" b="1" dirty="0" smtClean="0">
              <a:latin typeface="Century" pitchFamily="18" charset="0"/>
            </a:rPr>
            <a:t>σ</a:t>
          </a:r>
          <a:endParaRPr lang="de-DE" sz="1600" b="1" dirty="0">
            <a:latin typeface="Century" pitchFamily="18" charset="0"/>
          </a:endParaRPr>
        </a:p>
      </cdr:txBody>
    </cdr:sp>
  </cdr:relSizeAnchor>
  <cdr:relSizeAnchor xmlns:cdr="http://schemas.openxmlformats.org/drawingml/2006/chartDrawing">
    <cdr:from>
      <cdr:x>0.0415</cdr:x>
      <cdr:y>0.06343</cdr:y>
    </cdr:from>
    <cdr:to>
      <cdr:x>0.11328</cdr:x>
      <cdr:y>0.14705</cdr:y>
    </cdr:to>
    <cdr:sp macro="" textlink="">
      <cdr:nvSpPr>
        <cdr:cNvPr id="4" name="Textfeld 1"/>
        <cdr:cNvSpPr txBox="1"/>
      </cdr:nvSpPr>
      <cdr:spPr>
        <a:xfrm xmlns:a="http://schemas.openxmlformats.org/drawingml/2006/main">
          <a:off x="243766" y="279400"/>
          <a:ext cx="421640" cy="368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l-GR" sz="1600" b="1" dirty="0" smtClean="0">
              <a:latin typeface="Century" pitchFamily="18" charset="0"/>
            </a:rPr>
            <a:t>μ</a:t>
          </a:r>
          <a:endParaRPr lang="de-DE" sz="1600" b="1" dirty="0">
            <a:latin typeface="Century"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0.08867</cdr:y>
    </cdr:from>
    <cdr:to>
      <cdr:x>0.0953</cdr:x>
      <cdr:y>0.13545</cdr:y>
    </cdr:to>
    <cdr:sp macro="" textlink="">
      <cdr:nvSpPr>
        <cdr:cNvPr id="2" name="Textfeld 1"/>
        <cdr:cNvSpPr txBox="1"/>
      </cdr:nvSpPr>
      <cdr:spPr>
        <a:xfrm xmlns:a="http://schemas.openxmlformats.org/drawingml/2006/main">
          <a:off x="0" y="462131"/>
          <a:ext cx="786654" cy="243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b="1" dirty="0" smtClean="0">
              <a:latin typeface="Century" pitchFamily="18" charset="0"/>
            </a:rPr>
            <a:t>TR </a:t>
          </a:r>
          <a:r>
            <a:rPr lang="de-DE" sz="1100" b="1" dirty="0" smtClean="0">
              <a:latin typeface="Century" pitchFamily="18" charset="0"/>
            </a:rPr>
            <a:t>Index</a:t>
          </a:r>
          <a:endParaRPr lang="de-DE" sz="1100" b="1" dirty="0">
            <a:latin typeface="Century" pitchFamily="18" charset="0"/>
          </a:endParaRPr>
        </a:p>
      </cdr:txBody>
    </cdr:sp>
  </cdr:relSizeAnchor>
  <cdr:relSizeAnchor xmlns:cdr="http://schemas.openxmlformats.org/drawingml/2006/chartDrawing">
    <cdr:from>
      <cdr:x>0.68911</cdr:x>
      <cdr:y>0.89535</cdr:y>
    </cdr:from>
    <cdr:to>
      <cdr:x>0.78441</cdr:x>
      <cdr:y>0.94213</cdr:y>
    </cdr:to>
    <cdr:sp macro="" textlink="">
      <cdr:nvSpPr>
        <cdr:cNvPr id="3" name="Textfeld 1"/>
        <cdr:cNvSpPr txBox="1"/>
      </cdr:nvSpPr>
      <cdr:spPr>
        <a:xfrm xmlns:a="http://schemas.openxmlformats.org/drawingml/2006/main">
          <a:off x="5688119" y="4666518"/>
          <a:ext cx="786630" cy="24381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de-DE" b="1" i="0" dirty="0" smtClean="0">
              <a:latin typeface="Century" pitchFamily="18" charset="0"/>
            </a:rPr>
            <a:t>Time</a:t>
          </a:r>
          <a:endParaRPr lang="de-DE" sz="1100" b="1" i="0" dirty="0">
            <a:latin typeface="Century" pitchFamily="18" charset="0"/>
          </a:endParaRPr>
        </a:p>
      </cdr:txBody>
    </cdr:sp>
  </cdr:relSizeAnchor>
  <cdr:relSizeAnchor xmlns:cdr="http://schemas.openxmlformats.org/drawingml/2006/chartDrawing">
    <cdr:from>
      <cdr:x>0.36533</cdr:x>
      <cdr:y>0.18553</cdr:y>
    </cdr:from>
    <cdr:to>
      <cdr:x>0.37456</cdr:x>
      <cdr:y>0.92313</cdr:y>
    </cdr:to>
    <cdr:sp macro="" textlink="">
      <cdr:nvSpPr>
        <cdr:cNvPr id="4" name="Abgerundetes Rechteck 3"/>
        <cdr:cNvSpPr/>
      </cdr:nvSpPr>
      <cdr:spPr bwMode="auto">
        <a:xfrm xmlns:a="http://schemas.openxmlformats.org/drawingml/2006/main">
          <a:off x="3015544" y="966956"/>
          <a:ext cx="76160" cy="3844335"/>
        </a:xfrm>
        <a:prstGeom xmlns:a="http://schemas.openxmlformats.org/drawingml/2006/main" prst="roundRect">
          <a:avLst/>
        </a:prstGeom>
        <a:solidFill xmlns:a="http://schemas.openxmlformats.org/drawingml/2006/main">
          <a:srgbClr val="FF0000">
            <a:alpha val="40000"/>
          </a:srgbClr>
        </a:solidFill>
        <a:ln xmlns:a="http://schemas.openxmlformats.org/drawingml/2006/main" w="12700"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de-DE"/>
        </a:p>
      </cdr:txBody>
    </cdr:sp>
  </cdr:relSizeAnchor>
  <cdr:relSizeAnchor xmlns:cdr="http://schemas.openxmlformats.org/drawingml/2006/chartDrawing">
    <cdr:from>
      <cdr:x>0.29994</cdr:x>
      <cdr:y>0.06734</cdr:y>
    </cdr:from>
    <cdr:to>
      <cdr:x>0.43995</cdr:x>
      <cdr:y>0.17943</cdr:y>
    </cdr:to>
    <cdr:sp macro="" textlink="">
      <cdr:nvSpPr>
        <cdr:cNvPr id="5" name="Ellipse 4"/>
        <cdr:cNvSpPr/>
      </cdr:nvSpPr>
      <cdr:spPr bwMode="auto">
        <a:xfrm xmlns:a="http://schemas.openxmlformats.org/drawingml/2006/main">
          <a:off x="2475781" y="350983"/>
          <a:ext cx="1155678" cy="584206"/>
        </a:xfrm>
        <a:prstGeom xmlns:a="http://schemas.openxmlformats.org/drawingml/2006/main" prst="ellipse">
          <a:avLst/>
        </a:prstGeom>
        <a:solidFill xmlns:a="http://schemas.openxmlformats.org/drawingml/2006/main">
          <a:srgbClr val="FF0000">
            <a:alpha val="40000"/>
          </a:srgbClr>
        </a:solidFill>
        <a:ln xmlns:a="http://schemas.openxmlformats.org/drawingml/2006/main" w="12700"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ctr" anchorCtr="0" compatLnSpc="1">
          <a:prstTxWarp prst="textNoShape">
            <a:avLst/>
          </a:prstTxWarp>
        </a:bodyPr>
        <a:lstStyle xmlns:a="http://schemas.openxmlformats.org/drawingml/2006/main"/>
        <a:p xmlns:a="http://schemas.openxmlformats.org/drawingml/2006/main">
          <a:r>
            <a:rPr lang="de-DE" b="1" i="0" dirty="0" smtClean="0">
              <a:latin typeface="Century" pitchFamily="18" charset="0"/>
            </a:rPr>
            <a:t>Jun 2007</a:t>
          </a:r>
          <a:endParaRPr lang="de-DE" b="1" i="0" dirty="0">
            <a:latin typeface="Century"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77788"/>
            <a:ext cx="2940050" cy="231775"/>
          </a:xfrm>
          <a:prstGeom prst="rect">
            <a:avLst/>
          </a:prstGeom>
          <a:noFill/>
          <a:ln w="9525">
            <a:noFill/>
            <a:miter lim="800000"/>
            <a:headEnd/>
            <a:tailEnd/>
          </a:ln>
          <a:effectLst/>
        </p:spPr>
        <p:txBody>
          <a:bodyPr vert="horz" wrap="square" lIns="90812" tIns="45409" rIns="90812" bIns="45409" numCol="1" anchor="t" anchorCtr="0" compatLnSpc="1">
            <a:prstTxWarp prst="textNoShape">
              <a:avLst/>
            </a:prstTxWarp>
          </a:bodyPr>
          <a:lstStyle>
            <a:lvl1pPr defTabSz="907619" eaLnBrk="0" hangingPunct="0">
              <a:defRPr sz="800" b="0">
                <a:latin typeface="Arial" charset="0"/>
              </a:defRPr>
            </a:lvl1pPr>
          </a:lstStyle>
          <a:p>
            <a:pPr>
              <a:defRPr/>
            </a:pPr>
            <a:endParaRPr lang="de-DE"/>
          </a:p>
        </p:txBody>
      </p:sp>
      <p:sp>
        <p:nvSpPr>
          <p:cNvPr id="74755" name="Rectangle 3"/>
          <p:cNvSpPr>
            <a:spLocks noGrp="1" noChangeArrowheads="1"/>
          </p:cNvSpPr>
          <p:nvPr>
            <p:ph type="dt" sz="quarter" idx="1"/>
          </p:nvPr>
        </p:nvSpPr>
        <p:spPr bwMode="auto">
          <a:xfrm>
            <a:off x="3870325" y="77788"/>
            <a:ext cx="2941638" cy="231775"/>
          </a:xfrm>
          <a:prstGeom prst="rect">
            <a:avLst/>
          </a:prstGeom>
          <a:noFill/>
          <a:ln w="9525">
            <a:noFill/>
            <a:miter lim="800000"/>
            <a:headEnd/>
            <a:tailEnd/>
          </a:ln>
          <a:effectLst/>
        </p:spPr>
        <p:txBody>
          <a:bodyPr vert="horz" wrap="square" lIns="90812" tIns="45409" rIns="90812" bIns="45409" numCol="1" anchor="t" anchorCtr="0" compatLnSpc="1">
            <a:prstTxWarp prst="textNoShape">
              <a:avLst/>
            </a:prstTxWarp>
          </a:bodyPr>
          <a:lstStyle>
            <a:lvl1pPr algn="r" defTabSz="907619" eaLnBrk="0" hangingPunct="0">
              <a:defRPr sz="800" b="0">
                <a:latin typeface="Arial" charset="0"/>
              </a:defRPr>
            </a:lvl1pPr>
          </a:lstStyle>
          <a:p>
            <a:pPr>
              <a:defRPr/>
            </a:pPr>
            <a:r>
              <a:rPr lang="de-DE"/>
              <a:t>March 25, 2000</a:t>
            </a:r>
          </a:p>
        </p:txBody>
      </p:sp>
      <p:sp>
        <p:nvSpPr>
          <p:cNvPr id="74756" name="Rectangle 4"/>
          <p:cNvSpPr>
            <a:spLocks noGrp="1" noChangeArrowheads="1"/>
          </p:cNvSpPr>
          <p:nvPr>
            <p:ph type="ftr" sz="quarter" idx="2"/>
          </p:nvPr>
        </p:nvSpPr>
        <p:spPr bwMode="auto">
          <a:xfrm>
            <a:off x="0" y="9601200"/>
            <a:ext cx="2940050" cy="228600"/>
          </a:xfrm>
          <a:prstGeom prst="rect">
            <a:avLst/>
          </a:prstGeom>
          <a:noFill/>
          <a:ln w="9525">
            <a:noFill/>
            <a:miter lim="800000"/>
            <a:headEnd/>
            <a:tailEnd/>
          </a:ln>
          <a:effectLst/>
        </p:spPr>
        <p:txBody>
          <a:bodyPr vert="horz" wrap="square" lIns="90812" tIns="45409" rIns="90812" bIns="45409" numCol="1" anchor="b" anchorCtr="0" compatLnSpc="1">
            <a:prstTxWarp prst="textNoShape">
              <a:avLst/>
            </a:prstTxWarp>
          </a:bodyPr>
          <a:lstStyle>
            <a:lvl1pPr defTabSz="907619" eaLnBrk="0" hangingPunct="0">
              <a:defRPr sz="800" b="0">
                <a:latin typeface="Arial" charset="0"/>
              </a:defRPr>
            </a:lvl1pPr>
          </a:lstStyle>
          <a:p>
            <a:pPr>
              <a:defRPr/>
            </a:pPr>
            <a:endParaRPr lang="de-DE"/>
          </a:p>
        </p:txBody>
      </p:sp>
      <p:sp>
        <p:nvSpPr>
          <p:cNvPr id="74757" name="Rectangle 5"/>
          <p:cNvSpPr>
            <a:spLocks noGrp="1" noChangeArrowheads="1"/>
          </p:cNvSpPr>
          <p:nvPr>
            <p:ph type="sldNum" sz="quarter" idx="3"/>
          </p:nvPr>
        </p:nvSpPr>
        <p:spPr bwMode="auto">
          <a:xfrm>
            <a:off x="3857625" y="9601200"/>
            <a:ext cx="2940050" cy="228600"/>
          </a:xfrm>
          <a:prstGeom prst="rect">
            <a:avLst/>
          </a:prstGeom>
          <a:noFill/>
          <a:ln w="9525">
            <a:noFill/>
            <a:miter lim="800000"/>
            <a:headEnd/>
            <a:tailEnd/>
          </a:ln>
          <a:effectLst/>
        </p:spPr>
        <p:txBody>
          <a:bodyPr vert="horz" wrap="square" lIns="90812" tIns="45409" rIns="90812" bIns="45409" numCol="1" anchor="b" anchorCtr="0" compatLnSpc="1">
            <a:prstTxWarp prst="textNoShape">
              <a:avLst/>
            </a:prstTxWarp>
          </a:bodyPr>
          <a:lstStyle>
            <a:lvl1pPr algn="r" defTabSz="907619" eaLnBrk="0" hangingPunct="0">
              <a:defRPr sz="800" b="0">
                <a:latin typeface="Arial" charset="0"/>
              </a:defRPr>
            </a:lvl1pPr>
          </a:lstStyle>
          <a:p>
            <a:pPr>
              <a:defRPr/>
            </a:pPr>
            <a:fld id="{30CFC850-9EA5-4AB0-B355-64C6CCF376D2}"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9" name="Rectangle 5"/>
          <p:cNvSpPr>
            <a:spLocks noGrp="1" noChangeArrowheads="1"/>
          </p:cNvSpPr>
          <p:nvPr>
            <p:ph type="body" sz="quarter" idx="3"/>
          </p:nvPr>
        </p:nvSpPr>
        <p:spPr bwMode="auto">
          <a:xfrm>
            <a:off x="928688" y="3870325"/>
            <a:ext cx="4953000" cy="53197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2" name="Rectangle 8"/>
          <p:cNvSpPr>
            <a:spLocks noGrp="1" noChangeArrowheads="1"/>
          </p:cNvSpPr>
          <p:nvPr>
            <p:ph type="hdr" sz="quarter"/>
          </p:nvPr>
        </p:nvSpPr>
        <p:spPr bwMode="auto">
          <a:xfrm>
            <a:off x="0" y="77788"/>
            <a:ext cx="2940050" cy="231775"/>
          </a:xfrm>
          <a:prstGeom prst="rect">
            <a:avLst/>
          </a:prstGeom>
          <a:noFill/>
          <a:ln w="9525">
            <a:noFill/>
            <a:miter lim="800000"/>
            <a:headEnd/>
            <a:tailEnd/>
          </a:ln>
          <a:effectLst/>
        </p:spPr>
        <p:txBody>
          <a:bodyPr vert="horz" wrap="square" lIns="90812" tIns="45409" rIns="90812" bIns="45409" numCol="1" anchor="t" anchorCtr="0" compatLnSpc="1">
            <a:prstTxWarp prst="textNoShape">
              <a:avLst/>
            </a:prstTxWarp>
          </a:bodyPr>
          <a:lstStyle>
            <a:lvl1pPr defTabSz="907619" eaLnBrk="0" hangingPunct="0">
              <a:defRPr sz="800" b="0">
                <a:latin typeface="Arial" charset="0"/>
              </a:defRPr>
            </a:lvl1pPr>
          </a:lstStyle>
          <a:p>
            <a:pPr>
              <a:defRPr/>
            </a:pPr>
            <a:endParaRPr lang="de-DE"/>
          </a:p>
        </p:txBody>
      </p:sp>
      <p:sp>
        <p:nvSpPr>
          <p:cNvPr id="77833" name="Rectangle 9"/>
          <p:cNvSpPr>
            <a:spLocks noGrp="1" noChangeArrowheads="1"/>
          </p:cNvSpPr>
          <p:nvPr>
            <p:ph type="dt" sz="quarter" idx="1"/>
          </p:nvPr>
        </p:nvSpPr>
        <p:spPr bwMode="auto">
          <a:xfrm>
            <a:off x="3870325" y="77788"/>
            <a:ext cx="2941638" cy="231775"/>
          </a:xfrm>
          <a:prstGeom prst="rect">
            <a:avLst/>
          </a:prstGeom>
          <a:noFill/>
          <a:ln w="9525">
            <a:noFill/>
            <a:miter lim="800000"/>
            <a:headEnd/>
            <a:tailEnd/>
          </a:ln>
          <a:effectLst/>
        </p:spPr>
        <p:txBody>
          <a:bodyPr vert="horz" wrap="square" lIns="90812" tIns="45409" rIns="90812" bIns="45409" numCol="1" anchor="t" anchorCtr="0" compatLnSpc="1">
            <a:prstTxWarp prst="textNoShape">
              <a:avLst/>
            </a:prstTxWarp>
          </a:bodyPr>
          <a:lstStyle>
            <a:lvl1pPr algn="r" defTabSz="907619" eaLnBrk="0" hangingPunct="0">
              <a:defRPr sz="800" b="0">
                <a:latin typeface="Arial" charset="0"/>
              </a:defRPr>
            </a:lvl1pPr>
          </a:lstStyle>
          <a:p>
            <a:pPr>
              <a:defRPr/>
            </a:pPr>
            <a:r>
              <a:rPr lang="de-DE"/>
              <a:t>March 25, 2000</a:t>
            </a:r>
          </a:p>
        </p:txBody>
      </p:sp>
      <p:sp>
        <p:nvSpPr>
          <p:cNvPr id="77838" name="Rectangle 14"/>
          <p:cNvSpPr>
            <a:spLocks noGrp="1" noChangeArrowheads="1"/>
          </p:cNvSpPr>
          <p:nvPr>
            <p:ph type="ftr" sz="quarter" idx="4"/>
          </p:nvPr>
        </p:nvSpPr>
        <p:spPr bwMode="auto">
          <a:xfrm>
            <a:off x="0" y="9601200"/>
            <a:ext cx="2943225" cy="228600"/>
          </a:xfrm>
          <a:prstGeom prst="rect">
            <a:avLst/>
          </a:prstGeom>
          <a:noFill/>
          <a:ln w="9525">
            <a:noFill/>
            <a:miter lim="800000"/>
            <a:headEnd/>
            <a:tailEnd/>
          </a:ln>
          <a:effectLst/>
        </p:spPr>
        <p:txBody>
          <a:bodyPr vert="horz" wrap="square" lIns="90812" tIns="45409" rIns="90812" bIns="45409" numCol="1" anchor="b" anchorCtr="0" compatLnSpc="1">
            <a:prstTxWarp prst="textNoShape">
              <a:avLst/>
            </a:prstTxWarp>
          </a:bodyPr>
          <a:lstStyle>
            <a:lvl1pPr defTabSz="907619" eaLnBrk="0" hangingPunct="0">
              <a:defRPr sz="800" b="0">
                <a:latin typeface="Arial" charset="0"/>
              </a:defRPr>
            </a:lvl1pPr>
          </a:lstStyle>
          <a:p>
            <a:pPr>
              <a:defRPr/>
            </a:pPr>
            <a:endParaRPr lang="nl-NL"/>
          </a:p>
        </p:txBody>
      </p:sp>
      <p:sp>
        <p:nvSpPr>
          <p:cNvPr id="77839" name="Rectangle 15"/>
          <p:cNvSpPr>
            <a:spLocks noGrp="1" noChangeArrowheads="1"/>
          </p:cNvSpPr>
          <p:nvPr>
            <p:ph type="sldNum" sz="quarter" idx="5"/>
          </p:nvPr>
        </p:nvSpPr>
        <p:spPr bwMode="auto">
          <a:xfrm>
            <a:off x="3854450" y="9601200"/>
            <a:ext cx="2943225" cy="227013"/>
          </a:xfrm>
          <a:prstGeom prst="rect">
            <a:avLst/>
          </a:prstGeom>
          <a:noFill/>
          <a:ln w="9525">
            <a:noFill/>
            <a:miter lim="800000"/>
            <a:headEnd/>
            <a:tailEnd/>
          </a:ln>
          <a:effectLst/>
        </p:spPr>
        <p:txBody>
          <a:bodyPr vert="horz" wrap="square" lIns="90812" tIns="45409" rIns="90812" bIns="45409" numCol="1" anchor="b" anchorCtr="0" compatLnSpc="1">
            <a:prstTxWarp prst="textNoShape">
              <a:avLst/>
            </a:prstTxWarp>
          </a:bodyPr>
          <a:lstStyle>
            <a:lvl1pPr algn="r" defTabSz="907619" eaLnBrk="0" hangingPunct="0">
              <a:defRPr sz="800" b="0">
                <a:latin typeface="Arial" charset="0"/>
              </a:defRPr>
            </a:lvl1pPr>
          </a:lstStyle>
          <a:p>
            <a:pPr>
              <a:defRPr/>
            </a:pPr>
            <a:fld id="{04A2C0B8-49C3-4A41-ABFC-6FDA772053F5}" type="slidenum">
              <a:rPr lang="nl-NL"/>
              <a:pPr>
                <a:defRPr/>
              </a:pPr>
              <a:t>‹Nr.›</a:t>
            </a:fld>
            <a:endParaRPr lang="nl-NL"/>
          </a:p>
        </p:txBody>
      </p:sp>
      <p:sp>
        <p:nvSpPr>
          <p:cNvPr id="34823" name="Rectangle 16"/>
          <p:cNvSpPr>
            <a:spLocks noGrp="1" noRot="1" noChangeAspect="1" noChangeArrowheads="1" noTextEdit="1"/>
          </p:cNvSpPr>
          <p:nvPr>
            <p:ph type="sldImg" idx="2"/>
          </p:nvPr>
        </p:nvSpPr>
        <p:spPr bwMode="auto">
          <a:xfrm>
            <a:off x="1165225" y="617538"/>
            <a:ext cx="4475163" cy="3098800"/>
          </a:xfrm>
          <a:prstGeom prst="rect">
            <a:avLst/>
          </a:prstGeom>
          <a:noFill/>
          <a:ln w="9525">
            <a:solidFill>
              <a:srgbClr val="000000"/>
            </a:solidFill>
            <a:miter lim="800000"/>
            <a:headEnd/>
            <a:tailEnd/>
          </a:ln>
        </p:spPr>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chart" Target="../charts/chart9.xml"/></Relationships>
</file>

<file path=ppt/notesSlides/_rels/note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chart" Target="../charts/chart11.xml"/></Relationships>
</file>

<file path=ppt/notesSlides/_rels/note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chart" Target="../charts/chart1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Grp="1" noChangeArrowheads="1"/>
          </p:cNvSpPr>
          <p:nvPr>
            <p:ph type="dt" sz="quarter" idx="1"/>
          </p:nvPr>
        </p:nvSpPr>
        <p:spPr>
          <a:noFill/>
        </p:spPr>
        <p:txBody>
          <a:bodyPr/>
          <a:lstStyle/>
          <a:p>
            <a:pPr defTabSz="904875"/>
            <a:r>
              <a:rPr lang="de-DE" smtClean="0"/>
              <a:t>March 25, 2000</a:t>
            </a:r>
          </a:p>
        </p:txBody>
      </p:sp>
      <p:sp>
        <p:nvSpPr>
          <p:cNvPr id="35843" name="Rectangle 15"/>
          <p:cNvSpPr>
            <a:spLocks noGrp="1" noChangeArrowheads="1"/>
          </p:cNvSpPr>
          <p:nvPr>
            <p:ph type="sldNum" sz="quarter" idx="5"/>
          </p:nvPr>
        </p:nvSpPr>
        <p:spPr>
          <a:noFill/>
        </p:spPr>
        <p:txBody>
          <a:bodyPr/>
          <a:lstStyle/>
          <a:p>
            <a:pPr defTabSz="904875"/>
            <a:fld id="{739BF1AC-2611-4E2F-83D3-B62140771983}" type="slidenum">
              <a:rPr lang="nl-NL" smtClean="0"/>
              <a:pPr defTabSz="904875"/>
              <a:t>1</a:t>
            </a:fld>
            <a:endParaRPr lang="nl-NL" smtClean="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pic>
        <p:nvPicPr>
          <p:cNvPr id="2050" name="Picture 2"/>
          <p:cNvPicPr>
            <a:picLocks noChangeAspect="1" noChangeArrowheads="1"/>
          </p:cNvPicPr>
          <p:nvPr/>
        </p:nvPicPr>
        <p:blipFill>
          <a:blip r:embed="rId3"/>
          <a:srcRect/>
          <a:stretch>
            <a:fillRect/>
          </a:stretch>
        </p:blipFill>
        <p:spPr bwMode="auto">
          <a:xfrm>
            <a:off x="914400" y="4688115"/>
            <a:ext cx="4934857" cy="3337152"/>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Datumsplatzhalter 3"/>
          <p:cNvSpPr>
            <a:spLocks noGrp="1"/>
          </p:cNvSpPr>
          <p:nvPr>
            <p:ph type="dt" sz="quarter" idx="10"/>
          </p:nvPr>
        </p:nvSpPr>
        <p:spPr/>
        <p:txBody>
          <a:bodyPr/>
          <a:lstStyle/>
          <a:p>
            <a:pPr>
              <a:defRPr/>
            </a:pPr>
            <a:r>
              <a:rPr lang="de-DE" smtClean="0"/>
              <a:t>March 25, 2000</a:t>
            </a:r>
            <a:endParaRPr lang="de-DE"/>
          </a:p>
        </p:txBody>
      </p:sp>
      <p:sp>
        <p:nvSpPr>
          <p:cNvPr id="5" name="Foliennummernplatzhalter 4"/>
          <p:cNvSpPr>
            <a:spLocks noGrp="1"/>
          </p:cNvSpPr>
          <p:nvPr>
            <p:ph type="sldNum" sz="quarter" idx="11"/>
          </p:nvPr>
        </p:nvSpPr>
        <p:spPr/>
        <p:txBody>
          <a:bodyPr/>
          <a:lstStyle/>
          <a:p>
            <a:pPr>
              <a:defRPr/>
            </a:pPr>
            <a:fld id="{04A2C0B8-49C3-4A41-ABFC-6FDA772053F5}" type="slidenum">
              <a:rPr lang="nl-NL" smtClean="0"/>
              <a:pPr>
                <a:defRPr/>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u="sng" dirty="0" err="1" smtClean="0"/>
              <a:t>Mean</a:t>
            </a:r>
            <a:endParaRPr lang="de-DE" b="1" u="sng" dirty="0" smtClean="0"/>
          </a:p>
          <a:p>
            <a:r>
              <a:rPr lang="de-DE" b="0" u="none" dirty="0" smtClean="0"/>
              <a:t>Apart</a:t>
            </a:r>
            <a:r>
              <a:rPr lang="de-DE" b="0" u="none" baseline="0" dirty="0" smtClean="0"/>
              <a:t> </a:t>
            </a:r>
            <a:r>
              <a:rPr lang="de-DE" b="0" u="none" baseline="0" dirty="0" err="1" smtClean="0"/>
              <a:t>from</a:t>
            </a:r>
            <a:r>
              <a:rPr lang="de-DE" b="0" u="none" baseline="0" dirty="0" smtClean="0"/>
              <a:t> Cash</a:t>
            </a:r>
          </a:p>
          <a:p>
            <a:r>
              <a:rPr lang="de-DE" b="0" u="none" baseline="0" dirty="0" smtClean="0"/>
              <a:t>SRE </a:t>
            </a:r>
            <a:r>
              <a:rPr lang="de-DE" b="0" u="none" baseline="0" dirty="0" err="1" smtClean="0"/>
              <a:t>highest</a:t>
            </a:r>
            <a:r>
              <a:rPr lang="de-DE" b="0" u="none" baseline="0" dirty="0" smtClean="0"/>
              <a:t> Return </a:t>
            </a:r>
            <a:r>
              <a:rPr lang="de-DE" b="0" u="none" baseline="0" dirty="0" err="1" smtClean="0"/>
              <a:t>of</a:t>
            </a:r>
            <a:r>
              <a:rPr lang="de-DE" b="0" u="none" baseline="0" dirty="0" smtClean="0"/>
              <a:t> all </a:t>
            </a:r>
            <a:r>
              <a:rPr lang="de-DE" b="0" u="none" baseline="0" dirty="0" err="1" smtClean="0"/>
              <a:t>other</a:t>
            </a:r>
            <a:r>
              <a:rPr lang="de-DE" b="0" u="none" baseline="0" dirty="0" smtClean="0"/>
              <a:t> </a:t>
            </a:r>
            <a:r>
              <a:rPr lang="de-DE" b="0" u="none" baseline="0" dirty="0" err="1" smtClean="0"/>
              <a:t>asset</a:t>
            </a:r>
            <a:r>
              <a:rPr lang="de-DE" b="0" u="none" baseline="0" dirty="0" smtClean="0"/>
              <a:t> </a:t>
            </a:r>
            <a:r>
              <a:rPr lang="de-DE" b="0" u="none" baseline="0" dirty="0" err="1" smtClean="0"/>
              <a:t>classes</a:t>
            </a:r>
            <a:endParaRPr lang="de-DE" b="0" u="none" baseline="0" dirty="0" smtClean="0"/>
          </a:p>
          <a:p>
            <a:r>
              <a:rPr lang="de-DE" b="0" u="none" baseline="0" dirty="0" smtClean="0"/>
              <a:t>High Return-</a:t>
            </a:r>
            <a:r>
              <a:rPr lang="de-DE" b="0" u="none" baseline="0" dirty="0" err="1" smtClean="0"/>
              <a:t>higher</a:t>
            </a:r>
            <a:r>
              <a:rPr lang="de-DE" b="0" u="none" baseline="0" dirty="0" smtClean="0"/>
              <a:t> </a:t>
            </a:r>
            <a:r>
              <a:rPr lang="de-DE" b="0" u="none" baseline="0" dirty="0" err="1" smtClean="0"/>
              <a:t>Risk</a:t>
            </a:r>
            <a:r>
              <a:rPr lang="de-DE" b="0" u="none" baseline="0" dirty="0" smtClean="0"/>
              <a:t> </a:t>
            </a:r>
            <a:r>
              <a:rPr lang="de-DE" b="0" u="none" baseline="0" dirty="0" smtClean="0">
                <a:sym typeface="Wingdings" pitchFamily="2" charset="2"/>
              </a:rPr>
              <a:t> </a:t>
            </a:r>
            <a:r>
              <a:rPr lang="de-DE" b="0" u="none" baseline="0" dirty="0" err="1" smtClean="0">
                <a:sym typeface="Wingdings" pitchFamily="2" charset="2"/>
              </a:rPr>
              <a:t>However</a:t>
            </a:r>
            <a:r>
              <a:rPr lang="de-DE" b="0" u="none" baseline="0" dirty="0" smtClean="0">
                <a:sym typeface="Wingdings" pitchFamily="2" charset="2"/>
              </a:rPr>
              <a:t> </a:t>
            </a:r>
            <a:r>
              <a:rPr lang="de-DE" b="0" u="none" baseline="0" dirty="0" err="1" smtClean="0">
                <a:sym typeface="Wingdings" pitchFamily="2" charset="2"/>
              </a:rPr>
              <a:t>compared</a:t>
            </a:r>
            <a:r>
              <a:rPr lang="de-DE" b="0" u="none" baseline="0" dirty="0" smtClean="0">
                <a:sym typeface="Wingdings" pitchFamily="2" charset="2"/>
              </a:rPr>
              <a:t> </a:t>
            </a:r>
            <a:r>
              <a:rPr lang="de-DE" b="0" u="none" baseline="0" dirty="0" err="1" smtClean="0">
                <a:sym typeface="Wingdings" pitchFamily="2" charset="2"/>
              </a:rPr>
              <a:t>to</a:t>
            </a:r>
            <a:r>
              <a:rPr lang="de-DE" b="0" u="none" baseline="0" dirty="0" smtClean="0">
                <a:sym typeface="Wingdings" pitchFamily="2" charset="2"/>
              </a:rPr>
              <a:t> Public </a:t>
            </a:r>
            <a:r>
              <a:rPr lang="de-DE" b="0" u="none" baseline="0" dirty="0" err="1" smtClean="0">
                <a:sym typeface="Wingdings" pitchFamily="2" charset="2"/>
              </a:rPr>
              <a:t>and</a:t>
            </a:r>
            <a:r>
              <a:rPr lang="de-DE" b="0" u="none" baseline="0" dirty="0" smtClean="0">
                <a:sym typeface="Wingdings" pitchFamily="2" charset="2"/>
              </a:rPr>
              <a:t> </a:t>
            </a:r>
            <a:r>
              <a:rPr lang="de-DE" b="0" u="none" baseline="0" dirty="0" err="1" smtClean="0">
                <a:sym typeface="Wingdings" pitchFamily="2" charset="2"/>
              </a:rPr>
              <a:t>Direct</a:t>
            </a:r>
            <a:r>
              <a:rPr lang="de-DE" b="0" u="none" baseline="0" dirty="0" smtClean="0">
                <a:sym typeface="Wingdings" pitchFamily="2" charset="2"/>
              </a:rPr>
              <a:t> Real Estate </a:t>
            </a:r>
            <a:r>
              <a:rPr lang="de-DE" b="0" u="none" baseline="0" dirty="0" err="1" smtClean="0">
                <a:sym typeface="Wingdings" pitchFamily="2" charset="2"/>
              </a:rPr>
              <a:t>less</a:t>
            </a:r>
            <a:r>
              <a:rPr lang="de-DE" b="0" u="none" baseline="0" dirty="0" smtClean="0">
                <a:sym typeface="Wingdings" pitchFamily="2" charset="2"/>
              </a:rPr>
              <a:t> </a:t>
            </a:r>
            <a:r>
              <a:rPr lang="de-DE" b="0" u="none" baseline="0" dirty="0" err="1" smtClean="0">
                <a:sym typeface="Wingdings" pitchFamily="2" charset="2"/>
              </a:rPr>
              <a:t>risky</a:t>
            </a:r>
            <a:r>
              <a:rPr lang="de-DE" b="0" u="none" baseline="0" dirty="0" smtClean="0">
                <a:sym typeface="Wingdings" pitchFamily="2" charset="2"/>
              </a:rPr>
              <a:t>!!!!!!</a:t>
            </a:r>
            <a:endParaRPr lang="de-DE" b="0" u="none" dirty="0" smtClean="0"/>
          </a:p>
          <a:p>
            <a:endParaRPr lang="de-DE" b="1" u="sng" dirty="0" smtClean="0"/>
          </a:p>
          <a:p>
            <a:r>
              <a:rPr lang="de-DE" b="1" u="sng" dirty="0" err="1" smtClean="0"/>
              <a:t>Correlation</a:t>
            </a:r>
            <a:r>
              <a:rPr lang="de-DE" b="1" u="sng" dirty="0" smtClean="0"/>
              <a:t> Matrix</a:t>
            </a:r>
          </a:p>
          <a:p>
            <a:r>
              <a:rPr lang="de-DE" dirty="0" smtClean="0"/>
              <a:t>High </a:t>
            </a:r>
            <a:r>
              <a:rPr lang="de-DE" dirty="0" err="1" smtClean="0"/>
              <a:t>Correlation</a:t>
            </a:r>
            <a:r>
              <a:rPr lang="de-DE" dirty="0" smtClean="0"/>
              <a:t> </a:t>
            </a:r>
            <a:r>
              <a:rPr lang="de-DE" dirty="0" err="1" smtClean="0"/>
              <a:t>with</a:t>
            </a:r>
            <a:r>
              <a:rPr lang="de-DE" dirty="0" smtClean="0"/>
              <a:t> Equity</a:t>
            </a:r>
            <a:endParaRPr lang="de-DE" dirty="0"/>
          </a:p>
        </p:txBody>
      </p:sp>
      <p:sp>
        <p:nvSpPr>
          <p:cNvPr id="4" name="Datumsplatzhalter 3"/>
          <p:cNvSpPr>
            <a:spLocks noGrp="1"/>
          </p:cNvSpPr>
          <p:nvPr>
            <p:ph type="dt" sz="quarter" idx="10"/>
          </p:nvPr>
        </p:nvSpPr>
        <p:spPr/>
        <p:txBody>
          <a:bodyPr/>
          <a:lstStyle/>
          <a:p>
            <a:pPr>
              <a:defRPr/>
            </a:pPr>
            <a:r>
              <a:rPr lang="de-DE" smtClean="0"/>
              <a:t>March 25, 2000</a:t>
            </a:r>
            <a:endParaRPr lang="de-DE"/>
          </a:p>
        </p:txBody>
      </p:sp>
      <p:sp>
        <p:nvSpPr>
          <p:cNvPr id="5" name="Foliennummernplatzhalter 4"/>
          <p:cNvSpPr>
            <a:spLocks noGrp="1"/>
          </p:cNvSpPr>
          <p:nvPr>
            <p:ph type="sldNum" sz="quarter" idx="11"/>
          </p:nvPr>
        </p:nvSpPr>
        <p:spPr/>
        <p:txBody>
          <a:bodyPr/>
          <a:lstStyle/>
          <a:p>
            <a:pPr>
              <a:defRPr/>
            </a:pPr>
            <a:fld id="{04A2C0B8-49C3-4A41-ABFC-6FDA772053F5}" type="slidenum">
              <a:rPr lang="nl-NL" smtClean="0"/>
              <a:pPr>
                <a:defRPr/>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u="sng" dirty="0" err="1" smtClean="0"/>
              <a:t>Up</a:t>
            </a:r>
            <a:r>
              <a:rPr lang="de-DE" b="1" u="sng" dirty="0" smtClean="0"/>
              <a:t> Market</a:t>
            </a:r>
          </a:p>
          <a:p>
            <a:r>
              <a:rPr lang="de-DE" dirty="0" err="1" smtClean="0"/>
              <a:t>Highest</a:t>
            </a:r>
            <a:r>
              <a:rPr lang="de-DE" dirty="0" smtClean="0"/>
              <a:t> Return </a:t>
            </a:r>
            <a:r>
              <a:rPr lang="de-DE" dirty="0" err="1" smtClean="0"/>
              <a:t>of</a:t>
            </a:r>
            <a:r>
              <a:rPr lang="de-DE" dirty="0" smtClean="0"/>
              <a:t> all </a:t>
            </a:r>
            <a:r>
              <a:rPr lang="de-DE" dirty="0" err="1" smtClean="0"/>
              <a:t>Assets</a:t>
            </a:r>
            <a:r>
              <a:rPr lang="de-DE" dirty="0" smtClean="0"/>
              <a:t>(apart </a:t>
            </a:r>
            <a:r>
              <a:rPr lang="de-DE" dirty="0" err="1" smtClean="0"/>
              <a:t>from</a:t>
            </a:r>
            <a:r>
              <a:rPr lang="de-DE" dirty="0" smtClean="0"/>
              <a:t> Cash)</a:t>
            </a:r>
          </a:p>
          <a:p>
            <a:r>
              <a:rPr lang="de-DE" dirty="0" smtClean="0"/>
              <a:t>High</a:t>
            </a:r>
            <a:r>
              <a:rPr lang="de-DE" baseline="0" dirty="0" smtClean="0"/>
              <a:t> Return </a:t>
            </a:r>
            <a:r>
              <a:rPr lang="de-DE" baseline="0" dirty="0" err="1" smtClean="0"/>
              <a:t>high</a:t>
            </a:r>
            <a:r>
              <a:rPr lang="de-DE" baseline="0" dirty="0" smtClean="0"/>
              <a:t> </a:t>
            </a:r>
            <a:r>
              <a:rPr lang="de-DE" baseline="0" dirty="0" err="1" smtClean="0"/>
              <a:t>risk</a:t>
            </a:r>
            <a:endParaRPr lang="de-DE" baseline="0" dirty="0" smtClean="0"/>
          </a:p>
          <a:p>
            <a:r>
              <a:rPr lang="de-DE" baseline="0" dirty="0" err="1" smtClean="0"/>
              <a:t>Less</a:t>
            </a:r>
            <a:r>
              <a:rPr lang="de-DE" baseline="0" dirty="0" smtClean="0"/>
              <a:t> </a:t>
            </a:r>
            <a:r>
              <a:rPr lang="de-DE" baseline="0" dirty="0" err="1" smtClean="0"/>
              <a:t>Risky</a:t>
            </a:r>
            <a:r>
              <a:rPr lang="de-DE" baseline="0" dirty="0" smtClean="0"/>
              <a:t> &lt; </a:t>
            </a:r>
            <a:r>
              <a:rPr lang="de-DE" baseline="0" dirty="0" err="1" smtClean="0"/>
              <a:t>Direct</a:t>
            </a:r>
            <a:r>
              <a:rPr lang="de-DE" baseline="0" dirty="0" smtClean="0"/>
              <a:t> RE</a:t>
            </a:r>
          </a:p>
          <a:p>
            <a:r>
              <a:rPr lang="de-DE" baseline="0" dirty="0" smtClean="0"/>
              <a:t>High </a:t>
            </a:r>
            <a:r>
              <a:rPr lang="de-DE" baseline="0" dirty="0" err="1" smtClean="0"/>
              <a:t>Correlation</a:t>
            </a:r>
            <a:r>
              <a:rPr lang="de-DE" baseline="0" dirty="0" smtClean="0"/>
              <a:t> </a:t>
            </a:r>
            <a:r>
              <a:rPr lang="de-DE" baseline="0" dirty="0" err="1" smtClean="0"/>
              <a:t>with</a:t>
            </a:r>
            <a:r>
              <a:rPr lang="de-DE" baseline="0" dirty="0" smtClean="0"/>
              <a:t> Public RE </a:t>
            </a:r>
            <a:r>
              <a:rPr lang="de-DE" baseline="0" dirty="0" smtClean="0">
                <a:sym typeface="Wingdings" pitchFamily="2" charset="2"/>
              </a:rPr>
              <a:t> </a:t>
            </a:r>
            <a:r>
              <a:rPr lang="de-DE" baseline="0" dirty="0" err="1" smtClean="0">
                <a:sym typeface="Wingdings" pitchFamily="2" charset="2"/>
              </a:rPr>
              <a:t>Less</a:t>
            </a:r>
            <a:r>
              <a:rPr lang="de-DE" baseline="0" dirty="0" smtClean="0">
                <a:sym typeface="Wingdings" pitchFamily="2" charset="2"/>
              </a:rPr>
              <a:t> </a:t>
            </a:r>
            <a:r>
              <a:rPr lang="de-DE" baseline="0" dirty="0" err="1" smtClean="0">
                <a:sym typeface="Wingdings" pitchFamily="2" charset="2"/>
              </a:rPr>
              <a:t>with</a:t>
            </a:r>
            <a:r>
              <a:rPr lang="de-DE" baseline="0" dirty="0" smtClean="0">
                <a:sym typeface="Wingdings" pitchFamily="2" charset="2"/>
              </a:rPr>
              <a:t> Equity</a:t>
            </a:r>
            <a:endParaRPr lang="de-DE" baseline="0" dirty="0" smtClean="0"/>
          </a:p>
          <a:p>
            <a:endParaRPr lang="de-DE" baseline="0" dirty="0" smtClean="0"/>
          </a:p>
          <a:p>
            <a:r>
              <a:rPr lang="de-DE" baseline="0" dirty="0" smtClean="0"/>
              <a:t>RE </a:t>
            </a:r>
            <a:r>
              <a:rPr lang="de-DE" baseline="0" dirty="0" err="1" smtClean="0"/>
              <a:t>component</a:t>
            </a:r>
            <a:r>
              <a:rPr lang="de-DE" baseline="0" dirty="0" smtClean="0"/>
              <a:t> </a:t>
            </a:r>
            <a:r>
              <a:rPr lang="de-DE" baseline="0" dirty="0" err="1" smtClean="0"/>
              <a:t>within</a:t>
            </a:r>
            <a:r>
              <a:rPr lang="de-DE" baseline="0" dirty="0" smtClean="0"/>
              <a:t> </a:t>
            </a:r>
            <a:r>
              <a:rPr lang="de-DE" baseline="0" dirty="0" smtClean="0">
                <a:sym typeface="Wingdings" pitchFamily="2" charset="2"/>
              </a:rPr>
              <a:t> Higher </a:t>
            </a:r>
            <a:r>
              <a:rPr lang="de-DE" baseline="0" dirty="0" err="1" smtClean="0">
                <a:sym typeface="Wingdings" pitchFamily="2" charset="2"/>
              </a:rPr>
              <a:t>Correlation</a:t>
            </a:r>
            <a:r>
              <a:rPr lang="de-DE" baseline="0" dirty="0" smtClean="0">
                <a:sym typeface="Wingdings" pitchFamily="2" charset="2"/>
              </a:rPr>
              <a:t> </a:t>
            </a:r>
            <a:r>
              <a:rPr lang="de-DE" baseline="0" dirty="0" err="1" smtClean="0">
                <a:sym typeface="Wingdings" pitchFamily="2" charset="2"/>
              </a:rPr>
              <a:t>with</a:t>
            </a:r>
            <a:r>
              <a:rPr lang="de-DE" baseline="0" dirty="0" smtClean="0">
                <a:sym typeface="Wingdings" pitchFamily="2" charset="2"/>
              </a:rPr>
              <a:t> </a:t>
            </a:r>
            <a:r>
              <a:rPr lang="de-DE" baseline="0" dirty="0" err="1" smtClean="0">
                <a:sym typeface="Wingdings" pitchFamily="2" charset="2"/>
              </a:rPr>
              <a:t>Direct</a:t>
            </a:r>
            <a:r>
              <a:rPr lang="de-DE" baseline="0" dirty="0" smtClean="0">
                <a:sym typeface="Wingdings" pitchFamily="2" charset="2"/>
              </a:rPr>
              <a:t> RE </a:t>
            </a:r>
            <a:r>
              <a:rPr lang="de-DE" baseline="0" dirty="0" err="1" smtClean="0">
                <a:sym typeface="Wingdings" pitchFamily="2" charset="2"/>
              </a:rPr>
              <a:t>than</a:t>
            </a:r>
            <a:r>
              <a:rPr lang="de-DE" baseline="0" dirty="0" smtClean="0">
                <a:sym typeface="Wingdings" pitchFamily="2" charset="2"/>
              </a:rPr>
              <a:t> Equity </a:t>
            </a:r>
            <a:r>
              <a:rPr lang="de-DE" baseline="0" dirty="0" err="1" smtClean="0">
                <a:sym typeface="Wingdings" pitchFamily="2" charset="2"/>
              </a:rPr>
              <a:t>does</a:t>
            </a:r>
            <a:endParaRPr lang="de-DE" baseline="0" dirty="0" smtClean="0">
              <a:sym typeface="Wingdings" pitchFamily="2" charset="2"/>
            </a:endParaRPr>
          </a:p>
          <a:p>
            <a:endParaRPr lang="de-DE" baseline="0" dirty="0" smtClean="0"/>
          </a:p>
          <a:p>
            <a:r>
              <a:rPr lang="de-DE" b="1" u="sng" baseline="0" dirty="0" smtClean="0"/>
              <a:t>Down Market:</a:t>
            </a:r>
          </a:p>
          <a:p>
            <a:r>
              <a:rPr lang="de-DE" dirty="0" err="1" smtClean="0"/>
              <a:t>Highest</a:t>
            </a:r>
            <a:r>
              <a:rPr lang="de-DE" dirty="0" smtClean="0"/>
              <a:t> Return </a:t>
            </a:r>
            <a:r>
              <a:rPr lang="de-DE" dirty="0" err="1" smtClean="0"/>
              <a:t>of</a:t>
            </a:r>
            <a:r>
              <a:rPr lang="de-DE" dirty="0" smtClean="0"/>
              <a:t> all (apart</a:t>
            </a:r>
            <a:r>
              <a:rPr lang="de-DE" baseline="0" dirty="0" smtClean="0"/>
              <a:t> </a:t>
            </a:r>
            <a:r>
              <a:rPr lang="de-DE" baseline="0" dirty="0" err="1" smtClean="0"/>
              <a:t>from</a:t>
            </a:r>
            <a:r>
              <a:rPr lang="de-DE" baseline="0" dirty="0" smtClean="0"/>
              <a:t> Cash)</a:t>
            </a:r>
          </a:p>
          <a:p>
            <a:r>
              <a:rPr lang="de-DE" dirty="0" err="1" smtClean="0"/>
              <a:t>Less</a:t>
            </a:r>
            <a:r>
              <a:rPr lang="de-DE" dirty="0" smtClean="0"/>
              <a:t> </a:t>
            </a:r>
            <a:r>
              <a:rPr lang="de-DE" dirty="0" err="1" smtClean="0"/>
              <a:t>risky</a:t>
            </a:r>
            <a:r>
              <a:rPr lang="de-DE" dirty="0" smtClean="0"/>
              <a:t> </a:t>
            </a:r>
            <a:r>
              <a:rPr lang="de-DE" dirty="0" err="1" smtClean="0"/>
              <a:t>than</a:t>
            </a:r>
            <a:r>
              <a:rPr lang="de-DE" dirty="0" smtClean="0"/>
              <a:t> Public </a:t>
            </a:r>
            <a:r>
              <a:rPr lang="de-DE" dirty="0" err="1" smtClean="0"/>
              <a:t>and</a:t>
            </a:r>
            <a:r>
              <a:rPr lang="de-DE" dirty="0" smtClean="0"/>
              <a:t> </a:t>
            </a:r>
            <a:r>
              <a:rPr lang="de-DE" dirty="0" err="1" smtClean="0"/>
              <a:t>Direct</a:t>
            </a:r>
            <a:r>
              <a:rPr lang="de-DE" dirty="0" smtClean="0"/>
              <a:t> RE</a:t>
            </a:r>
            <a:endParaRPr lang="de-DE" dirty="0"/>
          </a:p>
        </p:txBody>
      </p:sp>
      <p:sp>
        <p:nvSpPr>
          <p:cNvPr id="4" name="Datumsplatzhalter 3"/>
          <p:cNvSpPr>
            <a:spLocks noGrp="1"/>
          </p:cNvSpPr>
          <p:nvPr>
            <p:ph type="dt" sz="quarter" idx="10"/>
          </p:nvPr>
        </p:nvSpPr>
        <p:spPr/>
        <p:txBody>
          <a:bodyPr/>
          <a:lstStyle/>
          <a:p>
            <a:pPr>
              <a:defRPr/>
            </a:pPr>
            <a:r>
              <a:rPr lang="de-DE" smtClean="0"/>
              <a:t>March 25, 2000</a:t>
            </a:r>
            <a:endParaRPr lang="de-DE"/>
          </a:p>
        </p:txBody>
      </p:sp>
      <p:sp>
        <p:nvSpPr>
          <p:cNvPr id="5" name="Foliennummernplatzhalter 4"/>
          <p:cNvSpPr>
            <a:spLocks noGrp="1"/>
          </p:cNvSpPr>
          <p:nvPr>
            <p:ph type="sldNum" sz="quarter" idx="11"/>
          </p:nvPr>
        </p:nvSpPr>
        <p:spPr/>
        <p:txBody>
          <a:bodyPr/>
          <a:lstStyle/>
          <a:p>
            <a:pPr>
              <a:defRPr/>
            </a:pPr>
            <a:fld id="{04A2C0B8-49C3-4A41-ABFC-6FDA772053F5}" type="slidenum">
              <a:rPr lang="nl-NL" smtClean="0"/>
              <a:pPr>
                <a:defRPr/>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de-DE" dirty="0" smtClean="0"/>
              <a:t>Cash </a:t>
            </a:r>
            <a:r>
              <a:rPr lang="de-DE" dirty="0" err="1" smtClean="0"/>
              <a:t>constraint</a:t>
            </a:r>
            <a:r>
              <a:rPr lang="de-DE" dirty="0" smtClean="0"/>
              <a:t> </a:t>
            </a:r>
            <a:r>
              <a:rPr lang="de-DE" dirty="0" err="1" smtClean="0"/>
              <a:t>to</a:t>
            </a:r>
            <a:r>
              <a:rPr lang="de-DE" baseline="0" dirty="0" smtClean="0"/>
              <a:t> 5%</a:t>
            </a:r>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de-DE" dirty="0" smtClean="0"/>
              <a:t>Sehr interessant!!!!!!!!! Im Vergleich zu Public im</a:t>
            </a:r>
            <a:r>
              <a:rPr lang="de-DE" baseline="0" dirty="0" smtClean="0"/>
              <a:t> ganzen Sample</a:t>
            </a:r>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de-DE" dirty="0" smtClean="0"/>
          </a:p>
        </p:txBody>
      </p:sp>
      <p:graphicFrame>
        <p:nvGraphicFramePr>
          <p:cNvPr id="4" name="Diagramm 3"/>
          <p:cNvGraphicFramePr/>
          <p:nvPr/>
        </p:nvGraphicFramePr>
        <p:xfrm>
          <a:off x="928688" y="3870325"/>
          <a:ext cx="4769755" cy="2582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4"/>
          <p:cNvGraphicFramePr/>
          <p:nvPr/>
        </p:nvGraphicFramePr>
        <p:xfrm>
          <a:off x="928688" y="6452960"/>
          <a:ext cx="4769756" cy="303439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de-DE" smtClean="0"/>
          </a:p>
        </p:txBody>
      </p:sp>
      <p:graphicFrame>
        <p:nvGraphicFramePr>
          <p:cNvPr id="4" name="Diagramm 3"/>
          <p:cNvGraphicFramePr/>
          <p:nvPr/>
        </p:nvGraphicFramePr>
        <p:xfrm>
          <a:off x="1027339" y="3870325"/>
          <a:ext cx="4854349" cy="1816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4"/>
          <p:cNvGraphicFramePr/>
          <p:nvPr/>
        </p:nvGraphicFramePr>
        <p:xfrm>
          <a:off x="1377723" y="6522720"/>
          <a:ext cx="4262665" cy="18120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de-DE" smtClean="0"/>
          </a:p>
        </p:txBody>
      </p:sp>
      <p:graphicFrame>
        <p:nvGraphicFramePr>
          <p:cNvPr id="4" name="Diagramm 3"/>
          <p:cNvGraphicFramePr/>
          <p:nvPr/>
        </p:nvGraphicFramePr>
        <p:xfrm>
          <a:off x="1398589" y="6853238"/>
          <a:ext cx="4483099" cy="233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4"/>
          <p:cNvGraphicFramePr/>
          <p:nvPr/>
        </p:nvGraphicFramePr>
        <p:xfrm>
          <a:off x="1398589" y="3870325"/>
          <a:ext cx="4308249" cy="256381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Datumsplatzhalter 3"/>
          <p:cNvSpPr>
            <a:spLocks noGrp="1"/>
          </p:cNvSpPr>
          <p:nvPr>
            <p:ph type="dt" sz="quarter" idx="10"/>
          </p:nvPr>
        </p:nvSpPr>
        <p:spPr/>
        <p:txBody>
          <a:bodyPr/>
          <a:lstStyle/>
          <a:p>
            <a:pPr>
              <a:defRPr/>
            </a:pPr>
            <a:r>
              <a:rPr lang="de-DE" smtClean="0"/>
              <a:t>March 25, 2000</a:t>
            </a:r>
            <a:endParaRPr lang="de-DE"/>
          </a:p>
        </p:txBody>
      </p:sp>
      <p:sp>
        <p:nvSpPr>
          <p:cNvPr id="5" name="Foliennummernplatzhalter 4"/>
          <p:cNvSpPr>
            <a:spLocks noGrp="1"/>
          </p:cNvSpPr>
          <p:nvPr>
            <p:ph type="sldNum" sz="quarter" idx="11"/>
          </p:nvPr>
        </p:nvSpPr>
        <p:spPr/>
        <p:txBody>
          <a:bodyPr/>
          <a:lstStyle/>
          <a:p>
            <a:pPr>
              <a:defRPr/>
            </a:pPr>
            <a:fld id="{04A2C0B8-49C3-4A41-ABFC-6FDA772053F5}" type="slidenum">
              <a:rPr lang="nl-NL" smtClean="0"/>
              <a:pPr>
                <a:defRPr/>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de-DE" dirty="0" err="1" smtClean="0"/>
              <a:t>Increases</a:t>
            </a:r>
            <a:r>
              <a:rPr lang="de-DE" dirty="0" smtClean="0"/>
              <a:t> </a:t>
            </a:r>
            <a:r>
              <a:rPr lang="de-DE" dirty="0" err="1" smtClean="0"/>
              <a:t>the</a:t>
            </a:r>
            <a:r>
              <a:rPr lang="de-DE" dirty="0" smtClean="0"/>
              <a:t> </a:t>
            </a:r>
            <a:r>
              <a:rPr lang="de-DE" dirty="0" err="1" smtClean="0"/>
              <a:t>re</a:t>
            </a:r>
            <a:r>
              <a:rPr lang="de-DE" dirty="0" smtClean="0"/>
              <a:t> </a:t>
            </a:r>
            <a:r>
              <a:rPr lang="de-DE" smtClean="0"/>
              <a:t>allocation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Grp="1" noChangeArrowheads="1"/>
          </p:cNvSpPr>
          <p:nvPr>
            <p:ph type="dt" sz="quarter" idx="1"/>
          </p:nvPr>
        </p:nvSpPr>
        <p:spPr>
          <a:noFill/>
        </p:spPr>
        <p:txBody>
          <a:bodyPr/>
          <a:lstStyle/>
          <a:p>
            <a:pPr defTabSz="904875"/>
            <a:r>
              <a:rPr lang="de-DE" smtClean="0"/>
              <a:t>March 25, 2000</a:t>
            </a:r>
          </a:p>
        </p:txBody>
      </p:sp>
      <p:sp>
        <p:nvSpPr>
          <p:cNvPr id="35843" name="Rectangle 15"/>
          <p:cNvSpPr>
            <a:spLocks noGrp="1" noChangeArrowheads="1"/>
          </p:cNvSpPr>
          <p:nvPr>
            <p:ph type="sldNum" sz="quarter" idx="5"/>
          </p:nvPr>
        </p:nvSpPr>
        <p:spPr>
          <a:noFill/>
        </p:spPr>
        <p:txBody>
          <a:bodyPr/>
          <a:lstStyle/>
          <a:p>
            <a:pPr defTabSz="904875"/>
            <a:fld id="{739BF1AC-2611-4E2F-83D3-B62140771983}" type="slidenum">
              <a:rPr lang="nl-NL" smtClean="0"/>
              <a:pPr defTabSz="904875"/>
              <a:t>21</a:t>
            </a:fld>
            <a:endParaRPr lang="nl-NL" smtClean="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87388" y="3716338"/>
            <a:ext cx="4953000" cy="5319713"/>
          </a:xfrm>
          <a:noFill/>
          <a:ln/>
        </p:spPr>
        <p:txBody>
          <a:bodyPr/>
          <a:lstStyle/>
          <a:p>
            <a:r>
              <a:rPr lang="en-US" sz="1000" b="1" kern="1200" baseline="0" dirty="0" smtClean="0">
                <a:solidFill>
                  <a:schemeClr val="tx1"/>
                </a:solidFill>
                <a:latin typeface="Arial" charset="0"/>
                <a:ea typeface="+mn-ea"/>
                <a:cs typeface="+mn-cs"/>
              </a:rPr>
              <a:t>Developing Topic</a:t>
            </a:r>
          </a:p>
          <a:p>
            <a:r>
              <a:rPr lang="en-US" sz="1000" b="1" kern="1200" baseline="0" dirty="0" smtClean="0">
                <a:solidFill>
                  <a:schemeClr val="tx1"/>
                </a:solidFill>
                <a:latin typeface="Arial" charset="0"/>
                <a:ea typeface="+mn-ea"/>
                <a:cs typeface="+mn-cs"/>
              </a:rPr>
              <a:t>-Corporate Level: </a:t>
            </a:r>
            <a:r>
              <a:rPr lang="en-US" sz="1000" b="0" kern="1200" baseline="0" dirty="0" smtClean="0">
                <a:solidFill>
                  <a:schemeClr val="tx1"/>
                </a:solidFill>
                <a:latin typeface="Arial" charset="0"/>
                <a:ea typeface="+mn-ea"/>
                <a:cs typeface="+mn-cs"/>
              </a:rPr>
              <a:t>Risk Return Profile</a:t>
            </a:r>
          </a:p>
          <a:p>
            <a:r>
              <a:rPr lang="en-US" sz="1000" b="1" kern="1200" baseline="0" dirty="0" smtClean="0">
                <a:solidFill>
                  <a:schemeClr val="tx1"/>
                </a:solidFill>
                <a:latin typeface="Arial" charset="0"/>
                <a:ea typeface="+mn-ea"/>
                <a:cs typeface="+mn-cs"/>
              </a:rPr>
              <a:t>-Property Level: </a:t>
            </a:r>
            <a:r>
              <a:rPr lang="en-US" sz="1000" b="0" kern="1200" baseline="0" dirty="0" smtClean="0">
                <a:solidFill>
                  <a:schemeClr val="tx1"/>
                </a:solidFill>
                <a:latin typeface="Arial" charset="0"/>
                <a:ea typeface="+mn-ea"/>
                <a:cs typeface="+mn-cs"/>
              </a:rPr>
              <a:t>Rent &amp; Price Premium</a:t>
            </a:r>
          </a:p>
          <a:p>
            <a:endParaRPr lang="en-US" sz="1000" b="1" kern="1200" baseline="0" dirty="0" smtClean="0">
              <a:solidFill>
                <a:schemeClr val="tx1"/>
              </a:solidFill>
              <a:latin typeface="Arial" charset="0"/>
              <a:ea typeface="+mn-ea"/>
              <a:cs typeface="+mn-cs"/>
            </a:endParaRPr>
          </a:p>
          <a:p>
            <a:r>
              <a:rPr lang="en-US" sz="1000" b="1" kern="1200" baseline="0" dirty="0" smtClean="0">
                <a:solidFill>
                  <a:schemeClr val="tx1"/>
                </a:solidFill>
                <a:latin typeface="Arial" charset="0"/>
                <a:ea typeface="+mn-ea"/>
                <a:cs typeface="+mn-cs"/>
              </a:rPr>
              <a:t>-SI/SRI/ESG:</a:t>
            </a:r>
          </a:p>
          <a:p>
            <a:r>
              <a:rPr lang="en-US" sz="1000" kern="1200" baseline="0" dirty="0" smtClean="0">
                <a:solidFill>
                  <a:schemeClr val="tx1"/>
                </a:solidFill>
                <a:latin typeface="Arial" charset="0"/>
                <a:ea typeface="+mn-ea"/>
                <a:cs typeface="+mn-cs"/>
              </a:rPr>
              <a:t>While </a:t>
            </a:r>
            <a:r>
              <a:rPr lang="en-US" sz="1000" kern="1200" baseline="0" dirty="0" err="1" smtClean="0">
                <a:solidFill>
                  <a:schemeClr val="tx1"/>
                </a:solidFill>
                <a:latin typeface="Arial" charset="0"/>
                <a:ea typeface="+mn-ea"/>
                <a:cs typeface="+mn-cs"/>
              </a:rPr>
              <a:t>recognising</a:t>
            </a:r>
            <a:r>
              <a:rPr lang="en-US" sz="1000" kern="1200" baseline="0" dirty="0" smtClean="0">
                <a:solidFill>
                  <a:schemeClr val="tx1"/>
                </a:solidFill>
                <a:latin typeface="Arial" charset="0"/>
                <a:ea typeface="+mn-ea"/>
                <a:cs typeface="+mn-cs"/>
              </a:rPr>
              <a:t> its growing footprint, RI/ SI does not influence the</a:t>
            </a:r>
          </a:p>
          <a:p>
            <a:r>
              <a:rPr lang="en-US" sz="1000" kern="1200" baseline="0" dirty="0" smtClean="0">
                <a:solidFill>
                  <a:schemeClr val="tx1"/>
                </a:solidFill>
                <a:latin typeface="Arial" charset="0"/>
                <a:ea typeface="+mn-ea"/>
                <a:cs typeface="+mn-cs"/>
              </a:rPr>
              <a:t>investment of institutional capital that much yet. This is a normal trend-line in that whenever there is new investment thinking and practice it takes a while to become mainstream. The RI/ SI industry though has the additional obstacle of confusing legal context to overcome. It follows that to establish their legitimate arguments, RI/SI strategies have to be taken beyond parity with traditional strategies and deliver a more compelling proposition both with respect to investment theory and the</a:t>
            </a:r>
          </a:p>
          <a:p>
            <a:r>
              <a:rPr lang="en-US" sz="1000" kern="1200" baseline="0" dirty="0" smtClean="0">
                <a:solidFill>
                  <a:schemeClr val="tx1"/>
                </a:solidFill>
                <a:latin typeface="Arial" charset="0"/>
                <a:ea typeface="+mn-ea"/>
                <a:cs typeface="+mn-cs"/>
              </a:rPr>
              <a:t>application of theory to practice.</a:t>
            </a:r>
          </a:p>
          <a:p>
            <a:endParaRPr lang="en-US" sz="1000" b="0" i="1" kern="1200" baseline="0" dirty="0" smtClean="0">
              <a:solidFill>
                <a:schemeClr val="tx1"/>
              </a:solidFill>
              <a:latin typeface="Arial" charset="0"/>
              <a:ea typeface="+mn-ea"/>
              <a:cs typeface="+mn-cs"/>
              <a:sym typeface="Wingdings" pitchFamily="2" charset="2"/>
            </a:endParaRPr>
          </a:p>
          <a:p>
            <a:r>
              <a:rPr lang="de-DE" sz="1100" b="0" i="1" dirty="0" err="1" smtClean="0">
                <a:solidFill>
                  <a:srgbClr val="FF0000"/>
                </a:solidFill>
                <a:latin typeface="Century" pitchFamily="18" charset="0"/>
                <a:sym typeface="Wingdings" pitchFamily="2" charset="2"/>
              </a:rPr>
              <a:t>However</a:t>
            </a:r>
            <a:r>
              <a:rPr lang="de-DE" sz="1100" b="0" dirty="0" smtClean="0">
                <a:solidFill>
                  <a:srgbClr val="FF0000"/>
                </a:solidFill>
                <a:latin typeface="Century" pitchFamily="18" charset="0"/>
                <a:sym typeface="Wingdings" pitchFamily="2" charset="2"/>
              </a:rPr>
              <a:t>: The real </a:t>
            </a:r>
            <a:r>
              <a:rPr lang="de-DE" sz="1100" b="0" dirty="0" err="1" smtClean="0">
                <a:solidFill>
                  <a:srgbClr val="FF0000"/>
                </a:solidFill>
                <a:latin typeface="Century" pitchFamily="18" charset="0"/>
                <a:sym typeface="Wingdings" pitchFamily="2" charset="2"/>
              </a:rPr>
              <a:t>investment</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decisions</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influenced</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by</a:t>
            </a:r>
            <a:r>
              <a:rPr lang="de-DE" sz="1100" b="0" dirty="0" smtClean="0">
                <a:solidFill>
                  <a:srgbClr val="FF0000"/>
                </a:solidFill>
                <a:latin typeface="Century" pitchFamily="18" charset="0"/>
                <a:sym typeface="Wingdings" pitchFamily="2" charset="2"/>
              </a:rPr>
              <a:t> SI / SRI </a:t>
            </a:r>
            <a:r>
              <a:rPr lang="de-DE" sz="1100" b="0" dirty="0" err="1" smtClean="0">
                <a:solidFill>
                  <a:srgbClr val="FF0000"/>
                </a:solidFill>
                <a:latin typeface="Century" pitchFamily="18" charset="0"/>
                <a:sym typeface="Wingdings" pitchFamily="2" charset="2"/>
              </a:rPr>
              <a:t>or</a:t>
            </a:r>
            <a:r>
              <a:rPr lang="de-DE" sz="1100" b="0" dirty="0" smtClean="0">
                <a:solidFill>
                  <a:srgbClr val="FF0000"/>
                </a:solidFill>
                <a:latin typeface="Century" pitchFamily="18" charset="0"/>
                <a:sym typeface="Wingdings" pitchFamily="2" charset="2"/>
              </a:rPr>
              <a:t> ESG still </a:t>
            </a:r>
            <a:r>
              <a:rPr lang="de-DE" sz="1100" b="0" dirty="0" err="1" smtClean="0">
                <a:solidFill>
                  <a:srgbClr val="FF0000"/>
                </a:solidFill>
                <a:latin typeface="Century" pitchFamily="18" charset="0"/>
                <a:sym typeface="Wingdings" pitchFamily="2" charset="2"/>
              </a:rPr>
              <a:t>low</a:t>
            </a:r>
            <a:r>
              <a:rPr lang="de-DE" sz="1100" b="0" dirty="0" smtClean="0">
                <a:solidFill>
                  <a:srgbClr val="FF0000"/>
                </a:solidFill>
                <a:latin typeface="Century" pitchFamily="18" charset="0"/>
                <a:sym typeface="Wingdings" pitchFamily="2" charset="2"/>
              </a:rPr>
              <a:t> </a:t>
            </a:r>
          </a:p>
          <a:p>
            <a:r>
              <a:rPr lang="de-DE" sz="1100" b="0" i="1" dirty="0" err="1" smtClean="0">
                <a:solidFill>
                  <a:srgbClr val="FF0000"/>
                </a:solidFill>
                <a:latin typeface="Century" pitchFamily="18" charset="0"/>
              </a:rPr>
              <a:t>Example</a:t>
            </a:r>
            <a:r>
              <a:rPr lang="de-DE" sz="1100" b="0" i="1" dirty="0" smtClean="0">
                <a:solidFill>
                  <a:srgbClr val="FF0000"/>
                </a:solidFill>
                <a:latin typeface="Century" pitchFamily="18" charset="0"/>
              </a:rPr>
              <a:t>: </a:t>
            </a:r>
            <a:r>
              <a:rPr lang="de-DE" sz="1100" b="0" dirty="0" err="1" smtClean="0">
                <a:solidFill>
                  <a:srgbClr val="FF0000"/>
                </a:solidFill>
                <a:latin typeface="Century" pitchFamily="18" charset="0"/>
              </a:rPr>
              <a:t>Pramerica</a:t>
            </a:r>
            <a:r>
              <a:rPr lang="de-DE" sz="1100" b="0" dirty="0" smtClean="0">
                <a:solidFill>
                  <a:srgbClr val="FF0000"/>
                </a:solidFill>
                <a:latin typeface="Century" pitchFamily="18" charset="0"/>
              </a:rPr>
              <a:t> (Open Fund) </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to</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few</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liquidity</a:t>
            </a:r>
            <a:endParaRPr lang="de-DE" sz="1100" b="0" dirty="0" smtClean="0">
              <a:solidFill>
                <a:srgbClr val="FF0000"/>
              </a:solidFill>
              <a:latin typeface="Century" pitchFamily="18" charset="0"/>
              <a:sym typeface="Wingdings" pitchFamily="2" charset="2"/>
            </a:endParaRPr>
          </a:p>
          <a:p>
            <a:r>
              <a:rPr lang="de-DE" sz="1100" b="0" i="1" dirty="0" smtClean="0">
                <a:solidFill>
                  <a:srgbClr val="FF0000"/>
                </a:solidFill>
                <a:latin typeface="Century" pitchFamily="18" charset="0"/>
                <a:sym typeface="Wingdings" pitchFamily="2" charset="2"/>
              </a:rPr>
              <a:t>But</a:t>
            </a:r>
            <a:r>
              <a:rPr lang="de-DE" sz="1100" b="0" dirty="0" smtClean="0">
                <a:solidFill>
                  <a:srgbClr val="FF0000"/>
                </a:solidFill>
                <a:latin typeface="Century" pitchFamily="18" charset="0"/>
                <a:sym typeface="Wingdings" pitchFamily="2" charset="2"/>
              </a:rPr>
              <a:t>: Takes time </a:t>
            </a:r>
            <a:r>
              <a:rPr lang="de-DE" sz="1100" b="0" dirty="0" err="1" smtClean="0">
                <a:solidFill>
                  <a:srgbClr val="FF0000"/>
                </a:solidFill>
                <a:latin typeface="Century" pitchFamily="18" charset="0"/>
                <a:sym typeface="Wingdings" pitchFamily="2" charset="2"/>
              </a:rPr>
              <a:t>until</a:t>
            </a:r>
            <a:r>
              <a:rPr lang="de-DE" sz="1100" b="0" dirty="0" smtClean="0">
                <a:solidFill>
                  <a:srgbClr val="FF0000"/>
                </a:solidFill>
                <a:latin typeface="Century" pitchFamily="18" charset="0"/>
                <a:sym typeface="Wingdings" pitchFamily="2" charset="2"/>
              </a:rPr>
              <a:t> normal-</a:t>
            </a:r>
            <a:r>
              <a:rPr lang="de-DE" sz="1100" b="0" dirty="0" err="1" smtClean="0">
                <a:solidFill>
                  <a:srgbClr val="FF0000"/>
                </a:solidFill>
                <a:latin typeface="Century" pitchFamily="18" charset="0"/>
                <a:sym typeface="Wingdings" pitchFamily="2" charset="2"/>
              </a:rPr>
              <a:t>trend</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line</a:t>
            </a:r>
            <a:r>
              <a:rPr lang="de-DE" sz="1100" b="0" dirty="0" smtClean="0">
                <a:solidFill>
                  <a:srgbClr val="FF0000"/>
                </a:solidFill>
                <a:latin typeface="Century" pitchFamily="18" charset="0"/>
                <a:sym typeface="Wingdings" pitchFamily="2" charset="2"/>
              </a:rPr>
              <a:t> in </a:t>
            </a:r>
            <a:r>
              <a:rPr lang="de-DE" sz="1100" b="0" dirty="0" err="1" smtClean="0">
                <a:solidFill>
                  <a:srgbClr val="FF0000"/>
                </a:solidFill>
                <a:latin typeface="Century" pitchFamily="18" charset="0"/>
                <a:sym typeface="Wingdings" pitchFamily="2" charset="2"/>
              </a:rPr>
              <a:t>investment</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thinking</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and</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practice</a:t>
            </a:r>
            <a:r>
              <a:rPr lang="de-DE" sz="1100" b="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becoming</a:t>
            </a:r>
            <a:r>
              <a:rPr lang="de-DE" sz="1100" b="0" baseline="0" dirty="0" smtClean="0">
                <a:solidFill>
                  <a:srgbClr val="FF0000"/>
                </a:solidFill>
                <a:latin typeface="Century" pitchFamily="18" charset="0"/>
                <a:sym typeface="Wingdings" pitchFamily="2" charset="2"/>
              </a:rPr>
              <a:t> </a:t>
            </a:r>
            <a:r>
              <a:rPr lang="de-DE" sz="1100" b="0" dirty="0" err="1" smtClean="0">
                <a:solidFill>
                  <a:srgbClr val="FF0000"/>
                </a:solidFill>
                <a:latin typeface="Century" pitchFamily="18" charset="0"/>
                <a:sym typeface="Wingdings" pitchFamily="2" charset="2"/>
              </a:rPr>
              <a:t>meainstream</a:t>
            </a:r>
            <a:endParaRPr lang="de-DE" sz="1100" b="0" dirty="0" smtClean="0">
              <a:solidFill>
                <a:srgbClr val="FF0000"/>
              </a:solidFill>
              <a:latin typeface="Century" pitchFamily="18" charset="0"/>
              <a:sym typeface="Wingdings" pitchFamily="2" charset="2"/>
            </a:endParaRPr>
          </a:p>
          <a:p>
            <a:endParaRPr lang="de-DE" sz="1100" dirty="0" smtClean="0">
              <a:solidFill>
                <a:srgbClr val="FF0000"/>
              </a:solidFill>
              <a:latin typeface="Century" pitchFamily="18" charset="0"/>
              <a:sym typeface="Wingdings" pitchFamily="2" charset="2"/>
            </a:endParaRPr>
          </a:p>
          <a:p>
            <a:r>
              <a:rPr lang="en-US" sz="1050" b="1" dirty="0" smtClean="0"/>
              <a:t>Example </a:t>
            </a:r>
            <a:r>
              <a:rPr lang="en-US" sz="1050" b="1" dirty="0" err="1" smtClean="0"/>
              <a:t>Pramerica</a:t>
            </a:r>
            <a:r>
              <a:rPr lang="en-US" sz="1050" b="1" dirty="0" smtClean="0"/>
              <a:t>: </a:t>
            </a:r>
          </a:p>
          <a:p>
            <a:r>
              <a:rPr lang="de-DE" sz="1050" u="sng" dirty="0" smtClean="0"/>
              <a:t>TMW beschließt Auflösung des Weltfonds</a:t>
            </a:r>
          </a:p>
          <a:p>
            <a:r>
              <a:rPr lang="de-DE" sz="1050" dirty="0" smtClean="0"/>
              <a:t>Der  Offene </a:t>
            </a:r>
            <a:r>
              <a:rPr lang="de-DE" sz="1050" dirty="0" err="1" smtClean="0"/>
              <a:t>Immobilienpublikumfonds</a:t>
            </a:r>
            <a:r>
              <a:rPr lang="de-DE" sz="1050" dirty="0" smtClean="0"/>
              <a:t> TMW Immobilien Weltfonds wird bis Ende Mai 2014 aufgelöst und abgewickelt. TMW </a:t>
            </a:r>
            <a:r>
              <a:rPr lang="de-DE" sz="1050" dirty="0" err="1" smtClean="0"/>
              <a:t>Pramerica</a:t>
            </a:r>
            <a:r>
              <a:rPr lang="de-DE" sz="1050" dirty="0" smtClean="0"/>
              <a:t> Property Investment begründet den Schritt mit mangelnder Liquidität angesichts der bereits vorliegenden Rückgabeankündigungen. Das Fondsmanagement geht davon aus, die Immobilien des netto rd. 730 Mio. Euro schweren Fonds zu angemessenen Bedingungen verkaufen zu können. Hierfür werden teilweise auch Bieterverfahren durchgeführt. Für Fondsobjekte, die unterhalb des Ende Mai 2011 ermittelten Verkehrswerts verkauft werden, verzichtet das Fondsmanagement auf eine Verkaufsvergütung. Der größte Teil der Fondsimmobilien liegt in Deutschland und Frankreich (jeweils ca. 20 % des Fondsvermögens), gefolgt von den Niederlanden (knapp 14 %). Künftig will TMW </a:t>
            </a:r>
            <a:r>
              <a:rPr lang="de-DE" sz="1050" dirty="0" err="1" smtClean="0"/>
              <a:t>Pramerica</a:t>
            </a:r>
            <a:r>
              <a:rPr lang="de-DE" sz="1050" dirty="0" smtClean="0"/>
              <a:t> vor allem das Geschäft mit deutschen Immobilienspezialfonds forcieren.</a:t>
            </a:r>
          </a:p>
          <a:p>
            <a:endParaRPr lang="de-DE" sz="1050" dirty="0" smtClean="0"/>
          </a:p>
          <a:p>
            <a:endParaRPr lang="en-US" sz="1050" dirty="0" smtClean="0"/>
          </a:p>
          <a:p>
            <a:endParaRPr lang="de-DE" sz="1050" b="0" dirty="0" smtClean="0">
              <a:solidFill>
                <a:srgbClr val="FF0000"/>
              </a:solidFill>
              <a:latin typeface="Century" pitchFamily="18" charset="0"/>
              <a:sym typeface="Wingdings" pitchFamily="2" charset="2"/>
            </a:endParaRPr>
          </a:p>
          <a:p>
            <a:endParaRPr lang="en-US" sz="1050" kern="1200" baseline="0" dirty="0" smtClean="0">
              <a:solidFill>
                <a:schemeClr val="tx1"/>
              </a:solidFill>
              <a:latin typeface="Arial" charset="0"/>
              <a:ea typeface="+mn-ea"/>
              <a:cs typeface="+mn-cs"/>
            </a:endParaRPr>
          </a:p>
          <a:p>
            <a:pPr>
              <a:buNone/>
            </a:pPr>
            <a:endParaRPr lang="de-DE" b="0" dirty="0" smtClean="0">
              <a:latin typeface="Century" pitchFamily="18" charset="0"/>
            </a:endParaRPr>
          </a:p>
          <a:p>
            <a:endParaRPr lang="de-DE" sz="1000" kern="1200" dirty="0" smtClean="0">
              <a:solidFill>
                <a:schemeClr val="tx1"/>
              </a:solidFill>
              <a:latin typeface="Arial" charset="0"/>
              <a:ea typeface="+mn-ea"/>
              <a:cs typeface="+mn-cs"/>
            </a:endParaRPr>
          </a:p>
          <a:p>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de-DE" dirty="0" err="1" smtClean="0"/>
              <a:t>Purpose</a:t>
            </a:r>
            <a:r>
              <a:rPr lang="de-DE" dirty="0" smtClean="0"/>
              <a:t> </a:t>
            </a:r>
            <a:r>
              <a:rPr lang="de-DE" dirty="0" err="1" smtClean="0"/>
              <a:t>of</a:t>
            </a:r>
            <a:r>
              <a:rPr lang="de-DE" dirty="0" smtClean="0"/>
              <a:t> </a:t>
            </a:r>
            <a:r>
              <a:rPr lang="de-DE" dirty="0" err="1" smtClean="0"/>
              <a:t>the</a:t>
            </a:r>
            <a:r>
              <a:rPr lang="de-DE" baseline="0" dirty="0" smtClean="0"/>
              <a:t> Paper!?</a:t>
            </a:r>
          </a:p>
          <a:p>
            <a:endParaRPr lang="de-DE" dirty="0" smtClean="0"/>
          </a:p>
          <a:p>
            <a:r>
              <a:rPr lang="de-DE" dirty="0" err="1" smtClean="0"/>
              <a:t>Literature</a:t>
            </a:r>
            <a:r>
              <a:rPr lang="de-DE" dirty="0" smtClean="0"/>
              <a:t> </a:t>
            </a:r>
            <a:r>
              <a:rPr lang="de-DE" dirty="0" err="1" smtClean="0"/>
              <a:t>from</a:t>
            </a:r>
            <a:r>
              <a:rPr lang="de-DE" dirty="0" smtClean="0"/>
              <a:t> </a:t>
            </a:r>
            <a:r>
              <a:rPr lang="de-DE" dirty="0" err="1" smtClean="0"/>
              <a:t>before</a:t>
            </a:r>
            <a:r>
              <a:rPr lang="de-DE" dirty="0" smtClean="0"/>
              <a:t>:</a:t>
            </a:r>
          </a:p>
          <a:p>
            <a:r>
              <a:rPr lang="en-US" b="1" dirty="0" smtClean="0"/>
              <a:t>VGL. </a:t>
            </a:r>
            <a:r>
              <a:rPr lang="en-US" b="1" dirty="0" err="1" smtClean="0"/>
              <a:t>Utz</a:t>
            </a:r>
            <a:r>
              <a:rPr lang="en-US" b="1" dirty="0" smtClean="0"/>
              <a:t>:</a:t>
            </a:r>
          </a:p>
          <a:p>
            <a:r>
              <a:rPr lang="en-US" dirty="0" smtClean="0"/>
              <a:t>Not just the pure Maximization of the return is in the focus of the investors, moreover the Balance between </a:t>
            </a:r>
            <a:r>
              <a:rPr lang="en-US" dirty="0" err="1" smtClean="0"/>
              <a:t>Sustainbility</a:t>
            </a:r>
            <a:r>
              <a:rPr lang="en-US" dirty="0" smtClean="0"/>
              <a:t> and Max-Return!</a:t>
            </a:r>
          </a:p>
          <a:p>
            <a:r>
              <a:rPr lang="en-US" b="1" dirty="0" smtClean="0"/>
              <a:t>Literature Review: </a:t>
            </a:r>
          </a:p>
          <a:p>
            <a:r>
              <a:rPr lang="de-DE" sz="1100" u="sng" dirty="0" smtClean="0">
                <a:latin typeface="Century" pitchFamily="18" charset="0"/>
              </a:rPr>
              <a:t>Corporate Level</a:t>
            </a:r>
          </a:p>
          <a:p>
            <a:pPr>
              <a:buNone/>
            </a:pPr>
            <a:r>
              <a:rPr lang="de-DE" dirty="0" smtClean="0">
                <a:latin typeface="Century" pitchFamily="18" charset="0"/>
              </a:rPr>
              <a:t>-Cajias, M. </a:t>
            </a:r>
            <a:r>
              <a:rPr lang="de-DE" dirty="0" err="1" smtClean="0">
                <a:latin typeface="Century" pitchFamily="18" charset="0"/>
              </a:rPr>
              <a:t>andBienert</a:t>
            </a:r>
            <a:r>
              <a:rPr lang="de-DE" dirty="0" smtClean="0">
                <a:latin typeface="Century" pitchFamily="18" charset="0"/>
              </a:rPr>
              <a:t>, S. -</a:t>
            </a:r>
            <a:r>
              <a:rPr lang="de-DE" dirty="0" err="1" smtClean="0">
                <a:latin typeface="Century" pitchFamily="18" charset="0"/>
              </a:rPr>
              <a:t>Does</a:t>
            </a:r>
            <a:r>
              <a:rPr lang="de-DE" dirty="0" smtClean="0">
                <a:latin typeface="Century" pitchFamily="18" charset="0"/>
              </a:rPr>
              <a:t> </a:t>
            </a:r>
            <a:r>
              <a:rPr lang="de-DE" dirty="0" err="1" smtClean="0">
                <a:latin typeface="Century" pitchFamily="18" charset="0"/>
              </a:rPr>
              <a:t>Sustainability</a:t>
            </a:r>
            <a:r>
              <a:rPr lang="de-DE" dirty="0" smtClean="0">
                <a:latin typeface="Century" pitchFamily="18" charset="0"/>
              </a:rPr>
              <a:t> Pay Off </a:t>
            </a:r>
            <a:r>
              <a:rPr lang="de-DE" dirty="0" err="1" smtClean="0">
                <a:latin typeface="Century" pitchFamily="18" charset="0"/>
              </a:rPr>
              <a:t>for</a:t>
            </a:r>
            <a:r>
              <a:rPr lang="de-DE" dirty="0" smtClean="0">
                <a:latin typeface="Century" pitchFamily="18" charset="0"/>
              </a:rPr>
              <a:t> European </a:t>
            </a:r>
            <a:r>
              <a:rPr lang="de-DE" dirty="0" err="1" smtClean="0">
                <a:latin typeface="Century" pitchFamily="18" charset="0"/>
              </a:rPr>
              <a:t>Listed</a:t>
            </a:r>
            <a:r>
              <a:rPr lang="de-DE" dirty="0" smtClean="0">
                <a:latin typeface="Century" pitchFamily="18" charset="0"/>
              </a:rPr>
              <a:t> Real Estate Companies? -The Dynamics </a:t>
            </a:r>
            <a:r>
              <a:rPr lang="de-DE" dirty="0" err="1" smtClean="0">
                <a:latin typeface="Century" pitchFamily="18" charset="0"/>
              </a:rPr>
              <a:t>between</a:t>
            </a:r>
            <a:r>
              <a:rPr lang="de-DE" dirty="0" smtClean="0">
                <a:latin typeface="Century" pitchFamily="18" charset="0"/>
              </a:rPr>
              <a:t> </a:t>
            </a:r>
            <a:r>
              <a:rPr lang="de-DE" dirty="0" err="1" smtClean="0">
                <a:latin typeface="Century" pitchFamily="18" charset="0"/>
              </a:rPr>
              <a:t>Risk</a:t>
            </a:r>
            <a:r>
              <a:rPr lang="de-DE" dirty="0" smtClean="0">
                <a:latin typeface="Century" pitchFamily="18" charset="0"/>
              </a:rPr>
              <a:t> </a:t>
            </a:r>
            <a:r>
              <a:rPr lang="de-DE" dirty="0" err="1" smtClean="0">
                <a:latin typeface="Century" pitchFamily="18" charset="0"/>
              </a:rPr>
              <a:t>and</a:t>
            </a:r>
            <a:r>
              <a:rPr lang="de-DE" dirty="0" smtClean="0">
                <a:latin typeface="Century" pitchFamily="18" charset="0"/>
              </a:rPr>
              <a:t> Provision </a:t>
            </a:r>
            <a:r>
              <a:rPr lang="de-DE" dirty="0" err="1" smtClean="0">
                <a:latin typeface="Century" pitchFamily="18" charset="0"/>
              </a:rPr>
              <a:t>of</a:t>
            </a:r>
            <a:r>
              <a:rPr lang="de-DE" dirty="0" smtClean="0">
                <a:latin typeface="Century" pitchFamily="18" charset="0"/>
              </a:rPr>
              <a:t> </a:t>
            </a:r>
            <a:r>
              <a:rPr lang="de-DE" dirty="0" err="1" smtClean="0">
                <a:latin typeface="Century" pitchFamily="18" charset="0"/>
              </a:rPr>
              <a:t>Responsible</a:t>
            </a:r>
            <a:r>
              <a:rPr lang="de-DE" dirty="0" smtClean="0">
                <a:latin typeface="Century" pitchFamily="18" charset="0"/>
              </a:rPr>
              <a:t> Information, Working Paper </a:t>
            </a:r>
            <a:r>
              <a:rPr lang="de-DE" dirty="0" err="1" smtClean="0">
                <a:latin typeface="Century" pitchFamily="18" charset="0"/>
              </a:rPr>
              <a:t>presented</a:t>
            </a:r>
            <a:r>
              <a:rPr lang="de-DE" dirty="0" smtClean="0">
                <a:latin typeface="Century" pitchFamily="18" charset="0"/>
              </a:rPr>
              <a:t> </a:t>
            </a:r>
            <a:r>
              <a:rPr lang="de-DE" dirty="0" err="1" smtClean="0">
                <a:latin typeface="Century" pitchFamily="18" charset="0"/>
              </a:rPr>
              <a:t>at</a:t>
            </a:r>
            <a:r>
              <a:rPr lang="de-DE" dirty="0" smtClean="0">
                <a:latin typeface="Century" pitchFamily="18" charset="0"/>
              </a:rPr>
              <a:t> </a:t>
            </a:r>
            <a:r>
              <a:rPr lang="de-DE" dirty="0" err="1" smtClean="0">
                <a:latin typeface="Century" pitchFamily="18" charset="0"/>
              </a:rPr>
              <a:t>the</a:t>
            </a:r>
            <a:r>
              <a:rPr lang="de-DE" dirty="0" smtClean="0">
                <a:latin typeface="Century" pitchFamily="18" charset="0"/>
              </a:rPr>
              <a:t> Pacific </a:t>
            </a:r>
            <a:r>
              <a:rPr lang="de-DE" dirty="0" err="1" smtClean="0">
                <a:latin typeface="Century" pitchFamily="18" charset="0"/>
              </a:rPr>
              <a:t>Rim</a:t>
            </a:r>
            <a:r>
              <a:rPr lang="de-DE" dirty="0" smtClean="0">
                <a:latin typeface="Century" pitchFamily="18" charset="0"/>
              </a:rPr>
              <a:t> Real Estate Society Conference 2011 (PRRES), Gold Coast –</a:t>
            </a:r>
            <a:r>
              <a:rPr lang="de-DE" dirty="0" err="1" smtClean="0">
                <a:latin typeface="Century" pitchFamily="18" charset="0"/>
              </a:rPr>
              <a:t>Australia</a:t>
            </a:r>
            <a:r>
              <a:rPr lang="de-DE" dirty="0" smtClean="0">
                <a:latin typeface="Century" pitchFamily="18" charset="0"/>
              </a:rPr>
              <a:t>, 2011.ÖkonometrischeMethode: </a:t>
            </a:r>
            <a:r>
              <a:rPr lang="de-DE" dirty="0" err="1" smtClean="0">
                <a:latin typeface="Century" pitchFamily="18" charset="0"/>
              </a:rPr>
              <a:t>GenerierungeinerdiskretenlatentenSustainability</a:t>
            </a:r>
            <a:r>
              <a:rPr lang="de-DE" dirty="0" smtClean="0">
                <a:latin typeface="Century" pitchFamily="18" charset="0"/>
              </a:rPr>
              <a:t>-Variable, um </a:t>
            </a:r>
            <a:r>
              <a:rPr lang="de-DE" dirty="0" err="1" smtClean="0">
                <a:latin typeface="Century" pitchFamily="18" charset="0"/>
              </a:rPr>
              <a:t>anschließendeinegeordnetelatenteRegression</a:t>
            </a:r>
            <a:r>
              <a:rPr lang="de-DE" dirty="0" smtClean="0">
                <a:latin typeface="Century" pitchFamily="18" charset="0"/>
              </a:rPr>
              <a:t> </a:t>
            </a:r>
            <a:r>
              <a:rPr lang="de-DE" dirty="0" err="1" smtClean="0">
                <a:latin typeface="Century" pitchFamily="18" charset="0"/>
              </a:rPr>
              <a:t>zuschätzen</a:t>
            </a:r>
            <a:r>
              <a:rPr lang="de-DE" dirty="0" smtClean="0">
                <a:latin typeface="Century" pitchFamily="18" charset="0"/>
              </a:rPr>
              <a:t>.</a:t>
            </a:r>
          </a:p>
          <a:p>
            <a:pPr>
              <a:buNone/>
            </a:pPr>
            <a:r>
              <a:rPr lang="en-US" dirty="0" smtClean="0">
                <a:latin typeface="Century" pitchFamily="18" charset="0"/>
              </a:rPr>
              <a:t>-McAllister, P., Cajias, M., Fuerst, F. </a:t>
            </a:r>
            <a:r>
              <a:rPr lang="en-US" dirty="0" err="1" smtClean="0">
                <a:latin typeface="Century" pitchFamily="18" charset="0"/>
              </a:rPr>
              <a:t>andNanda</a:t>
            </a:r>
            <a:r>
              <a:rPr lang="en-US" dirty="0" smtClean="0">
                <a:latin typeface="Century" pitchFamily="18" charset="0"/>
              </a:rPr>
              <a:t>, A. -Is ESG Commitment Linked to Investment Performance in the Real Estate Sector?, Working Paper, 2011.</a:t>
            </a:r>
          </a:p>
          <a:p>
            <a:pPr>
              <a:buNone/>
            </a:pPr>
            <a:r>
              <a:rPr lang="en-US" dirty="0" smtClean="0">
                <a:latin typeface="Century" pitchFamily="18" charset="0"/>
              </a:rPr>
              <a:t>-Cajias, M., Bienert, S., Fuerst, F. and Nanda, A. -The link between sustainable real estate and financial performance, Working Paper, 2011.</a:t>
            </a:r>
          </a:p>
          <a:p>
            <a:r>
              <a:rPr lang="de-DE" sz="1100" u="sng" dirty="0" smtClean="0">
                <a:latin typeface="Century" pitchFamily="18" charset="0"/>
              </a:rPr>
              <a:t>Property Level</a:t>
            </a:r>
          </a:p>
          <a:p>
            <a:r>
              <a:rPr lang="de-DE" dirty="0" err="1" smtClean="0">
                <a:latin typeface="Century" pitchFamily="18" charset="0"/>
              </a:rPr>
              <a:t>Rent</a:t>
            </a:r>
            <a:r>
              <a:rPr lang="de-DE" dirty="0" smtClean="0">
                <a:latin typeface="Century" pitchFamily="18" charset="0"/>
              </a:rPr>
              <a:t> / Price Premium  </a:t>
            </a:r>
            <a:r>
              <a:rPr lang="de-DE" dirty="0" smtClean="0">
                <a:latin typeface="Century" pitchFamily="18" charset="0"/>
                <a:sym typeface="Wingdings" pitchFamily="2" charset="2"/>
              </a:rPr>
              <a:t> all </a:t>
            </a:r>
            <a:r>
              <a:rPr lang="de-DE" dirty="0" err="1" smtClean="0">
                <a:latin typeface="Century" pitchFamily="18" charset="0"/>
                <a:sym typeface="Wingdings" pitchFamily="2" charset="2"/>
              </a:rPr>
              <a:t>studies</a:t>
            </a:r>
            <a:r>
              <a:rPr lang="de-DE" dirty="0" smtClean="0">
                <a:latin typeface="Century" pitchFamily="18" charset="0"/>
                <a:sym typeface="Wingdings" pitchFamily="2" charset="2"/>
              </a:rPr>
              <a:t>; </a:t>
            </a:r>
            <a:r>
              <a:rPr lang="de-DE" dirty="0" err="1" smtClean="0">
                <a:latin typeface="Century" pitchFamily="18" charset="0"/>
                <a:sym typeface="Wingdings" pitchFamily="2" charset="2"/>
              </a:rPr>
              <a:t>look</a:t>
            </a:r>
            <a:r>
              <a:rPr lang="de-DE" dirty="0" smtClean="0">
                <a:latin typeface="Century" pitchFamily="18" charset="0"/>
                <a:sym typeface="Wingdings" pitchFamily="2" charset="2"/>
              </a:rPr>
              <a:t> </a:t>
            </a:r>
            <a:r>
              <a:rPr lang="de-DE" dirty="0" err="1" smtClean="0">
                <a:latin typeface="Century" pitchFamily="18" charset="0"/>
                <a:sym typeface="Wingdings" pitchFamily="2" charset="2"/>
              </a:rPr>
              <a:t>at</a:t>
            </a:r>
            <a:r>
              <a:rPr lang="de-DE" dirty="0" smtClean="0">
                <a:latin typeface="Century" pitchFamily="18" charset="0"/>
                <a:sym typeface="Wingdings" pitchFamily="2" charset="2"/>
              </a:rPr>
              <a:t> </a:t>
            </a:r>
            <a:r>
              <a:rPr lang="de-DE" dirty="0" err="1" smtClean="0">
                <a:latin typeface="Century" pitchFamily="18" charset="0"/>
                <a:sym typeface="Wingdings" pitchFamily="2" charset="2"/>
              </a:rPr>
              <a:t>the</a:t>
            </a:r>
            <a:r>
              <a:rPr lang="de-DE" dirty="0" smtClean="0">
                <a:latin typeface="Century" pitchFamily="18" charset="0"/>
                <a:sym typeface="Wingdings" pitchFamily="2" charset="2"/>
              </a:rPr>
              <a:t> </a:t>
            </a:r>
            <a:r>
              <a:rPr lang="de-DE" dirty="0" err="1" smtClean="0">
                <a:latin typeface="Century" pitchFamily="18" charset="0"/>
                <a:sym typeface="Wingdings" pitchFamily="2" charset="2"/>
              </a:rPr>
              <a:t>lecture</a:t>
            </a:r>
            <a:endParaRPr lang="de-DE" dirty="0" smtClean="0">
              <a:latin typeface="Century" pitchFamily="18" charset="0"/>
            </a:endParaRPr>
          </a:p>
          <a:p>
            <a:r>
              <a:rPr lang="de-DE" u="sng" dirty="0" smtClean="0">
                <a:latin typeface="Century" pitchFamily="18" charset="0"/>
              </a:rPr>
              <a:t>Modern </a:t>
            </a:r>
            <a:r>
              <a:rPr lang="de-DE" u="sng" dirty="0" err="1" smtClean="0">
                <a:latin typeface="Century" pitchFamily="18" charset="0"/>
              </a:rPr>
              <a:t>Portfoliotheory</a:t>
            </a:r>
            <a:r>
              <a:rPr lang="de-DE" u="sng" dirty="0" smtClean="0">
                <a:latin typeface="Century" pitchFamily="18" charset="0"/>
              </a:rPr>
              <a:t> nach Markowitz 1952</a:t>
            </a:r>
          </a:p>
          <a:p>
            <a:pPr>
              <a:buNone/>
            </a:pPr>
            <a:r>
              <a:rPr lang="de-DE" dirty="0" smtClean="0">
                <a:latin typeface="Century" pitchFamily="18" charset="0"/>
              </a:rPr>
              <a:t> 4Vgl. beispielsweise </a:t>
            </a:r>
            <a:r>
              <a:rPr lang="de-DE" dirty="0" err="1" smtClean="0">
                <a:latin typeface="Century" pitchFamily="18" charset="0"/>
              </a:rPr>
              <a:t>Artzner</a:t>
            </a:r>
            <a:r>
              <a:rPr lang="de-DE" dirty="0" smtClean="0">
                <a:latin typeface="Century" pitchFamily="18" charset="0"/>
              </a:rPr>
              <a:t> u. a. (1999), Campbell u. a. (2001), Cass und </a:t>
            </a:r>
            <a:r>
              <a:rPr lang="de-DE" dirty="0" err="1" smtClean="0">
                <a:latin typeface="Century" pitchFamily="18" charset="0"/>
              </a:rPr>
              <a:t>Stiglitz</a:t>
            </a:r>
            <a:r>
              <a:rPr lang="de-DE" dirty="0" smtClean="0">
                <a:latin typeface="Century" pitchFamily="18" charset="0"/>
              </a:rPr>
              <a:t> (1970), </a:t>
            </a:r>
            <a:r>
              <a:rPr lang="de-DE" dirty="0" err="1" smtClean="0">
                <a:latin typeface="Century" pitchFamily="18" charset="0"/>
              </a:rPr>
              <a:t>Ciliberti</a:t>
            </a:r>
            <a:r>
              <a:rPr lang="de-DE" dirty="0" smtClean="0">
                <a:latin typeface="Century" pitchFamily="18" charset="0"/>
              </a:rPr>
              <a:t> u. a.(2007), Kaut u. a. (2007), Lee (1977), Pearson (2002) und Roy (1952).</a:t>
            </a:r>
          </a:p>
          <a:p>
            <a:r>
              <a:rPr lang="de-DE" dirty="0" smtClean="0">
                <a:latin typeface="Century" pitchFamily="18" charset="0"/>
              </a:rPr>
              <a:t>CAPM</a:t>
            </a:r>
          </a:p>
          <a:p>
            <a:pPr>
              <a:buNone/>
            </a:pPr>
            <a:r>
              <a:rPr lang="de-DE" dirty="0" smtClean="0">
                <a:latin typeface="Century" pitchFamily="18" charset="0"/>
              </a:rPr>
              <a:t>5Vgl. Lintner (1965), </a:t>
            </a:r>
            <a:r>
              <a:rPr lang="de-DE" dirty="0" err="1" smtClean="0">
                <a:latin typeface="Century" pitchFamily="18" charset="0"/>
              </a:rPr>
              <a:t>Mossin</a:t>
            </a:r>
            <a:r>
              <a:rPr lang="de-DE" dirty="0" smtClean="0">
                <a:latin typeface="Century" pitchFamily="18" charset="0"/>
              </a:rPr>
              <a:t> (1966) und Sharpe (1964).</a:t>
            </a:r>
          </a:p>
          <a:p>
            <a:r>
              <a:rPr lang="de-DE" sz="1100" u="sng" dirty="0" err="1" smtClean="0">
                <a:latin typeface="Century" pitchFamily="18" charset="0"/>
              </a:rPr>
              <a:t>Sustainable</a:t>
            </a:r>
            <a:r>
              <a:rPr lang="de-DE" sz="1100" u="sng" dirty="0" smtClean="0">
                <a:latin typeface="Century" pitchFamily="18" charset="0"/>
              </a:rPr>
              <a:t> </a:t>
            </a:r>
            <a:r>
              <a:rPr lang="de-DE" sz="1100" u="sng" dirty="0" err="1" smtClean="0">
                <a:latin typeface="Century" pitchFamily="18" charset="0"/>
              </a:rPr>
              <a:t>Investing</a:t>
            </a:r>
            <a:endParaRPr lang="de-DE" sz="1100" u="sng" dirty="0" smtClean="0">
              <a:latin typeface="Century" pitchFamily="18" charset="0"/>
            </a:endParaRPr>
          </a:p>
          <a:p>
            <a:endParaRPr lang="de-DE" sz="1100" dirty="0" smtClean="0">
              <a:latin typeface="Century" pitchFamily="18" charset="0"/>
            </a:endParaRPr>
          </a:p>
          <a:p>
            <a:r>
              <a:rPr lang="de-DE" dirty="0" smtClean="0">
                <a:latin typeface="Century" pitchFamily="18" charset="0"/>
              </a:rPr>
              <a:t>Richardson 2009, </a:t>
            </a:r>
            <a:r>
              <a:rPr lang="de-DE" dirty="0" err="1" smtClean="0">
                <a:latin typeface="Century" pitchFamily="18" charset="0"/>
              </a:rPr>
              <a:t>Wheelan</a:t>
            </a:r>
            <a:r>
              <a:rPr lang="de-DE" dirty="0" smtClean="0">
                <a:latin typeface="Century" pitchFamily="18" charset="0"/>
              </a:rPr>
              <a:t> 2008, Woods </a:t>
            </a:r>
            <a:r>
              <a:rPr lang="de-DE" dirty="0" err="1" smtClean="0">
                <a:latin typeface="Century" pitchFamily="18" charset="0"/>
              </a:rPr>
              <a:t>and</a:t>
            </a:r>
            <a:r>
              <a:rPr lang="de-DE" dirty="0" smtClean="0">
                <a:latin typeface="Century" pitchFamily="18" charset="0"/>
              </a:rPr>
              <a:t> </a:t>
            </a:r>
            <a:r>
              <a:rPr lang="de-DE" dirty="0" err="1" smtClean="0">
                <a:latin typeface="Century" pitchFamily="18" charset="0"/>
              </a:rPr>
              <a:t>Urwin</a:t>
            </a:r>
            <a:r>
              <a:rPr lang="de-DE" dirty="0" smtClean="0">
                <a:latin typeface="Century" pitchFamily="18" charset="0"/>
              </a:rPr>
              <a:t> 2010, Roger </a:t>
            </a:r>
            <a:r>
              <a:rPr lang="de-DE" dirty="0" err="1" smtClean="0">
                <a:latin typeface="Century" pitchFamily="18" charset="0"/>
              </a:rPr>
              <a:t>Urwin</a:t>
            </a:r>
            <a:r>
              <a:rPr lang="de-DE" dirty="0" smtClean="0">
                <a:latin typeface="Century" pitchFamily="18" charset="0"/>
              </a:rPr>
              <a:t> 2010, Luc </a:t>
            </a:r>
            <a:r>
              <a:rPr lang="de-DE" dirty="0" err="1" smtClean="0">
                <a:latin typeface="Century" pitchFamily="18" charset="0"/>
              </a:rPr>
              <a:t>Renneboog</a:t>
            </a:r>
            <a:r>
              <a:rPr lang="de-DE" dirty="0" smtClean="0">
                <a:latin typeface="Century" pitchFamily="18" charset="0"/>
              </a:rPr>
              <a:t> </a:t>
            </a:r>
            <a:r>
              <a:rPr lang="de-DE" dirty="0" err="1" smtClean="0">
                <a:latin typeface="Century" pitchFamily="18" charset="0"/>
              </a:rPr>
              <a:t>Jenke</a:t>
            </a:r>
            <a:r>
              <a:rPr lang="de-DE" dirty="0" smtClean="0">
                <a:latin typeface="Century" pitchFamily="18" charset="0"/>
              </a:rPr>
              <a:t> </a:t>
            </a:r>
            <a:r>
              <a:rPr lang="de-DE" dirty="0" err="1" smtClean="0">
                <a:latin typeface="Century" pitchFamily="18" charset="0"/>
              </a:rPr>
              <a:t>ter</a:t>
            </a:r>
            <a:r>
              <a:rPr lang="de-DE" dirty="0" smtClean="0">
                <a:latin typeface="Century" pitchFamily="18" charset="0"/>
              </a:rPr>
              <a:t> Horst </a:t>
            </a:r>
            <a:r>
              <a:rPr lang="de-DE" dirty="0" err="1" smtClean="0">
                <a:latin typeface="Century" pitchFamily="18" charset="0"/>
              </a:rPr>
              <a:t>Chendi</a:t>
            </a:r>
            <a:r>
              <a:rPr lang="de-DE" dirty="0" smtClean="0">
                <a:latin typeface="Century" pitchFamily="18" charset="0"/>
              </a:rPr>
              <a:t> Zhang 2007</a:t>
            </a:r>
          </a:p>
          <a:p>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de-DE" b="1" dirty="0" smtClean="0"/>
              <a:t>Vergleiche</a:t>
            </a:r>
            <a:r>
              <a:rPr lang="de-DE" b="1" baseline="0" dirty="0" smtClean="0"/>
              <a:t> DJSI Guide </a:t>
            </a:r>
            <a:r>
              <a:rPr lang="de-DE" b="1" baseline="0" dirty="0" err="1" smtClean="0"/>
              <a:t>Book</a:t>
            </a:r>
            <a:r>
              <a:rPr lang="de-DE" b="1" baseline="0" dirty="0" smtClean="0"/>
              <a:t>- Page 9 </a:t>
            </a:r>
            <a:endParaRPr lang="de-DE"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Datumsplatzhalter 3"/>
          <p:cNvSpPr>
            <a:spLocks noGrp="1"/>
          </p:cNvSpPr>
          <p:nvPr>
            <p:ph type="dt" sz="quarter" idx="10"/>
          </p:nvPr>
        </p:nvSpPr>
        <p:spPr/>
        <p:txBody>
          <a:bodyPr/>
          <a:lstStyle/>
          <a:p>
            <a:pPr>
              <a:defRPr/>
            </a:pPr>
            <a:r>
              <a:rPr lang="de-DE" smtClean="0"/>
              <a:t>March 25, 2000</a:t>
            </a:r>
            <a:endParaRPr lang="de-DE"/>
          </a:p>
        </p:txBody>
      </p:sp>
      <p:sp>
        <p:nvSpPr>
          <p:cNvPr id="5" name="Foliennummernplatzhalter 4"/>
          <p:cNvSpPr>
            <a:spLocks noGrp="1"/>
          </p:cNvSpPr>
          <p:nvPr>
            <p:ph type="sldNum" sz="quarter" idx="11"/>
          </p:nvPr>
        </p:nvSpPr>
        <p:spPr/>
        <p:txBody>
          <a:bodyPr/>
          <a:lstStyle/>
          <a:p>
            <a:pPr>
              <a:defRPr/>
            </a:pPr>
            <a:fld id="{04A2C0B8-49C3-4A41-ABFC-6FDA772053F5}" type="slidenum">
              <a:rPr lang="nl-NL" smtClean="0"/>
              <a:pPr>
                <a:defRPr/>
              </a:pPr>
              <a:t>6</a:t>
            </a:fld>
            <a:endParaRPr lang="nl-NL"/>
          </a:p>
        </p:txBody>
      </p:sp>
      <p:sp>
        <p:nvSpPr>
          <p:cNvPr id="6" name="Notizenplatzhalter 5"/>
          <p:cNvSpPr>
            <a:spLocks noGrp="1"/>
          </p:cNvSpPr>
          <p:nvPr>
            <p:ph type="body" sz="quarter" idx="12"/>
          </p:nvPr>
        </p:nvSpPr>
        <p:spPr/>
        <p:txBody>
          <a:bodyPr>
            <a:normAutofit/>
          </a:bodyPr>
          <a:lstStyle/>
          <a:p>
            <a:endParaRPr lang="de-DE" dirty="0"/>
          </a:p>
        </p:txBody>
      </p:sp>
      <p:pic>
        <p:nvPicPr>
          <p:cNvPr id="7" name="Picture 4"/>
          <p:cNvPicPr>
            <a:picLocks noChangeAspect="1" noChangeArrowheads="1"/>
          </p:cNvPicPr>
          <p:nvPr/>
        </p:nvPicPr>
        <p:blipFill>
          <a:blip r:embed="rId3" cstate="print"/>
          <a:srcRect/>
          <a:stretch>
            <a:fillRect/>
          </a:stretch>
        </p:blipFill>
        <p:spPr bwMode="auto">
          <a:xfrm>
            <a:off x="1485899" y="617538"/>
            <a:ext cx="3948113" cy="414337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165225" y="4941886"/>
            <a:ext cx="4686300" cy="4086225"/>
          </a:xfrm>
          <a:prstGeom prst="rect">
            <a:avLst/>
          </a:prstGeom>
          <a:noFill/>
          <a:ln w="9525">
            <a:noFill/>
            <a:miter lim="800000"/>
            <a:headEnd/>
            <a:tailEnd/>
          </a:ln>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de-DE" b="1" dirty="0" smtClean="0"/>
              <a:t>Vergleiche</a:t>
            </a:r>
            <a:r>
              <a:rPr lang="de-DE" b="1" baseline="0" dirty="0" smtClean="0"/>
              <a:t> DJSI Guide </a:t>
            </a:r>
            <a:r>
              <a:rPr lang="de-DE" b="1" baseline="0" dirty="0" err="1" smtClean="0"/>
              <a:t>Book</a:t>
            </a:r>
            <a:r>
              <a:rPr lang="de-DE" b="1" baseline="0" dirty="0" smtClean="0"/>
              <a:t>- Page 9 </a:t>
            </a:r>
            <a:endParaRPr lang="de-DE"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de-DE" b="1" baseline="0" dirty="0" smtClean="0"/>
              <a:t>Liste mit </a:t>
            </a:r>
            <a:r>
              <a:rPr lang="de-DE" b="1" baseline="0" dirty="0" err="1" smtClean="0"/>
              <a:t>Constituents</a:t>
            </a:r>
            <a:r>
              <a:rPr lang="de-DE" b="1" baseline="0" dirty="0" smtClean="0"/>
              <a:t> eingefügt</a:t>
            </a:r>
          </a:p>
          <a:p>
            <a:endParaRPr lang="de-DE" b="1" baseline="0" dirty="0" smtClean="0"/>
          </a:p>
        </p:txBody>
      </p:sp>
      <p:graphicFrame>
        <p:nvGraphicFramePr>
          <p:cNvPr id="4" name="Tabelle 3"/>
          <p:cNvGraphicFramePr>
            <a:graphicFrameLocks noGrp="1"/>
          </p:cNvGraphicFramePr>
          <p:nvPr/>
        </p:nvGraphicFramePr>
        <p:xfrm>
          <a:off x="928688" y="4151086"/>
          <a:ext cx="5192986" cy="3651107"/>
        </p:xfrm>
        <a:graphic>
          <a:graphicData uri="http://schemas.openxmlformats.org/drawingml/2006/table">
            <a:tbl>
              <a:tblPr/>
              <a:tblGrid>
                <a:gridCol w="1103727"/>
                <a:gridCol w="367909"/>
                <a:gridCol w="367909"/>
                <a:gridCol w="61318"/>
                <a:gridCol w="251404"/>
                <a:gridCol w="251404"/>
                <a:gridCol w="251404"/>
                <a:gridCol w="251404"/>
                <a:gridCol w="251404"/>
                <a:gridCol w="251404"/>
                <a:gridCol w="251404"/>
                <a:gridCol w="361778"/>
                <a:gridCol w="257536"/>
                <a:gridCol w="206949"/>
                <a:gridCol w="25400"/>
                <a:gridCol w="680632"/>
              </a:tblGrid>
              <a:tr h="108213">
                <a:tc>
                  <a:txBody>
                    <a:bodyPr/>
                    <a:lstStyle/>
                    <a:p>
                      <a:pPr algn="ctr" fontAlgn="b"/>
                      <a:r>
                        <a:rPr lang="de-DE" sz="600" b="1" i="0" u="none" strike="noStrike" dirty="0">
                          <a:solidFill>
                            <a:srgbClr val="000000"/>
                          </a:solidFill>
                          <a:latin typeface="Calibri"/>
                        </a:rPr>
                        <a:t>Firm</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2004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2005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2006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2007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2008</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2009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2010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de-DE" sz="600" b="1" i="0" u="none" strike="noStrike">
                          <a:solidFill>
                            <a:srgbClr val="000000"/>
                          </a:solidFill>
                          <a:latin typeface="Calibri"/>
                        </a:rPr>
                        <a:t>Participation</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a:txBody>
                    <a:bodyPr/>
                    <a:lstStyle/>
                    <a:p>
                      <a:pPr algn="l" fontAlgn="b"/>
                      <a:r>
                        <a:rPr lang="de-DE" sz="600" b="0" i="0" u="none" strike="noStrike">
                          <a:solidFill>
                            <a:srgbClr val="000000"/>
                          </a:solidFill>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e-DE" sz="600" b="1" i="0" u="none" strike="noStrike">
                          <a:solidFill>
                            <a:srgbClr val="000000"/>
                          </a:solidFill>
                          <a:latin typeface="Calibri"/>
                        </a:rPr>
                        <a:t>Country</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8213">
                <a:tc>
                  <a:txBody>
                    <a:bodyPr/>
                    <a:lstStyle/>
                    <a:p>
                      <a:pPr algn="l" fontAlgn="b"/>
                      <a:r>
                        <a:rPr lang="de-DE" sz="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Percent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600" b="0" i="0" u="none" strike="noStrike">
                          <a:solidFill>
                            <a:srgbClr val="000000"/>
                          </a:solidFill>
                          <a:latin typeface="Calibri"/>
                        </a:rPr>
                        <a:t>Times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de-DE" sz="600" b="0" i="0" u="none" strike="noStrike">
                          <a:solidFill>
                            <a:srgbClr val="000000"/>
                          </a:solidFill>
                          <a:latin typeface="Calibri"/>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British Land Plc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BLND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901587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BLND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KINGDOM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Capital Shopping Centres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CSCG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507516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CSCG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KINGDOM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CapitaLand LTD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T:DBSL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756413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T:DBSL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SINGAPORE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Castellum AB</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W:CAST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897359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W:CAST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SWEDEN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CFS Gandel Retail Trust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A:CFXX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131157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A:CFXX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AUSTRALIA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Commonwealth Property Office fund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A:CPAX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691492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A:CPAX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AUSTRALIA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Corio NV</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H:VIB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905503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H:VIB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NETHERLANDS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Dexus Property Group</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A:DXSX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754824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A:DXSX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AUSTRALIA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Equity Office Properties Trust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U:OFC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546512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U:OFC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STATES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GPT - General Property Trust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A:GPTX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916763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A:GPTX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AUSTRALIA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Hammerson plc</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HMSNO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901596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HMSNO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KINGDOM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Hypo Real Estate Group</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D:HRX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27604H</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D:HRX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GERMANY</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Hysan Development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K:HYSD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997914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K:HYSD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HONG KONG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Investa Property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A:IOFX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280141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A:IOFX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AUSTRALIA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Keppel Land LTD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T:STSP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933642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T:STSP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SINGAPORE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Klepierre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F:LOI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776602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F:LOI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FRANCE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Land Securities Plc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901598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KINGDOM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Lend Lease Corp</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A:LLCX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901843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A:LLCX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AUSTRALIA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Macquarie Office Trust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U:MPG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27116E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U:MPG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STATES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Mirvac Group</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A:MGRX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691601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A:MGRX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AUSTRALIA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Mitsubishi Estate Co., Ltd.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J:ME@N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916822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J:ME@N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JAPAN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Mitsui Fodusan Co.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J:MIFU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912392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J:MIFU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JAPAN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New Century Financial Corp.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894596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894596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STATES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en-US" sz="600" b="0" i="0" u="none" strike="noStrike">
                          <a:solidFill>
                            <a:srgbClr val="000000"/>
                          </a:solidFill>
                          <a:latin typeface="Calibri"/>
                        </a:rPr>
                        <a:t>Plum Creek Timber Co Inc. REIT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U:PCL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541806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U:PCL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STATES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ProLogis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U:PLD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130809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U:PLD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STATES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Shaftesbury PLC</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SHB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953681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SHB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KINGDOM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Slough Estates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SGRO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901614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SGRO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UNITED KINGDOM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Stockland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A:SGPX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905506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A:SGPX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AUSTRALIA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Swire Pacific ltd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K:SWPA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916546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K:SWPA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HONG KONG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213">
                <a:tc>
                  <a:txBody>
                    <a:bodyPr/>
                    <a:lstStyle/>
                    <a:p>
                      <a:pPr algn="l" fontAlgn="b"/>
                      <a:r>
                        <a:rPr lang="de-DE" sz="600" b="0" i="0" u="none" strike="noStrike">
                          <a:solidFill>
                            <a:srgbClr val="000000"/>
                          </a:solidFill>
                          <a:latin typeface="Calibri"/>
                        </a:rPr>
                        <a:t>Unibail-Rodamco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F:UBL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932422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F:UBL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600" b="0" i="0" u="none" strike="noStrike">
                          <a:solidFill>
                            <a:srgbClr val="000000"/>
                          </a:solidFill>
                          <a:latin typeface="Calibri"/>
                        </a:rPr>
                        <a:t>FRANCE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624">
                <a:tc>
                  <a:txBody>
                    <a:bodyPr/>
                    <a:lstStyle/>
                    <a:p>
                      <a:pPr algn="l" fontAlgn="b"/>
                      <a:r>
                        <a:rPr lang="de-DE" sz="600" b="0" i="0" u="none" strike="noStrike">
                          <a:solidFill>
                            <a:srgbClr val="000000"/>
                          </a:solidFill>
                          <a:latin typeface="Calibri"/>
                        </a:rPr>
                        <a:t>WERELDHAVE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600" b="0" i="0" u="none" strike="noStrike" dirty="0">
                          <a:latin typeface="Calibri"/>
                        </a:rPr>
                        <a:t>H:WH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923388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6100"/>
                          </a:solidFill>
                          <a:latin typeface="Calibri"/>
                        </a:rPr>
                        <a:t>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solidFill>
                            <a:srgbClr val="0061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Calibri"/>
                        </a:rPr>
                        <a:t>H:WH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600" b="0" i="0" u="none" strike="noStrike">
                          <a:latin typeface="Arial"/>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6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de-DE" sz="600" b="0" i="0" u="none" strike="noStrike" dirty="0">
                          <a:solidFill>
                            <a:srgbClr val="000000"/>
                          </a:solidFill>
                          <a:latin typeface="Calibri"/>
                        </a:rPr>
                        <a:t>NETHERLANDS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de-DE"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65"/>
          <p:cNvPicPr preferRelativeResize="0">
            <a:picLocks noChangeArrowheads="1"/>
          </p:cNvPicPr>
          <p:nvPr userDrawn="1"/>
        </p:nvPicPr>
        <p:blipFill>
          <a:blip r:embed="rId2" cstate="print"/>
          <a:srcRect/>
          <a:stretch>
            <a:fillRect/>
          </a:stretch>
        </p:blipFill>
        <p:spPr bwMode="auto">
          <a:xfrm>
            <a:off x="0" y="2438400"/>
            <a:ext cx="9906000" cy="2565400"/>
          </a:xfrm>
          <a:prstGeom prst="rect">
            <a:avLst/>
          </a:prstGeom>
          <a:noFill/>
          <a:ln w="9525">
            <a:noFill/>
            <a:miter lim="800000"/>
            <a:headEnd/>
            <a:tailEnd/>
          </a:ln>
        </p:spPr>
      </p:pic>
      <p:pic>
        <p:nvPicPr>
          <p:cNvPr id="5" name="Picture 69"/>
          <p:cNvPicPr>
            <a:picLocks noChangeAspect="1" noChangeArrowheads="1"/>
          </p:cNvPicPr>
          <p:nvPr userDrawn="1"/>
        </p:nvPicPr>
        <p:blipFill>
          <a:blip r:embed="rId3" cstate="print"/>
          <a:srcRect/>
          <a:stretch>
            <a:fillRect/>
          </a:stretch>
        </p:blipFill>
        <p:spPr bwMode="auto">
          <a:xfrm>
            <a:off x="5307013" y="911225"/>
            <a:ext cx="3835400" cy="1177925"/>
          </a:xfrm>
          <a:prstGeom prst="rect">
            <a:avLst/>
          </a:prstGeom>
          <a:noFill/>
          <a:ln w="9525">
            <a:noFill/>
            <a:miter lim="800000"/>
            <a:headEnd/>
            <a:tailEnd/>
          </a:ln>
        </p:spPr>
      </p:pic>
      <p:sp>
        <p:nvSpPr>
          <p:cNvPr id="11331" name="Rectangle 67"/>
          <p:cNvSpPr>
            <a:spLocks noGrp="1" noChangeArrowheads="1"/>
          </p:cNvSpPr>
          <p:nvPr>
            <p:ph type="ctrTitle"/>
          </p:nvPr>
        </p:nvSpPr>
        <p:spPr>
          <a:xfrm>
            <a:off x="0" y="5130800"/>
            <a:ext cx="9906000" cy="812800"/>
          </a:xfrm>
        </p:spPr>
        <p:txBody>
          <a:bodyPr anchor="t"/>
          <a:lstStyle>
            <a:lvl1pPr>
              <a:lnSpc>
                <a:spcPts val="3000"/>
              </a:lnSpc>
              <a:defRPr sz="2800" b="0">
                <a:solidFill>
                  <a:schemeClr val="tx1"/>
                </a:solidFill>
              </a:defRPr>
            </a:lvl1pPr>
          </a:lstStyle>
          <a:p>
            <a:r>
              <a:rPr lang="en-US"/>
              <a:t>Mastertitelformat bearbeiten</a:t>
            </a:r>
          </a:p>
        </p:txBody>
      </p:sp>
      <p:sp>
        <p:nvSpPr>
          <p:cNvPr id="11332" name="Rectangle 68"/>
          <p:cNvSpPr>
            <a:spLocks noGrp="1" noChangeArrowheads="1"/>
          </p:cNvSpPr>
          <p:nvPr>
            <p:ph type="subTitle" idx="1"/>
          </p:nvPr>
        </p:nvSpPr>
        <p:spPr>
          <a:xfrm>
            <a:off x="0" y="5994400"/>
            <a:ext cx="9906000" cy="863600"/>
          </a:xfrm>
        </p:spPr>
        <p:txBody>
          <a:bodyPr lIns="360000" rIns="360000"/>
          <a:lstStyle>
            <a:lvl1pPr marL="0" indent="0">
              <a:lnSpc>
                <a:spcPts val="2200"/>
              </a:lnSpc>
              <a:spcBef>
                <a:spcPct val="0"/>
              </a:spcBef>
              <a:buFont typeface="Times" charset="0"/>
              <a:buNone/>
              <a:defRPr sz="2000"/>
            </a:lvl1pPr>
          </a:lstStyle>
          <a:p>
            <a:r>
              <a:rPr lang="en-US"/>
              <a:t>Master-Untertitelformat bearbeiten</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4"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54863" y="0"/>
            <a:ext cx="2384425" cy="6350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0" y="0"/>
            <a:ext cx="7002463" cy="6350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4"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137400" cy="9271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9138" y="1258888"/>
            <a:ext cx="4333875" cy="50911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205413" y="1258888"/>
            <a:ext cx="4333875" cy="2468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205413" y="3879850"/>
            <a:ext cx="4333875" cy="2470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6"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0" y="0"/>
            <a:ext cx="7137400" cy="9271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719138" y="1258888"/>
            <a:ext cx="4333875" cy="2468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205413" y="1258888"/>
            <a:ext cx="4333875" cy="24685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719138" y="3879850"/>
            <a:ext cx="4333875" cy="2470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5205413" y="3879850"/>
            <a:ext cx="4333875" cy="24701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White Logo"/>
          <p:cNvPicPr>
            <a:picLocks noChangeAspect="1" noChangeArrowheads="1"/>
          </p:cNvPicPr>
          <p:nvPr userDrawn="1"/>
        </p:nvPicPr>
        <p:blipFill>
          <a:blip r:embed="rId2" cstate="print"/>
          <a:srcRect/>
          <a:stretch>
            <a:fillRect/>
          </a:stretch>
        </p:blipFill>
        <p:spPr bwMode="black">
          <a:xfrm>
            <a:off x="412750" y="365125"/>
            <a:ext cx="962025" cy="381000"/>
          </a:xfrm>
          <a:prstGeom prst="rect">
            <a:avLst/>
          </a:prstGeom>
          <a:noFill/>
          <a:ln w="9525">
            <a:noFill/>
            <a:miter lim="800000"/>
            <a:headEnd/>
            <a:tailEnd/>
          </a:ln>
        </p:spPr>
      </p:pic>
      <p:sp>
        <p:nvSpPr>
          <p:cNvPr id="5" name="Rectangle 10"/>
          <p:cNvSpPr>
            <a:spLocks noChangeArrowheads="1"/>
          </p:cNvSpPr>
          <p:nvPr userDrawn="1"/>
        </p:nvSpPr>
        <p:spPr bwMode="auto">
          <a:xfrm>
            <a:off x="-508000" y="0"/>
            <a:ext cx="10414000" cy="6858000"/>
          </a:xfrm>
          <a:prstGeom prst="rect">
            <a:avLst/>
          </a:prstGeom>
          <a:solidFill>
            <a:schemeClr val="bg2"/>
          </a:solidFill>
          <a:ln w="6350">
            <a:solidFill>
              <a:schemeClr val="tx2"/>
            </a:solidFill>
            <a:miter lim="800000"/>
            <a:headEnd/>
            <a:tailEnd/>
          </a:ln>
          <a:effectLst/>
        </p:spPr>
        <p:txBody>
          <a:bodyPr wrap="none" lIns="0" tIns="0" rIns="0" bIns="0" anchor="ctr"/>
          <a:lstStyle/>
          <a:p>
            <a:pPr>
              <a:defRPr/>
            </a:pPr>
            <a:endParaRPr lang="de-AT" sz="1000" b="0">
              <a:solidFill>
                <a:srgbClr val="000000"/>
              </a:solidFill>
              <a:latin typeface="Univers 45 Light" pitchFamily="2" charset="0"/>
            </a:endParaRPr>
          </a:p>
        </p:txBody>
      </p:sp>
      <p:sp>
        <p:nvSpPr>
          <p:cNvPr id="262148" name="Rectangle 4"/>
          <p:cNvSpPr>
            <a:spLocks noGrp="1" noChangeArrowheads="1"/>
          </p:cNvSpPr>
          <p:nvPr>
            <p:ph type="ctrTitle"/>
          </p:nvPr>
        </p:nvSpPr>
        <p:spPr bwMode="auto">
          <a:xfrm>
            <a:off x="2971800" y="1665288"/>
            <a:ext cx="6734175" cy="917575"/>
          </a:xfrm>
        </p:spPr>
        <p:txBody>
          <a:bodyPr anchor="b"/>
          <a:lstStyle>
            <a:lvl1pPr>
              <a:defRPr sz="2400">
                <a:solidFill>
                  <a:srgbClr val="FFFFFF"/>
                </a:solidFill>
              </a:defRPr>
            </a:lvl1pPr>
          </a:lstStyle>
          <a:p>
            <a:r>
              <a:rPr lang="en-US"/>
              <a:t>Click to edit Master title style</a:t>
            </a:r>
          </a:p>
        </p:txBody>
      </p:sp>
      <p:sp>
        <p:nvSpPr>
          <p:cNvPr id="262149" name="Rectangle 5"/>
          <p:cNvSpPr>
            <a:spLocks noGrp="1" noChangeArrowheads="1"/>
          </p:cNvSpPr>
          <p:nvPr>
            <p:ph type="subTitle" idx="1"/>
          </p:nvPr>
        </p:nvSpPr>
        <p:spPr>
          <a:xfrm>
            <a:off x="2971800" y="2670175"/>
            <a:ext cx="6734175" cy="655638"/>
          </a:xfrm>
        </p:spPr>
        <p:txBody>
          <a:bodyPr/>
          <a:lstStyle>
            <a:lvl1pPr>
              <a:defRPr sz="1600" b="0">
                <a:solidFill>
                  <a:srgbClr val="FFFFFF"/>
                </a:solidFill>
              </a:defRPr>
            </a:lvl1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5"/>
          <p:cNvSpPr>
            <a:spLocks noGrp="1" noChangeArrowheads="1"/>
          </p:cNvSpPr>
          <p:nvPr>
            <p:ph type="sldNum" sz="quarter" idx="10"/>
          </p:nvPr>
        </p:nvSpPr>
        <p:spPr/>
        <p:txBody>
          <a:bodyPr/>
          <a:lstStyle>
            <a:lvl1pPr>
              <a:defRPr sz="1200" b="1">
                <a:latin typeface="Arial" charset="0"/>
              </a:defRPr>
            </a:lvl1pPr>
          </a:lstStyle>
          <a:p>
            <a:pPr>
              <a:defRPr/>
            </a:pPr>
            <a:fld id="{A35A284C-4A83-4036-BECF-C1B836311C66}" type="slidenum">
              <a:rPr lang="en-US"/>
              <a:pPr>
                <a:defRPr/>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sldNum" sz="quarter" idx="10"/>
          </p:nvPr>
        </p:nvSpPr>
        <p:spPr/>
        <p:txBody>
          <a:bodyPr/>
          <a:lstStyle>
            <a:lvl1pPr>
              <a:defRPr sz="1200" b="1">
                <a:latin typeface="Arial" charset="0"/>
              </a:defRPr>
            </a:lvl1pPr>
          </a:lstStyle>
          <a:p>
            <a:pPr>
              <a:defRPr/>
            </a:pPr>
            <a:fld id="{7F7E7915-2D0C-4605-A836-1EED4F7AB126}" type="slidenum">
              <a:rPr lang="en-US"/>
              <a:pPr>
                <a:defRPr/>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273050" y="1268413"/>
            <a:ext cx="46037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5029200" y="1268413"/>
            <a:ext cx="4603750"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5"/>
          <p:cNvSpPr>
            <a:spLocks noGrp="1" noChangeArrowheads="1"/>
          </p:cNvSpPr>
          <p:nvPr>
            <p:ph type="sldNum" sz="quarter" idx="10"/>
          </p:nvPr>
        </p:nvSpPr>
        <p:spPr/>
        <p:txBody>
          <a:bodyPr/>
          <a:lstStyle>
            <a:lvl1pPr>
              <a:defRPr sz="1200" b="1">
                <a:latin typeface="Arial" charset="0"/>
              </a:defRPr>
            </a:lvl1pPr>
          </a:lstStyle>
          <a:p>
            <a:pPr>
              <a:defRPr/>
            </a:pPr>
            <a:fld id="{073EBB71-A725-42F4-8666-79687E8906FF}" type="slidenum">
              <a:rPr lang="en-US"/>
              <a:pPr>
                <a:defRPr/>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5"/>
          <p:cNvSpPr>
            <a:spLocks noGrp="1" noChangeArrowheads="1"/>
          </p:cNvSpPr>
          <p:nvPr>
            <p:ph type="sldNum" sz="quarter" idx="10"/>
          </p:nvPr>
        </p:nvSpPr>
        <p:spPr/>
        <p:txBody>
          <a:bodyPr/>
          <a:lstStyle>
            <a:lvl1pPr>
              <a:defRPr sz="1200" b="1">
                <a:latin typeface="Arial" charset="0"/>
              </a:defRPr>
            </a:lvl1pPr>
          </a:lstStyle>
          <a:p>
            <a:pPr>
              <a:defRPr/>
            </a:pPr>
            <a:fld id="{DD1CFA87-84D3-46C0-A741-97ADD1C7B1AC}" type="slidenum">
              <a:rPr lang="en-US"/>
              <a:pPr>
                <a:defRPr/>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5"/>
          <p:cNvSpPr>
            <a:spLocks noGrp="1" noChangeArrowheads="1"/>
          </p:cNvSpPr>
          <p:nvPr>
            <p:ph type="sldNum" sz="quarter" idx="10"/>
          </p:nvPr>
        </p:nvSpPr>
        <p:spPr/>
        <p:txBody>
          <a:bodyPr/>
          <a:lstStyle>
            <a:lvl1pPr>
              <a:defRPr sz="1200" b="1">
                <a:latin typeface="Arial" charset="0"/>
              </a:defRPr>
            </a:lvl1pPr>
          </a:lstStyle>
          <a:p>
            <a:pPr>
              <a:defRPr/>
            </a:pPr>
            <a:fld id="{D4FAB47A-817F-45B9-B357-125F5C985C03}"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2050"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7" descr="C:\Daten\Forschungsprojekt IMMOVALUE\08_Veröffentlichungen\EU-Logo\banner_iee_200x26_72dpi.jpg"/>
          <p:cNvPicPr>
            <a:picLocks noChangeAspect="1" noChangeArrowheads="1"/>
          </p:cNvPicPr>
          <p:nvPr userDrawn="1"/>
        </p:nvPicPr>
        <p:blipFill>
          <a:blip r:embed="rId3" cstate="print"/>
          <a:srcRect/>
          <a:stretch>
            <a:fillRect/>
          </a:stretch>
        </p:blipFill>
        <p:spPr bwMode="auto">
          <a:xfrm>
            <a:off x="1184275" y="6557963"/>
            <a:ext cx="1651000" cy="214312"/>
          </a:xfrm>
          <a:prstGeom prst="rect">
            <a:avLst/>
          </a:prstGeom>
          <a:noFill/>
          <a:ln w="9525">
            <a:noFill/>
            <a:miter lim="800000"/>
            <a:headEnd/>
            <a:tailEnd/>
          </a:ln>
        </p:spPr>
      </p:pic>
      <p:pic>
        <p:nvPicPr>
          <p:cNvPr id="3" name="Picture 19" descr="Blue logo"/>
          <p:cNvPicPr>
            <a:picLocks noChangeAspect="1" noChangeArrowheads="1"/>
          </p:cNvPicPr>
          <p:nvPr userDrawn="1"/>
        </p:nvPicPr>
        <p:blipFill>
          <a:blip r:embed="rId4" cstate="print"/>
          <a:srcRect/>
          <a:stretch>
            <a:fillRect/>
          </a:stretch>
        </p:blipFill>
        <p:spPr bwMode="auto">
          <a:xfrm>
            <a:off x="227013" y="6553200"/>
            <a:ext cx="733425" cy="290513"/>
          </a:xfrm>
          <a:prstGeom prst="rect">
            <a:avLst/>
          </a:prstGeom>
          <a:noFill/>
          <a:ln w="9525">
            <a:noFill/>
            <a:miter lim="800000"/>
            <a:headEnd/>
            <a:tailEnd/>
          </a:ln>
        </p:spPr>
      </p:pic>
      <p:sp>
        <p:nvSpPr>
          <p:cNvPr id="4" name="Text Box 23"/>
          <p:cNvSpPr txBox="1">
            <a:spLocks noChangeArrowheads="1"/>
          </p:cNvSpPr>
          <p:nvPr userDrawn="1">
            <p:custDataLst>
              <p:tags r:id="rId1"/>
            </p:custDataLst>
          </p:nvPr>
        </p:nvSpPr>
        <p:spPr bwMode="auto">
          <a:xfrm>
            <a:off x="2925763" y="6635750"/>
            <a:ext cx="6491287" cy="184150"/>
          </a:xfrm>
          <a:prstGeom prst="rect">
            <a:avLst/>
          </a:prstGeom>
          <a:noFill/>
          <a:ln w="6350">
            <a:noFill/>
            <a:miter lim="800000"/>
            <a:headEnd/>
            <a:tailEnd/>
          </a:ln>
          <a:effectLst/>
        </p:spPr>
        <p:txBody>
          <a:bodyPr lIns="0" tIns="0" rIns="0" bIns="0"/>
          <a:lstStyle/>
          <a:p>
            <a:pPr>
              <a:defRPr/>
            </a:pPr>
            <a:r>
              <a:rPr lang="de-DE" sz="600" b="0" dirty="0">
                <a:solidFill>
                  <a:srgbClr val="0C2D83"/>
                </a:solidFill>
                <a:latin typeface="Univers 45 Light" pitchFamily="2" charset="0"/>
              </a:rPr>
              <a:t>© 2009 KPMG Gruppe Österreich, Mitglied des KPMG Netzwerkes unabhängiger Mitgliedsfirmen, eingebunden in die KPMG International, einer Genossenschaft schweizerischen Rechts. Alle Rechte vorbehalten.</a:t>
            </a:r>
            <a:endParaRPr lang="en-US" sz="600" b="0" dirty="0">
              <a:solidFill>
                <a:srgbClr val="0C2D83"/>
              </a:solidFill>
              <a:latin typeface="Univers 45 Light" pitchFamily="2" charset="0"/>
            </a:endParaRPr>
          </a:p>
        </p:txBody>
      </p:sp>
      <p:sp>
        <p:nvSpPr>
          <p:cNvPr id="5" name="Rectangle 5"/>
          <p:cNvSpPr>
            <a:spLocks noGrp="1" noChangeArrowheads="1"/>
          </p:cNvSpPr>
          <p:nvPr>
            <p:ph type="sldNum" sz="quarter" idx="10"/>
          </p:nvPr>
        </p:nvSpPr>
        <p:spPr/>
        <p:txBody>
          <a:bodyPr/>
          <a:lstStyle>
            <a:lvl1pPr>
              <a:defRPr sz="1200" b="1">
                <a:latin typeface="Arial" charset="0"/>
              </a:defRPr>
            </a:lvl1pPr>
          </a:lstStyle>
          <a:p>
            <a:pPr>
              <a:defRPr/>
            </a:pPr>
            <a:fld id="{F6196D8E-7995-40B9-A098-04185042C3DB}" type="slidenum">
              <a:rPr lang="en-US"/>
              <a:pPr>
                <a:defRPr/>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sldNum" sz="quarter" idx="10"/>
          </p:nvPr>
        </p:nvSpPr>
        <p:spPr/>
        <p:txBody>
          <a:bodyPr/>
          <a:lstStyle>
            <a:lvl1pPr>
              <a:defRPr sz="1200" b="1">
                <a:latin typeface="Arial" charset="0"/>
              </a:defRPr>
            </a:lvl1pPr>
          </a:lstStyle>
          <a:p>
            <a:pPr>
              <a:defRPr/>
            </a:pPr>
            <a:fld id="{1BF9EB04-BEC8-43FB-B148-D8A41183C83E}" type="slidenum">
              <a:rPr lang="en-US"/>
              <a:pPr>
                <a:defRPr/>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sldNum" sz="quarter" idx="10"/>
          </p:nvPr>
        </p:nvSpPr>
        <p:spPr/>
        <p:txBody>
          <a:bodyPr/>
          <a:lstStyle>
            <a:lvl1pPr>
              <a:defRPr sz="1200" b="1">
                <a:latin typeface="Arial" charset="0"/>
              </a:defRPr>
            </a:lvl1pPr>
          </a:lstStyle>
          <a:p>
            <a:pPr>
              <a:defRPr/>
            </a:pPr>
            <a:fld id="{85882E31-1081-41D1-A0FF-21B1CBE1CBE7}" type="slidenum">
              <a:rPr lang="en-US"/>
              <a:pPr>
                <a:defRPr/>
              </a:pPr>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4" name="Picture 7" descr="C:\Daten\Forschungsprojekt IMMOVALUE\08_Veröffentlichungen\EU-Logo\banner_iee_200x26_72dpi.jpg"/>
          <p:cNvPicPr>
            <a:picLocks noChangeAspect="1" noChangeArrowheads="1"/>
          </p:cNvPicPr>
          <p:nvPr userDrawn="1"/>
        </p:nvPicPr>
        <p:blipFill>
          <a:blip r:embed="rId3" cstate="print"/>
          <a:srcRect/>
          <a:stretch>
            <a:fillRect/>
          </a:stretch>
        </p:blipFill>
        <p:spPr bwMode="auto">
          <a:xfrm>
            <a:off x="1336675" y="6710363"/>
            <a:ext cx="1651000" cy="214312"/>
          </a:xfrm>
          <a:prstGeom prst="rect">
            <a:avLst/>
          </a:prstGeom>
          <a:noFill/>
          <a:ln w="9525">
            <a:noFill/>
            <a:miter lim="800000"/>
            <a:headEnd/>
            <a:tailEnd/>
          </a:ln>
        </p:spPr>
      </p:pic>
      <p:pic>
        <p:nvPicPr>
          <p:cNvPr id="5" name="Picture 19" descr="Blue logo"/>
          <p:cNvPicPr>
            <a:picLocks noChangeAspect="1" noChangeArrowheads="1"/>
          </p:cNvPicPr>
          <p:nvPr userDrawn="1"/>
        </p:nvPicPr>
        <p:blipFill>
          <a:blip r:embed="rId4" cstate="print"/>
          <a:srcRect/>
          <a:stretch>
            <a:fillRect/>
          </a:stretch>
        </p:blipFill>
        <p:spPr bwMode="auto">
          <a:xfrm>
            <a:off x="379413" y="6705600"/>
            <a:ext cx="733425" cy="290513"/>
          </a:xfrm>
          <a:prstGeom prst="rect">
            <a:avLst/>
          </a:prstGeom>
          <a:noFill/>
          <a:ln w="9525">
            <a:noFill/>
            <a:miter lim="800000"/>
            <a:headEnd/>
            <a:tailEnd/>
          </a:ln>
        </p:spPr>
      </p:pic>
      <p:sp>
        <p:nvSpPr>
          <p:cNvPr id="6" name="Text Box 23"/>
          <p:cNvSpPr txBox="1">
            <a:spLocks noChangeArrowheads="1"/>
          </p:cNvSpPr>
          <p:nvPr userDrawn="1">
            <p:custDataLst>
              <p:tags r:id="rId1"/>
            </p:custDataLst>
          </p:nvPr>
        </p:nvSpPr>
        <p:spPr bwMode="auto">
          <a:xfrm>
            <a:off x="3078163" y="6788150"/>
            <a:ext cx="6491287" cy="184150"/>
          </a:xfrm>
          <a:prstGeom prst="rect">
            <a:avLst/>
          </a:prstGeom>
          <a:noFill/>
          <a:ln w="6350">
            <a:noFill/>
            <a:miter lim="800000"/>
            <a:headEnd/>
            <a:tailEnd/>
          </a:ln>
          <a:effectLst/>
        </p:spPr>
        <p:txBody>
          <a:bodyPr lIns="0" tIns="0" rIns="0" bIns="0"/>
          <a:lstStyle/>
          <a:p>
            <a:pPr>
              <a:defRPr/>
            </a:pPr>
            <a:r>
              <a:rPr lang="de-DE" sz="600" b="0" dirty="0">
                <a:solidFill>
                  <a:srgbClr val="0C2D83"/>
                </a:solidFill>
                <a:latin typeface="Univers 45 Light" pitchFamily="2" charset="0"/>
              </a:rPr>
              <a:t>© 2009 KPMG Gruppe Österreich, Mitglied des KPMG Netzwerkes unabhängiger Mitgliedsfirmen, eingebunden in die KPMG International, einer Genossenschaft schweizerischen Rechts. Alle Rechte vorbehalten.</a:t>
            </a:r>
            <a:endParaRPr lang="en-US" sz="600" b="0" dirty="0">
              <a:solidFill>
                <a:srgbClr val="0C2D83"/>
              </a:solidFill>
              <a:latin typeface="Univers 45 Light" pitchFamily="2" charset="0"/>
            </a:endParaRPr>
          </a:p>
        </p:txBody>
      </p:sp>
      <p:sp>
        <p:nvSpPr>
          <p:cNvPr id="7" name="Rectangle 5"/>
          <p:cNvSpPr txBox="1">
            <a:spLocks noChangeArrowheads="1"/>
          </p:cNvSpPr>
          <p:nvPr userDrawn="1"/>
        </p:nvSpPr>
        <p:spPr bwMode="auto">
          <a:xfrm>
            <a:off x="9504363" y="6713538"/>
            <a:ext cx="280987" cy="296862"/>
          </a:xfrm>
          <a:prstGeom prst="rect">
            <a:avLst/>
          </a:prstGeom>
          <a:noFill/>
          <a:ln w="9525">
            <a:noFill/>
            <a:miter lim="800000"/>
            <a:headEnd/>
            <a:tailEnd/>
          </a:ln>
          <a:effectLst/>
        </p:spPr>
        <p:txBody>
          <a:bodyPr lIns="0" tIns="0" rIns="0" bIns="0" anchor="ctr"/>
          <a:lstStyle>
            <a:lvl1pPr>
              <a:defRPr/>
            </a:lvl1pPr>
          </a:lstStyle>
          <a:p>
            <a:pPr algn="r">
              <a:defRPr/>
            </a:pPr>
            <a:fld id="{3F9EB349-54E9-47B7-AEF9-D314D1470DEB}" type="slidenum">
              <a:rPr lang="en-US" sz="1000" b="0" smtClean="0">
                <a:solidFill>
                  <a:srgbClr val="0C2D83"/>
                </a:solidFill>
                <a:latin typeface="Univers 45 Light" pitchFamily="2" charset="0"/>
              </a:rPr>
              <a:pPr algn="r">
                <a:defRPr/>
              </a:pPr>
              <a:t>‹Nr.›</a:t>
            </a:fld>
            <a:endParaRPr lang="en-US" sz="1000" b="0">
              <a:solidFill>
                <a:srgbClr val="0C2D83"/>
              </a:solidFill>
              <a:latin typeface="Univers 45 Light" pitchFamily="2" charset="0"/>
            </a:endParaRPr>
          </a:p>
        </p:txBody>
      </p:sp>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8" name="Rectangle 5"/>
          <p:cNvSpPr>
            <a:spLocks noGrp="1" noChangeArrowheads="1"/>
          </p:cNvSpPr>
          <p:nvPr>
            <p:ph type="sldNum" sz="quarter" idx="10"/>
          </p:nvPr>
        </p:nvSpPr>
        <p:spPr/>
        <p:txBody>
          <a:bodyPr/>
          <a:lstStyle>
            <a:lvl1pPr>
              <a:defRPr sz="1200" b="1">
                <a:latin typeface="Arial" charset="0"/>
              </a:defRPr>
            </a:lvl1pPr>
          </a:lstStyle>
          <a:p>
            <a:pPr>
              <a:defRPr/>
            </a:pPr>
            <a:fld id="{4F4A420D-8355-431D-994E-3006DA0B03B2}" type="slidenum">
              <a:rPr lang="en-US"/>
              <a:pPr>
                <a:defRPr/>
              </a:pPr>
              <a:t>‹Nr.›</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92975" y="0"/>
            <a:ext cx="2339975" cy="63087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273050" y="0"/>
            <a:ext cx="6867525" cy="63087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5"/>
          <p:cNvSpPr>
            <a:spLocks noGrp="1" noChangeArrowheads="1"/>
          </p:cNvSpPr>
          <p:nvPr>
            <p:ph type="sldNum" sz="quarter" idx="10"/>
          </p:nvPr>
        </p:nvSpPr>
        <p:spPr/>
        <p:txBody>
          <a:bodyPr/>
          <a:lstStyle>
            <a:lvl1pPr>
              <a:defRPr sz="1200" b="1">
                <a:latin typeface="Arial" charset="0"/>
              </a:defRPr>
            </a:lvl1pPr>
          </a:lstStyle>
          <a:p>
            <a:pPr>
              <a:defRPr/>
            </a:pPr>
            <a:fld id="{E9C11F49-0F41-4619-83ED-3F6CF1C8C48A}" type="slidenum">
              <a:rPr lang="en-US"/>
              <a:pPr>
                <a:defRPr/>
              </a:pPr>
              <a:t>‹Nr.›</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pic>
        <p:nvPicPr>
          <p:cNvPr id="4" name="Picture 7" descr="C:\Daten\Forschungsprojekt IMMOVALUE\08_Veröffentlichungen\EU-Logo\banner_iee_200x26_72dpi.jpg"/>
          <p:cNvPicPr>
            <a:picLocks noChangeAspect="1" noChangeArrowheads="1"/>
          </p:cNvPicPr>
          <p:nvPr userDrawn="1"/>
        </p:nvPicPr>
        <p:blipFill>
          <a:blip r:embed="rId3" cstate="print"/>
          <a:srcRect/>
          <a:stretch>
            <a:fillRect/>
          </a:stretch>
        </p:blipFill>
        <p:spPr bwMode="auto">
          <a:xfrm>
            <a:off x="1165225" y="6523038"/>
            <a:ext cx="1651000" cy="214312"/>
          </a:xfrm>
          <a:prstGeom prst="rect">
            <a:avLst/>
          </a:prstGeom>
          <a:noFill/>
          <a:ln w="9525">
            <a:noFill/>
            <a:miter lim="800000"/>
            <a:headEnd/>
            <a:tailEnd/>
          </a:ln>
        </p:spPr>
      </p:pic>
      <p:pic>
        <p:nvPicPr>
          <p:cNvPr id="5" name="Picture 19" descr="Blue logo"/>
          <p:cNvPicPr>
            <a:picLocks noChangeAspect="1" noChangeArrowheads="1"/>
          </p:cNvPicPr>
          <p:nvPr userDrawn="1"/>
        </p:nvPicPr>
        <p:blipFill>
          <a:blip r:embed="rId4" cstate="print"/>
          <a:srcRect/>
          <a:stretch>
            <a:fillRect/>
          </a:stretch>
        </p:blipFill>
        <p:spPr bwMode="auto">
          <a:xfrm>
            <a:off x="207963" y="6518275"/>
            <a:ext cx="733425" cy="290513"/>
          </a:xfrm>
          <a:prstGeom prst="rect">
            <a:avLst/>
          </a:prstGeom>
          <a:noFill/>
          <a:ln w="9525">
            <a:noFill/>
            <a:miter lim="800000"/>
            <a:headEnd/>
            <a:tailEnd/>
          </a:ln>
        </p:spPr>
      </p:pic>
      <p:sp>
        <p:nvSpPr>
          <p:cNvPr id="6" name="Text Box 23"/>
          <p:cNvSpPr txBox="1">
            <a:spLocks noChangeArrowheads="1"/>
          </p:cNvSpPr>
          <p:nvPr userDrawn="1">
            <p:custDataLst>
              <p:tags r:id="rId1"/>
            </p:custDataLst>
          </p:nvPr>
        </p:nvSpPr>
        <p:spPr bwMode="auto">
          <a:xfrm>
            <a:off x="2906713" y="6600825"/>
            <a:ext cx="6491287" cy="184150"/>
          </a:xfrm>
          <a:prstGeom prst="rect">
            <a:avLst/>
          </a:prstGeom>
          <a:noFill/>
          <a:ln w="6350">
            <a:noFill/>
            <a:miter lim="800000"/>
            <a:headEnd/>
            <a:tailEnd/>
          </a:ln>
          <a:effectLst/>
        </p:spPr>
        <p:txBody>
          <a:bodyPr lIns="0" tIns="0" rIns="0" bIns="0"/>
          <a:lstStyle/>
          <a:p>
            <a:pPr>
              <a:defRPr/>
            </a:pPr>
            <a:r>
              <a:rPr lang="de-DE" sz="600" b="0" dirty="0">
                <a:solidFill>
                  <a:srgbClr val="0C2D83"/>
                </a:solidFill>
                <a:latin typeface="Univers 45 Light" pitchFamily="2" charset="0"/>
              </a:rPr>
              <a:t>© 2009 KPMG Gruppe Österreich, Mitglied des KPMG Netzwerkes unabhängiger Mitgliedsfirmen, eingebunden in die KPMG International, einer Genossenschaft schweizerischen Rechts. Alle Rechte vorbehalten.</a:t>
            </a:r>
            <a:endParaRPr lang="en-US" sz="600" b="0" dirty="0">
              <a:solidFill>
                <a:srgbClr val="0C2D83"/>
              </a:solidFill>
              <a:latin typeface="Univers 45 Light" pitchFamily="2" charset="0"/>
            </a:endParaRPr>
          </a:p>
        </p:txBody>
      </p:sp>
      <p:sp>
        <p:nvSpPr>
          <p:cNvPr id="2" name="Titel 1"/>
          <p:cNvSpPr>
            <a:spLocks noGrp="1"/>
          </p:cNvSpPr>
          <p:nvPr>
            <p:ph type="title"/>
          </p:nvPr>
        </p:nvSpPr>
        <p:spPr>
          <a:xfrm>
            <a:off x="273050" y="0"/>
            <a:ext cx="7705725" cy="982663"/>
          </a:xfrm>
        </p:spPr>
        <p:txBody>
          <a:bodyPr/>
          <a:lstStyle/>
          <a:p>
            <a:r>
              <a:rPr lang="de-DE" smtClean="0"/>
              <a:t>Titelmasterformat durch Klicken bearbeiten</a:t>
            </a:r>
            <a:endParaRPr lang="de-AT"/>
          </a:p>
        </p:txBody>
      </p:sp>
      <p:sp>
        <p:nvSpPr>
          <p:cNvPr id="3" name="Tabellenplatzhalter 2"/>
          <p:cNvSpPr>
            <a:spLocks noGrp="1"/>
          </p:cNvSpPr>
          <p:nvPr>
            <p:ph type="tbl" idx="1"/>
          </p:nvPr>
        </p:nvSpPr>
        <p:spPr>
          <a:xfrm>
            <a:off x="273050" y="1268413"/>
            <a:ext cx="9359900" cy="5040312"/>
          </a:xfrm>
        </p:spPr>
        <p:txBody>
          <a:bodyPr/>
          <a:lstStyle/>
          <a:p>
            <a:pPr lvl="0"/>
            <a:endParaRPr lang="de-AT"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341313" y="4413250"/>
            <a:ext cx="9351962" cy="1958975"/>
          </a:xfrm>
          <a:prstGeom prst="rect">
            <a:avLst/>
          </a:prstGeom>
          <a:solidFill>
            <a:srgbClr val="0E173F"/>
          </a:solidFill>
          <a:ln w="9525" algn="ctr">
            <a:noFill/>
            <a:miter lim="800000"/>
            <a:headEnd/>
            <a:tailEnd/>
          </a:ln>
          <a:effectLst>
            <a:outerShdw dist="35921" dir="2700000" algn="ctr" rotWithShape="0">
              <a:srgbClr val="777777"/>
            </a:outerShdw>
          </a:effectLst>
        </p:spPr>
        <p:txBody>
          <a:bodyPr lIns="90488" tIns="44450" rIns="0" bIns="44450" anchor="ctr" anchorCtr="1"/>
          <a:lstStyle/>
          <a:p>
            <a:pPr algn="ctr">
              <a:defRPr/>
            </a:pPr>
            <a:endParaRPr lang="de-DE" sz="1400" dirty="0">
              <a:solidFill>
                <a:schemeClr val="bg1"/>
              </a:solidFill>
            </a:endParaRPr>
          </a:p>
          <a:p>
            <a:pPr algn="ctr">
              <a:defRPr/>
            </a:pPr>
            <a:endParaRPr lang="de-DE" sz="1400" dirty="0">
              <a:solidFill>
                <a:schemeClr val="bg1"/>
              </a:solidFill>
            </a:endParaRPr>
          </a:p>
        </p:txBody>
      </p:sp>
      <p:pic>
        <p:nvPicPr>
          <p:cNvPr id="4" name="Picture 2"/>
          <p:cNvPicPr>
            <a:picLocks noChangeAspect="1" noChangeArrowheads="1"/>
          </p:cNvPicPr>
          <p:nvPr userDrawn="1"/>
        </p:nvPicPr>
        <p:blipFill>
          <a:blip r:embed="rId2" cstate="print"/>
          <a:srcRect l="11133" t="53732" r="12695" b="27832"/>
          <a:stretch>
            <a:fillRect/>
          </a:stretch>
        </p:blipFill>
        <p:spPr bwMode="auto">
          <a:xfrm>
            <a:off x="0" y="0"/>
            <a:ext cx="9906000" cy="1425575"/>
          </a:xfrm>
          <a:prstGeom prst="rect">
            <a:avLst/>
          </a:prstGeom>
          <a:noFill/>
          <a:ln w="9525">
            <a:noFill/>
            <a:miter lim="800000"/>
            <a:headEnd/>
            <a:tailEnd/>
          </a:ln>
        </p:spPr>
      </p:pic>
      <p:sp>
        <p:nvSpPr>
          <p:cNvPr id="2" name="Titel 1"/>
          <p:cNvSpPr>
            <a:spLocks noGrp="1"/>
          </p:cNvSpPr>
          <p:nvPr>
            <p:ph type="title"/>
          </p:nvPr>
        </p:nvSpPr>
        <p:spPr>
          <a:xfrm>
            <a:off x="782637" y="4406899"/>
            <a:ext cx="8910637" cy="1965325"/>
          </a:xfrm>
        </p:spPr>
        <p:txBody>
          <a:bodyPr anchor="t"/>
          <a:lstStyle>
            <a:lvl1pPr algn="l">
              <a:defRPr sz="3000" b="1" cap="all">
                <a:solidFill>
                  <a:schemeClr val="bg1"/>
                </a:solidFill>
              </a:defRPr>
            </a:lvl1pPr>
          </a:lstStyle>
          <a:p>
            <a:r>
              <a:rPr lang="de-DE" dirty="0" smtClean="0"/>
              <a:t>Titelmasterformat durch Klicken bearbeiten</a:t>
            </a:r>
            <a:endParaRPr lang="de-DE"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719138" y="1258888"/>
            <a:ext cx="4333875"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205413" y="1258888"/>
            <a:ext cx="4333875"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5"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pic>
        <p:nvPicPr>
          <p:cNvPr id="3"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pic>
        <p:nvPicPr>
          <p:cNvPr id="5"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pic>
        <p:nvPicPr>
          <p:cNvPr id="5" name="Picture 2"/>
          <p:cNvPicPr>
            <a:picLocks noChangeAspect="1" noChangeArrowheads="1"/>
          </p:cNvPicPr>
          <p:nvPr userDrawn="1"/>
        </p:nvPicPr>
        <p:blipFill>
          <a:blip r:embed="rId2" cstate="print"/>
          <a:srcRect/>
          <a:stretch>
            <a:fillRect/>
          </a:stretch>
        </p:blipFill>
        <p:spPr bwMode="auto">
          <a:xfrm>
            <a:off x="7248072" y="12247"/>
            <a:ext cx="2628900" cy="885825"/>
          </a:xfrm>
          <a:prstGeom prst="rect">
            <a:avLst/>
          </a:prstGeom>
          <a:noFill/>
          <a:ln w="9525">
            <a:noFill/>
            <a:miter lim="800000"/>
            <a:headEnd/>
            <a:tailEnd/>
          </a:ln>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1374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lvl="0"/>
            <a:r>
              <a:rPr lang="en-US" smtClean="0"/>
              <a:t>Mastertitelformat bearbeiten</a:t>
            </a:r>
          </a:p>
        </p:txBody>
      </p:sp>
      <p:sp>
        <p:nvSpPr>
          <p:cNvPr id="1027" name="Rectangle 3"/>
          <p:cNvSpPr>
            <a:spLocks noGrp="1" noChangeArrowheads="1"/>
          </p:cNvSpPr>
          <p:nvPr>
            <p:ph type="body" idx="1"/>
          </p:nvPr>
        </p:nvSpPr>
        <p:spPr bwMode="auto">
          <a:xfrm>
            <a:off x="719138" y="1258888"/>
            <a:ext cx="8820150" cy="50911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36" name="Line 12"/>
          <p:cNvSpPr>
            <a:spLocks noChangeShapeType="1"/>
          </p:cNvSpPr>
          <p:nvPr/>
        </p:nvSpPr>
        <p:spPr bwMode="auto">
          <a:xfrm>
            <a:off x="0" y="990600"/>
            <a:ext cx="9906000" cy="0"/>
          </a:xfrm>
          <a:prstGeom prst="line">
            <a:avLst/>
          </a:prstGeom>
          <a:noFill/>
          <a:ln w="127000">
            <a:solidFill>
              <a:schemeClr val="bg2"/>
            </a:solidFill>
            <a:round/>
            <a:headEnd/>
            <a:tailEnd/>
          </a:ln>
          <a:effectLst/>
        </p:spPr>
        <p:txBody>
          <a:bodyPr wrap="none" anchor="ctr"/>
          <a:lstStyle/>
          <a:p>
            <a:pPr>
              <a:defRPr/>
            </a:pPr>
            <a:endParaRPr lang="de-DE"/>
          </a:p>
        </p:txBody>
      </p:sp>
      <p:sp>
        <p:nvSpPr>
          <p:cNvPr id="1070" name="Text Box 46"/>
          <p:cNvSpPr txBox="1">
            <a:spLocks noChangeArrowheads="1"/>
          </p:cNvSpPr>
          <p:nvPr/>
        </p:nvSpPr>
        <p:spPr bwMode="auto">
          <a:xfrm>
            <a:off x="0" y="6584950"/>
            <a:ext cx="9906000" cy="287338"/>
          </a:xfrm>
          <a:prstGeom prst="rect">
            <a:avLst/>
          </a:prstGeom>
          <a:solidFill>
            <a:schemeClr val="bg2"/>
          </a:solidFill>
          <a:ln w="12700">
            <a:noFill/>
            <a:miter lim="800000"/>
            <a:headEnd/>
            <a:tailEnd/>
          </a:ln>
          <a:effectLst/>
        </p:spPr>
        <p:txBody>
          <a:bodyPr lIns="720000" tIns="36000" rIns="360000" bIns="0"/>
          <a:lstStyle/>
          <a:p>
            <a:pPr eaLnBrk="0" hangingPunct="0">
              <a:spcBef>
                <a:spcPct val="50000"/>
              </a:spcBef>
              <a:defRPr/>
            </a:pPr>
            <a:endParaRPr lang="de-DE" sz="1400">
              <a:solidFill>
                <a:schemeClr val="bg1"/>
              </a:solidFill>
            </a:endParaRPr>
          </a:p>
          <a:p>
            <a:pPr algn="ctr" eaLnBrk="0" hangingPunct="0">
              <a:spcBef>
                <a:spcPct val="50000"/>
              </a:spcBef>
              <a:defRPr/>
            </a:pPr>
            <a:endParaRPr lang="de-DE" sz="600">
              <a:solidFill>
                <a:schemeClr val="tx2"/>
              </a:solidFill>
            </a:endParaRPr>
          </a:p>
        </p:txBody>
      </p:sp>
    </p:spTree>
  </p:cSld>
  <p:clrMap bg1="lt1" tx1="dk1" bg2="lt2" tx2="dk2" accent1="accent1" accent2="accent2" accent3="accent3" accent4="accent4" accent5="accent5" accent6="accent6" hlink="hlink" folHlink="folHlink"/>
  <p:sldLayoutIdLst>
    <p:sldLayoutId id="2147484693" r:id="rId1"/>
    <p:sldLayoutId id="2147484681" r:id="rId2"/>
    <p:sldLayoutId id="2147484694"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transition/>
  <p:hf hdr="0" ftr="0" dt="0"/>
  <p:txStyles>
    <p:titleStyle>
      <a:lvl1pPr algn="l" rtl="0" eaLnBrk="0" fontAlgn="base" hangingPunct="0">
        <a:spcBef>
          <a:spcPct val="0"/>
        </a:spcBef>
        <a:spcAft>
          <a:spcPct val="0"/>
        </a:spcAft>
        <a:defRPr sz="2200" b="1">
          <a:solidFill>
            <a:schemeClr val="bg2"/>
          </a:solidFill>
          <a:latin typeface="+mj-lt"/>
          <a:ea typeface="+mj-ea"/>
          <a:cs typeface="+mj-cs"/>
        </a:defRPr>
      </a:lvl1pPr>
      <a:lvl2pPr algn="l" rtl="0" eaLnBrk="0" fontAlgn="base" hangingPunct="0">
        <a:spcBef>
          <a:spcPct val="0"/>
        </a:spcBef>
        <a:spcAft>
          <a:spcPct val="0"/>
        </a:spcAft>
        <a:defRPr sz="2200" b="1">
          <a:solidFill>
            <a:schemeClr val="bg2"/>
          </a:solidFill>
          <a:latin typeface="Arial" charset="0"/>
        </a:defRPr>
      </a:lvl2pPr>
      <a:lvl3pPr algn="l" rtl="0" eaLnBrk="0" fontAlgn="base" hangingPunct="0">
        <a:spcBef>
          <a:spcPct val="0"/>
        </a:spcBef>
        <a:spcAft>
          <a:spcPct val="0"/>
        </a:spcAft>
        <a:defRPr sz="2200" b="1">
          <a:solidFill>
            <a:schemeClr val="bg2"/>
          </a:solidFill>
          <a:latin typeface="Arial" charset="0"/>
        </a:defRPr>
      </a:lvl3pPr>
      <a:lvl4pPr algn="l" rtl="0" eaLnBrk="0" fontAlgn="base" hangingPunct="0">
        <a:spcBef>
          <a:spcPct val="0"/>
        </a:spcBef>
        <a:spcAft>
          <a:spcPct val="0"/>
        </a:spcAft>
        <a:defRPr sz="2200" b="1">
          <a:solidFill>
            <a:schemeClr val="bg2"/>
          </a:solidFill>
          <a:latin typeface="Arial" charset="0"/>
        </a:defRPr>
      </a:lvl4pPr>
      <a:lvl5pPr algn="l" rtl="0" eaLnBrk="0" fontAlgn="base" hangingPunct="0">
        <a:spcBef>
          <a:spcPct val="0"/>
        </a:spcBef>
        <a:spcAft>
          <a:spcPct val="0"/>
        </a:spcAft>
        <a:defRPr sz="2200" b="1">
          <a:solidFill>
            <a:schemeClr val="bg2"/>
          </a:solidFill>
          <a:latin typeface="Arial" charset="0"/>
        </a:defRPr>
      </a:lvl5pPr>
      <a:lvl6pPr marL="457200" algn="l" rtl="0" eaLnBrk="0" fontAlgn="base" hangingPunct="0">
        <a:spcBef>
          <a:spcPct val="0"/>
        </a:spcBef>
        <a:spcAft>
          <a:spcPct val="0"/>
        </a:spcAft>
        <a:defRPr sz="2200" b="1">
          <a:solidFill>
            <a:schemeClr val="bg2"/>
          </a:solidFill>
          <a:latin typeface="Arial" charset="0"/>
        </a:defRPr>
      </a:lvl6pPr>
      <a:lvl7pPr marL="914400" algn="l" rtl="0" eaLnBrk="0" fontAlgn="base" hangingPunct="0">
        <a:spcBef>
          <a:spcPct val="0"/>
        </a:spcBef>
        <a:spcAft>
          <a:spcPct val="0"/>
        </a:spcAft>
        <a:defRPr sz="2200" b="1">
          <a:solidFill>
            <a:schemeClr val="bg2"/>
          </a:solidFill>
          <a:latin typeface="Arial" charset="0"/>
        </a:defRPr>
      </a:lvl7pPr>
      <a:lvl8pPr marL="1371600" algn="l" rtl="0" eaLnBrk="0" fontAlgn="base" hangingPunct="0">
        <a:spcBef>
          <a:spcPct val="0"/>
        </a:spcBef>
        <a:spcAft>
          <a:spcPct val="0"/>
        </a:spcAft>
        <a:defRPr sz="2200" b="1">
          <a:solidFill>
            <a:schemeClr val="bg2"/>
          </a:solidFill>
          <a:latin typeface="Arial" charset="0"/>
        </a:defRPr>
      </a:lvl8pPr>
      <a:lvl9pPr marL="1828800" algn="l" rtl="0" eaLnBrk="0" fontAlgn="base" hangingPunct="0">
        <a:spcBef>
          <a:spcPct val="0"/>
        </a:spcBef>
        <a:spcAft>
          <a:spcPct val="0"/>
        </a:spcAft>
        <a:defRPr sz="2200" b="1">
          <a:solidFill>
            <a:schemeClr val="bg2"/>
          </a:solidFill>
          <a:latin typeface="Arial" charset="0"/>
        </a:defRPr>
      </a:lvl9pPr>
    </p:titleStyle>
    <p:bodyStyle>
      <a:lvl1pPr marL="381000" indent="-381000" algn="l" rtl="0" eaLnBrk="0" fontAlgn="base" hangingPunct="0">
        <a:lnSpc>
          <a:spcPct val="120000"/>
        </a:lnSpc>
        <a:spcBef>
          <a:spcPct val="55000"/>
        </a:spcBef>
        <a:spcAft>
          <a:spcPct val="0"/>
        </a:spcAft>
        <a:buFont typeface="Times" pitchFamily="18" charset="0"/>
        <a:buAutoNum type="arabicPeriod"/>
        <a:defRPr sz="2200">
          <a:solidFill>
            <a:schemeClr val="tx1"/>
          </a:solidFill>
          <a:latin typeface="+mn-lt"/>
          <a:ea typeface="+mn-ea"/>
          <a:cs typeface="+mn-cs"/>
        </a:defRPr>
      </a:lvl1pPr>
      <a:lvl2pPr marL="762000" indent="-190500" algn="l" rtl="0" eaLnBrk="0" fontAlgn="base" hangingPunct="0">
        <a:lnSpc>
          <a:spcPct val="120000"/>
        </a:lnSpc>
        <a:spcBef>
          <a:spcPct val="0"/>
        </a:spcBef>
        <a:spcAft>
          <a:spcPct val="0"/>
        </a:spcAft>
        <a:buFont typeface="Wingdings" pitchFamily="2" charset="2"/>
        <a:buChar char="§"/>
        <a:defRPr sz="2800">
          <a:solidFill>
            <a:schemeClr val="tx1"/>
          </a:solidFill>
          <a:latin typeface="+mn-lt"/>
        </a:defRPr>
      </a:lvl2pPr>
      <a:lvl3pPr marL="1143000" indent="-190500" algn="l" rtl="0" eaLnBrk="0" fontAlgn="base" hangingPunct="0">
        <a:lnSpc>
          <a:spcPct val="150000"/>
        </a:lnSpc>
        <a:spcBef>
          <a:spcPct val="0"/>
        </a:spcBef>
        <a:spcAft>
          <a:spcPct val="0"/>
        </a:spcAft>
        <a:buChar char="–"/>
        <a:defRPr sz="1500">
          <a:solidFill>
            <a:schemeClr val="tx1"/>
          </a:solidFill>
          <a:latin typeface="+mn-lt"/>
        </a:defRPr>
      </a:lvl3pPr>
      <a:lvl4pPr marL="1333500" indent="38100" algn="l" rtl="0" eaLnBrk="0" fontAlgn="base" hangingPunct="0">
        <a:spcBef>
          <a:spcPct val="20000"/>
        </a:spcBef>
        <a:spcAft>
          <a:spcPct val="0"/>
        </a:spcAft>
        <a:buChar char="–"/>
        <a:defRPr sz="1500">
          <a:solidFill>
            <a:schemeClr val="tx1"/>
          </a:solidFill>
          <a:latin typeface="+mn-lt"/>
        </a:defRPr>
      </a:lvl4pPr>
      <a:lvl5pPr marL="1524000" indent="304800" algn="l" rtl="0" eaLnBrk="0" fontAlgn="base" hangingPunct="0">
        <a:spcBef>
          <a:spcPct val="20000"/>
        </a:spcBef>
        <a:spcAft>
          <a:spcPct val="0"/>
        </a:spcAft>
        <a:buChar char="»"/>
        <a:defRPr sz="1500">
          <a:solidFill>
            <a:schemeClr val="tx1"/>
          </a:solidFill>
          <a:latin typeface="+mn-lt"/>
        </a:defRPr>
      </a:lvl5pPr>
      <a:lvl6pPr marL="1981200" algn="l" rtl="0" eaLnBrk="0" fontAlgn="base" hangingPunct="0">
        <a:spcBef>
          <a:spcPct val="20000"/>
        </a:spcBef>
        <a:spcAft>
          <a:spcPct val="0"/>
        </a:spcAft>
        <a:defRPr sz="1500">
          <a:solidFill>
            <a:schemeClr val="tx1"/>
          </a:solidFill>
          <a:latin typeface="+mn-lt"/>
        </a:defRPr>
      </a:lvl6pPr>
      <a:lvl7pPr marL="2438400" algn="l" rtl="0" eaLnBrk="0" fontAlgn="base" hangingPunct="0">
        <a:spcBef>
          <a:spcPct val="20000"/>
        </a:spcBef>
        <a:spcAft>
          <a:spcPct val="0"/>
        </a:spcAft>
        <a:defRPr sz="1500">
          <a:solidFill>
            <a:schemeClr val="tx1"/>
          </a:solidFill>
          <a:latin typeface="+mn-lt"/>
        </a:defRPr>
      </a:lvl7pPr>
      <a:lvl8pPr marL="2895600" algn="l" rtl="0" eaLnBrk="0" fontAlgn="base" hangingPunct="0">
        <a:spcBef>
          <a:spcPct val="20000"/>
        </a:spcBef>
        <a:spcAft>
          <a:spcPct val="0"/>
        </a:spcAft>
        <a:defRPr sz="1500">
          <a:solidFill>
            <a:schemeClr val="tx1"/>
          </a:solidFill>
          <a:latin typeface="+mn-lt"/>
        </a:defRPr>
      </a:lvl8pPr>
      <a:lvl9pPr marL="3352800" algn="l" rtl="0" eaLnBrk="0" fontAlgn="base" hangingPunct="0">
        <a:spcBef>
          <a:spcPct val="20000"/>
        </a:spcBef>
        <a:spcAft>
          <a:spcPct val="0"/>
        </a:spcAft>
        <a:defRPr sz="15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Titelblätter-Talkbook"/>
          <p:cNvPicPr>
            <a:picLocks noChangeAspect="1" noChangeArrowheads="1"/>
          </p:cNvPicPr>
          <p:nvPr/>
        </p:nvPicPr>
        <p:blipFill>
          <a:blip r:embed="rId14" cstate="print"/>
          <a:srcRect t="12108" b="73355"/>
          <a:stretch>
            <a:fillRect/>
          </a:stretch>
        </p:blipFill>
        <p:spPr bwMode="hidden">
          <a:xfrm>
            <a:off x="0" y="0"/>
            <a:ext cx="9906000" cy="996950"/>
          </a:xfrm>
          <a:prstGeom prst="rect">
            <a:avLst/>
          </a:prstGeom>
          <a:noFill/>
          <a:ln w="9525">
            <a:noFill/>
            <a:miter lim="800000"/>
            <a:headEnd/>
            <a:tailEnd/>
          </a:ln>
        </p:spPr>
      </p:pic>
      <p:sp>
        <p:nvSpPr>
          <p:cNvPr id="2051" name="Rectangle 2"/>
          <p:cNvSpPr>
            <a:spLocks noGrp="1" noChangeArrowheads="1"/>
          </p:cNvSpPr>
          <p:nvPr>
            <p:ph type="body" idx="1"/>
          </p:nvPr>
        </p:nvSpPr>
        <p:spPr bwMode="auto">
          <a:xfrm>
            <a:off x="273050" y="1268413"/>
            <a:ext cx="9359900" cy="5040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title"/>
          </p:nvPr>
        </p:nvSpPr>
        <p:spPr bwMode="black">
          <a:xfrm>
            <a:off x="273050" y="0"/>
            <a:ext cx="7705725" cy="9826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61125" name="Rectangle 5"/>
          <p:cNvSpPr>
            <a:spLocks noGrp="1" noChangeArrowheads="1"/>
          </p:cNvSpPr>
          <p:nvPr>
            <p:ph type="sldNum" sz="quarter" idx="4"/>
          </p:nvPr>
        </p:nvSpPr>
        <p:spPr bwMode="auto">
          <a:xfrm>
            <a:off x="9351963" y="6561138"/>
            <a:ext cx="280987" cy="2968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C2D83"/>
                </a:solidFill>
                <a:latin typeface="Univers 45 Light" pitchFamily="2" charset="0"/>
              </a:defRPr>
            </a:lvl1pPr>
          </a:lstStyle>
          <a:p>
            <a:pPr>
              <a:defRPr/>
            </a:pPr>
            <a:fld id="{453A04E9-D3A4-4998-914E-12EFB9ADC161}" type="slidenum">
              <a:rPr lang="en-US"/>
              <a:pPr>
                <a:defRPr/>
              </a:pPr>
              <a:t>‹Nr.›</a:t>
            </a:fld>
            <a:endParaRPr lang="en-US"/>
          </a:p>
        </p:txBody>
      </p:sp>
      <p:grpSp>
        <p:nvGrpSpPr>
          <p:cNvPr id="2054" name="Group 7"/>
          <p:cNvGrpSpPr>
            <a:grpSpLocks/>
          </p:cNvGrpSpPr>
          <p:nvPr/>
        </p:nvGrpSpPr>
        <p:grpSpPr bwMode="auto">
          <a:xfrm>
            <a:off x="1654175" y="6556375"/>
            <a:ext cx="8267700" cy="9525"/>
            <a:chOff x="895" y="4059"/>
            <a:chExt cx="4808" cy="6"/>
          </a:xfrm>
        </p:grpSpPr>
        <p:sp>
          <p:nvSpPr>
            <p:cNvPr id="261128" name="Rectangle 8"/>
            <p:cNvSpPr>
              <a:spLocks noChangeArrowheads="1"/>
            </p:cNvSpPr>
            <p:nvPr userDrawn="1"/>
          </p:nvSpPr>
          <p:spPr bwMode="gray">
            <a:xfrm>
              <a:off x="3112" y="4059"/>
              <a:ext cx="2591" cy="6"/>
            </a:xfrm>
            <a:prstGeom prst="rect">
              <a:avLst/>
            </a:prstGeom>
            <a:solidFill>
              <a:schemeClr val="tx2"/>
            </a:solidFill>
            <a:ln w="9525">
              <a:noFill/>
              <a:miter lim="800000"/>
              <a:headEnd/>
              <a:tailEnd/>
            </a:ln>
            <a:effectLst/>
          </p:spPr>
          <p:txBody>
            <a:bodyPr wrap="none" anchor="ctr"/>
            <a:lstStyle/>
            <a:p>
              <a:pPr>
                <a:defRPr/>
              </a:pPr>
              <a:endParaRPr lang="de-AT" sz="1000" b="0">
                <a:solidFill>
                  <a:srgbClr val="000000"/>
                </a:solidFill>
                <a:latin typeface="Univers 45 Light" pitchFamily="2" charset="0"/>
              </a:endParaRPr>
            </a:p>
          </p:txBody>
        </p:sp>
        <p:sp>
          <p:nvSpPr>
            <p:cNvPr id="261129" name="Rectangle 9"/>
            <p:cNvSpPr>
              <a:spLocks noChangeArrowheads="1"/>
            </p:cNvSpPr>
            <p:nvPr userDrawn="1"/>
          </p:nvSpPr>
          <p:spPr bwMode="gray">
            <a:xfrm>
              <a:off x="895" y="4059"/>
              <a:ext cx="2361" cy="6"/>
            </a:xfrm>
            <a:prstGeom prst="rect">
              <a:avLst/>
            </a:prstGeom>
            <a:gradFill rotWithShape="1">
              <a:gsLst>
                <a:gs pos="0">
                  <a:srgbClr val="FFFFFF"/>
                </a:gs>
                <a:gs pos="100000">
                  <a:schemeClr val="tx2"/>
                </a:gs>
              </a:gsLst>
              <a:lin ang="0" scaled="1"/>
            </a:gradFill>
            <a:ln w="9525">
              <a:noFill/>
              <a:miter lim="800000"/>
              <a:headEnd/>
              <a:tailEnd/>
            </a:ln>
            <a:effectLst/>
          </p:spPr>
          <p:txBody>
            <a:bodyPr wrap="none" anchor="ctr"/>
            <a:lstStyle/>
            <a:p>
              <a:pPr>
                <a:defRPr/>
              </a:pPr>
              <a:endParaRPr lang="de-AT" sz="1000" b="0">
                <a:solidFill>
                  <a:srgbClr val="000000"/>
                </a:solidFill>
                <a:latin typeface="Univers 45 Light" pitchFamily="2" charset="0"/>
              </a:endParaRPr>
            </a:p>
          </p:txBody>
        </p:sp>
      </p:grpSp>
      <p:sp>
        <p:nvSpPr>
          <p:cNvPr id="10" name="Rectangle 5"/>
          <p:cNvSpPr txBox="1">
            <a:spLocks noChangeArrowheads="1"/>
          </p:cNvSpPr>
          <p:nvPr/>
        </p:nvSpPr>
        <p:spPr>
          <a:xfrm>
            <a:off x="9259888" y="6561138"/>
            <a:ext cx="1025525" cy="296862"/>
          </a:xfrm>
          <a:prstGeom prst="rect">
            <a:avLst/>
          </a:prstGeom>
          <a:ln/>
        </p:spPr>
        <p:txBody>
          <a:bodyPr/>
          <a:lstStyle>
            <a:lvl1pPr>
              <a:defRPr/>
            </a:lvl1pPr>
          </a:lstStyle>
          <a:p>
            <a:pPr>
              <a:defRPr/>
            </a:pPr>
            <a:fld id="{9E22D940-927E-4521-B74E-96A14709977F}" type="slidenum">
              <a:rPr lang="en-US" sz="1000" b="0" smtClean="0">
                <a:solidFill>
                  <a:srgbClr val="000000"/>
                </a:solidFill>
                <a:latin typeface="Univers 45 Light" pitchFamily="2" charset="0"/>
              </a:rPr>
              <a:pPr>
                <a:defRPr/>
              </a:pPr>
              <a:t>‹Nr.›</a:t>
            </a:fld>
            <a:endParaRPr lang="en-US" sz="1000" b="0">
              <a:solidFill>
                <a:srgbClr val="000000"/>
              </a:solidFill>
              <a:latin typeface="Univers 45 Light" pitchFamily="2" charset="0"/>
            </a:endParaRPr>
          </a:p>
        </p:txBody>
      </p:sp>
    </p:spTree>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Univers 45 Light" pitchFamily="2" charset="0"/>
        </a:defRPr>
      </a:lvl2pPr>
      <a:lvl3pPr algn="l" rtl="0" eaLnBrk="0" fontAlgn="base" hangingPunct="0">
        <a:spcBef>
          <a:spcPct val="0"/>
        </a:spcBef>
        <a:spcAft>
          <a:spcPct val="0"/>
        </a:spcAft>
        <a:defRPr sz="4400" b="1">
          <a:solidFill>
            <a:schemeClr val="bg1"/>
          </a:solidFill>
          <a:latin typeface="Univers 45 Light" pitchFamily="2" charset="0"/>
        </a:defRPr>
      </a:lvl3pPr>
      <a:lvl4pPr algn="l" rtl="0" eaLnBrk="0" fontAlgn="base" hangingPunct="0">
        <a:spcBef>
          <a:spcPct val="0"/>
        </a:spcBef>
        <a:spcAft>
          <a:spcPct val="0"/>
        </a:spcAft>
        <a:defRPr sz="4400" b="1">
          <a:solidFill>
            <a:schemeClr val="bg1"/>
          </a:solidFill>
          <a:latin typeface="Univers 45 Light" pitchFamily="2" charset="0"/>
        </a:defRPr>
      </a:lvl4pPr>
      <a:lvl5pPr algn="l" rtl="0" eaLnBrk="0" fontAlgn="base" hangingPunct="0">
        <a:spcBef>
          <a:spcPct val="0"/>
        </a:spcBef>
        <a:spcAft>
          <a:spcPct val="0"/>
        </a:spcAft>
        <a:defRPr sz="4400" b="1">
          <a:solidFill>
            <a:schemeClr val="bg1"/>
          </a:solidFill>
          <a:latin typeface="Univers 45 Light" pitchFamily="2" charset="0"/>
        </a:defRPr>
      </a:lvl5pPr>
      <a:lvl6pPr marL="457200" algn="l" rtl="0" fontAlgn="base">
        <a:spcBef>
          <a:spcPct val="0"/>
        </a:spcBef>
        <a:spcAft>
          <a:spcPct val="0"/>
        </a:spcAft>
        <a:defRPr b="1">
          <a:solidFill>
            <a:schemeClr val="bg1"/>
          </a:solidFill>
          <a:latin typeface="Univers 45 Light" pitchFamily="2" charset="0"/>
        </a:defRPr>
      </a:lvl6pPr>
      <a:lvl7pPr marL="914400" algn="l" rtl="0" fontAlgn="base">
        <a:spcBef>
          <a:spcPct val="0"/>
        </a:spcBef>
        <a:spcAft>
          <a:spcPct val="0"/>
        </a:spcAft>
        <a:defRPr b="1">
          <a:solidFill>
            <a:schemeClr val="bg1"/>
          </a:solidFill>
          <a:latin typeface="Univers 45 Light" pitchFamily="2" charset="0"/>
        </a:defRPr>
      </a:lvl7pPr>
      <a:lvl8pPr marL="1371600" algn="l" rtl="0" fontAlgn="base">
        <a:spcBef>
          <a:spcPct val="0"/>
        </a:spcBef>
        <a:spcAft>
          <a:spcPct val="0"/>
        </a:spcAft>
        <a:defRPr b="1">
          <a:solidFill>
            <a:schemeClr val="bg1"/>
          </a:solidFill>
          <a:latin typeface="Univers 45 Light" pitchFamily="2" charset="0"/>
        </a:defRPr>
      </a:lvl8pPr>
      <a:lvl9pPr marL="1828800" algn="l" rtl="0" fontAlgn="base">
        <a:spcBef>
          <a:spcPct val="0"/>
        </a:spcBef>
        <a:spcAft>
          <a:spcPct val="0"/>
        </a:spcAft>
        <a:defRPr b="1">
          <a:solidFill>
            <a:schemeClr val="bg1"/>
          </a:solidFill>
          <a:latin typeface="Univers 45 Light" pitchFamily="2" charset="0"/>
        </a:defRPr>
      </a:lvl9pPr>
    </p:titleStyle>
    <p:bodyStyle>
      <a:lvl1pPr marL="342900" indent="-342900" algn="l" rtl="0" eaLnBrk="0" fontAlgn="base" hangingPunct="0">
        <a:spcBef>
          <a:spcPct val="40000"/>
        </a:spcBef>
        <a:spcAft>
          <a:spcPct val="0"/>
        </a:spcAft>
        <a:buChar char="•"/>
        <a:defRPr sz="1000" b="1">
          <a:solidFill>
            <a:schemeClr val="tx2"/>
          </a:solidFill>
          <a:latin typeface="+mn-lt"/>
          <a:ea typeface="+mn-ea"/>
          <a:cs typeface="+mn-cs"/>
        </a:defRPr>
      </a:lvl1pPr>
      <a:lvl2pPr marL="180975" indent="-179388" algn="l" rtl="0" eaLnBrk="0" fontAlgn="base" hangingPunct="0">
        <a:spcBef>
          <a:spcPct val="40000"/>
        </a:spcBef>
        <a:spcAft>
          <a:spcPct val="0"/>
        </a:spcAft>
        <a:buClr>
          <a:schemeClr val="tx2"/>
        </a:buClr>
        <a:buSzPct val="85000"/>
        <a:buFont typeface="Wingdings" pitchFamily="2" charset="2"/>
        <a:buChar char="l"/>
        <a:defRPr sz="1000">
          <a:solidFill>
            <a:schemeClr val="tx1"/>
          </a:solidFill>
          <a:latin typeface="+mn-lt"/>
        </a:defRPr>
      </a:lvl2pPr>
      <a:lvl3pPr marL="361950" indent="-179388" algn="l" rtl="0" eaLnBrk="0" fontAlgn="base" hangingPunct="0">
        <a:spcBef>
          <a:spcPct val="40000"/>
        </a:spcBef>
        <a:spcAft>
          <a:spcPct val="0"/>
        </a:spcAft>
        <a:buClr>
          <a:schemeClr val="tx2"/>
        </a:buClr>
        <a:buSzPct val="85000"/>
        <a:buFont typeface="Symbol" pitchFamily="18" charset="2"/>
        <a:buChar char="-"/>
        <a:defRPr sz="1000">
          <a:solidFill>
            <a:schemeClr val="tx1"/>
          </a:solidFill>
          <a:latin typeface="+mn-lt"/>
        </a:defRPr>
      </a:lvl3pPr>
      <a:lvl4pPr marL="541338" indent="-177800" algn="l" rtl="0" eaLnBrk="0" fontAlgn="base" hangingPunct="0">
        <a:spcBef>
          <a:spcPct val="40000"/>
        </a:spcBef>
        <a:spcAft>
          <a:spcPct val="0"/>
        </a:spcAft>
        <a:buClr>
          <a:schemeClr val="tx2"/>
        </a:buClr>
        <a:buSzPct val="85000"/>
        <a:buFont typeface="Wingdings" pitchFamily="2" charset="2"/>
        <a:buChar char="l"/>
        <a:defRPr sz="1000">
          <a:solidFill>
            <a:schemeClr val="tx1"/>
          </a:solidFill>
          <a:latin typeface="+mn-lt"/>
        </a:defRPr>
      </a:lvl4pPr>
      <a:lvl5pPr marL="723900" indent="-180975" algn="l" rtl="0" eaLnBrk="0" fontAlgn="base" hangingPunct="0">
        <a:spcBef>
          <a:spcPct val="40000"/>
        </a:spcBef>
        <a:spcAft>
          <a:spcPct val="0"/>
        </a:spcAft>
        <a:buClr>
          <a:schemeClr val="tx2"/>
        </a:buClr>
        <a:buSzPct val="85000"/>
        <a:buFont typeface="Symbol" pitchFamily="18" charset="2"/>
        <a:buChar char="-"/>
        <a:defRPr sz="1000">
          <a:solidFill>
            <a:schemeClr val="tx1"/>
          </a:solidFill>
          <a:latin typeface="+mn-lt"/>
        </a:defRPr>
      </a:lvl5pPr>
      <a:lvl6pPr marL="1181100" indent="-180975" algn="l" rtl="0" fontAlgn="base">
        <a:spcBef>
          <a:spcPct val="40000"/>
        </a:spcBef>
        <a:spcAft>
          <a:spcPct val="0"/>
        </a:spcAft>
        <a:buClr>
          <a:schemeClr val="tx2"/>
        </a:buClr>
        <a:buSzPct val="85000"/>
        <a:buFont typeface="Symbol" pitchFamily="18" charset="2"/>
        <a:buChar char="-"/>
        <a:defRPr sz="1000">
          <a:solidFill>
            <a:schemeClr val="tx1"/>
          </a:solidFill>
          <a:latin typeface="+mn-lt"/>
        </a:defRPr>
      </a:lvl6pPr>
      <a:lvl7pPr marL="1638300" indent="-180975" algn="l" rtl="0" fontAlgn="base">
        <a:spcBef>
          <a:spcPct val="40000"/>
        </a:spcBef>
        <a:spcAft>
          <a:spcPct val="0"/>
        </a:spcAft>
        <a:buClr>
          <a:schemeClr val="tx2"/>
        </a:buClr>
        <a:buSzPct val="85000"/>
        <a:buFont typeface="Symbol" pitchFamily="18" charset="2"/>
        <a:buChar char="-"/>
        <a:defRPr sz="1000">
          <a:solidFill>
            <a:schemeClr val="tx1"/>
          </a:solidFill>
          <a:latin typeface="+mn-lt"/>
        </a:defRPr>
      </a:lvl7pPr>
      <a:lvl8pPr marL="2095500" indent="-180975" algn="l" rtl="0" fontAlgn="base">
        <a:spcBef>
          <a:spcPct val="40000"/>
        </a:spcBef>
        <a:spcAft>
          <a:spcPct val="0"/>
        </a:spcAft>
        <a:buClr>
          <a:schemeClr val="tx2"/>
        </a:buClr>
        <a:buSzPct val="85000"/>
        <a:buFont typeface="Symbol" pitchFamily="18" charset="2"/>
        <a:buChar char="-"/>
        <a:defRPr sz="1000">
          <a:solidFill>
            <a:schemeClr val="tx1"/>
          </a:solidFill>
          <a:latin typeface="+mn-lt"/>
        </a:defRPr>
      </a:lvl8pPr>
      <a:lvl9pPr marL="2552700" indent="-180975" algn="l" rtl="0" fontAlgn="base">
        <a:spcBef>
          <a:spcPct val="40000"/>
        </a:spcBef>
        <a:spcAft>
          <a:spcPct val="0"/>
        </a:spcAft>
        <a:buClr>
          <a:schemeClr val="tx2"/>
        </a:buClr>
        <a:buSzPct val="85000"/>
        <a:buFont typeface="Symbol" pitchFamily="18" charset="2"/>
        <a:buChar char="-"/>
        <a:defRPr sz="1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5080000"/>
            <a:ext cx="9906000" cy="990600"/>
          </a:xfrm>
          <a:prstGeom prst="rect">
            <a:avLst/>
          </a:prstGeom>
          <a:noFill/>
          <a:ln w="9525">
            <a:noFill/>
            <a:miter lim="800000"/>
            <a:headEnd/>
            <a:tailEnd/>
          </a:ln>
        </p:spPr>
        <p:txBody>
          <a:bodyPr vert="horz" wrap="square" lIns="360000" tIns="0" rIns="360000" bIns="0" numCol="1" anchor="t" anchorCtr="0" compatLnSpc="1">
            <a:prstTxWarp prst="textNoShape">
              <a:avLst/>
            </a:prstTxWarp>
          </a:bodyPr>
          <a:lstStyle/>
          <a:p>
            <a:pPr algn="ctr">
              <a:buNone/>
            </a:pPr>
            <a:r>
              <a:rPr lang="de-DE" sz="2000" i="1" dirty="0" smtClean="0">
                <a:latin typeface="Century" pitchFamily="18" charset="0"/>
                <a:cs typeface="Aharoni" pitchFamily="2" charset="-79"/>
              </a:rPr>
              <a:t>The Asset </a:t>
            </a:r>
            <a:r>
              <a:rPr lang="de-DE" sz="2000" i="1" dirty="0" err="1" smtClean="0">
                <a:latin typeface="Century" pitchFamily="18" charset="0"/>
                <a:cs typeface="Aharoni" pitchFamily="2" charset="-79"/>
              </a:rPr>
              <a:t>Allocation</a:t>
            </a:r>
            <a:r>
              <a:rPr lang="de-DE" sz="2000" i="1" dirty="0" smtClean="0">
                <a:latin typeface="Century" pitchFamily="18" charset="0"/>
                <a:cs typeface="Aharoni" pitchFamily="2" charset="-79"/>
              </a:rPr>
              <a:t> </a:t>
            </a:r>
            <a:r>
              <a:rPr lang="de-DE" sz="2000" i="1" dirty="0" err="1" smtClean="0">
                <a:latin typeface="Century" pitchFamily="18" charset="0"/>
                <a:cs typeface="Aharoni" pitchFamily="2" charset="-79"/>
              </a:rPr>
              <a:t>of</a:t>
            </a:r>
            <a:r>
              <a:rPr lang="de-DE" sz="2000" i="1" dirty="0" smtClean="0">
                <a:latin typeface="Century" pitchFamily="18" charset="0"/>
                <a:cs typeface="Aharoni" pitchFamily="2" charset="-79"/>
              </a:rPr>
              <a:t> </a:t>
            </a:r>
            <a:r>
              <a:rPr lang="de-DE" sz="2000" i="1" dirty="0" err="1" smtClean="0">
                <a:latin typeface="Century" pitchFamily="18" charset="0"/>
                <a:cs typeface="Aharoni" pitchFamily="2" charset="-79"/>
              </a:rPr>
              <a:t>Sustainable</a:t>
            </a:r>
            <a:r>
              <a:rPr lang="de-DE" sz="2000" i="1" dirty="0" smtClean="0">
                <a:latin typeface="Century" pitchFamily="18" charset="0"/>
                <a:cs typeface="Aharoni" pitchFamily="2" charset="-79"/>
              </a:rPr>
              <a:t> Real Estate: A Chance </a:t>
            </a:r>
            <a:r>
              <a:rPr lang="de-DE" sz="2000" i="1" dirty="0" err="1" smtClean="0">
                <a:latin typeface="Century" pitchFamily="18" charset="0"/>
                <a:cs typeface="Aharoni" pitchFamily="2" charset="-79"/>
              </a:rPr>
              <a:t>for</a:t>
            </a:r>
            <a:r>
              <a:rPr lang="de-DE" sz="2000" i="1" dirty="0" smtClean="0">
                <a:latin typeface="Century" pitchFamily="18" charset="0"/>
                <a:cs typeface="Aharoni" pitchFamily="2" charset="-79"/>
              </a:rPr>
              <a:t> a Green </a:t>
            </a:r>
            <a:r>
              <a:rPr lang="de-DE" sz="2000" i="1" dirty="0" err="1" smtClean="0">
                <a:latin typeface="Century" pitchFamily="18" charset="0"/>
                <a:cs typeface="Aharoni" pitchFamily="2" charset="-79"/>
              </a:rPr>
              <a:t>Contribution</a:t>
            </a:r>
            <a:r>
              <a:rPr lang="de-DE" sz="2000" i="1" dirty="0" smtClean="0">
                <a:latin typeface="Century" pitchFamily="18" charset="0"/>
                <a:cs typeface="Aharoni" pitchFamily="2" charset="-79"/>
              </a:rPr>
              <a:t>?</a:t>
            </a:r>
          </a:p>
          <a:p>
            <a:pPr algn="ctr">
              <a:buNone/>
            </a:pPr>
            <a:r>
              <a:rPr kumimoji="0" lang="en-US" sz="600" b="1" i="0" u="none" strike="noStrike" kern="0" cap="small" spc="0" normalizeH="0" baseline="0" noProof="0" dirty="0" smtClean="0">
                <a:ln>
                  <a:noFill/>
                </a:ln>
                <a:solidFill>
                  <a:srgbClr val="000000"/>
                </a:solidFill>
                <a:effectLst/>
                <a:uLnTx/>
                <a:uFillTx/>
                <a:latin typeface="+mj-lt"/>
                <a:ea typeface="+mj-ea"/>
                <a:cs typeface="+mj-cs"/>
              </a:rPr>
              <a:t/>
            </a:r>
            <a:br>
              <a:rPr kumimoji="0" lang="en-US" sz="600" b="1" i="0" u="none" strike="noStrike" kern="0" cap="small" spc="0" normalizeH="0" baseline="0" noProof="0" dirty="0" smtClean="0">
                <a:ln>
                  <a:noFill/>
                </a:ln>
                <a:solidFill>
                  <a:srgbClr val="000000"/>
                </a:solidFill>
                <a:effectLst/>
                <a:uLnTx/>
                <a:uFillTx/>
                <a:latin typeface="+mj-lt"/>
                <a:ea typeface="+mj-ea"/>
                <a:cs typeface="+mj-cs"/>
              </a:rPr>
            </a:br>
            <a:r>
              <a:rPr lang="de-DE" sz="2000" b="0" dirty="0" err="1" smtClean="0">
                <a:latin typeface="Century" pitchFamily="18" charset="0"/>
                <a:cs typeface="Aharoni" pitchFamily="2" charset="-79"/>
              </a:rPr>
              <a:t>Analysing</a:t>
            </a:r>
            <a:r>
              <a:rPr lang="de-DE" sz="2000" b="0" dirty="0" smtClean="0">
                <a:latin typeface="Century" pitchFamily="18" charset="0"/>
                <a:cs typeface="Aharoni" pitchFamily="2" charset="-79"/>
              </a:rPr>
              <a:t> </a:t>
            </a:r>
            <a:r>
              <a:rPr lang="de-DE" sz="2000" b="0" dirty="0" err="1" smtClean="0">
                <a:latin typeface="Century" pitchFamily="18" charset="0"/>
                <a:cs typeface="Aharoni" pitchFamily="2" charset="-79"/>
              </a:rPr>
              <a:t>Sustainable</a:t>
            </a:r>
            <a:r>
              <a:rPr lang="de-DE" sz="2000" b="0" dirty="0" smtClean="0">
                <a:latin typeface="Century" pitchFamily="18" charset="0"/>
                <a:cs typeface="Aharoni" pitchFamily="2" charset="-79"/>
              </a:rPr>
              <a:t> Real Estate </a:t>
            </a:r>
            <a:r>
              <a:rPr lang="de-DE" sz="2000" b="0" dirty="0" err="1" smtClean="0">
                <a:latin typeface="Century" pitchFamily="18" charset="0"/>
                <a:cs typeface="Aharoni" pitchFamily="2" charset="-79"/>
              </a:rPr>
              <a:t>within</a:t>
            </a:r>
            <a:r>
              <a:rPr lang="de-DE" sz="2000" b="0" dirty="0" smtClean="0">
                <a:latin typeface="Century" pitchFamily="18" charset="0"/>
                <a:cs typeface="Aharoni" pitchFamily="2" charset="-79"/>
              </a:rPr>
              <a:t> </a:t>
            </a:r>
            <a:r>
              <a:rPr lang="de-DE" sz="2000" b="0" dirty="0" err="1" smtClean="0">
                <a:latin typeface="Century" pitchFamily="18" charset="0"/>
                <a:cs typeface="Aharoni" pitchFamily="2" charset="-79"/>
              </a:rPr>
              <a:t>the</a:t>
            </a:r>
            <a:r>
              <a:rPr lang="de-DE" sz="2000" b="0" dirty="0" smtClean="0">
                <a:latin typeface="Century" pitchFamily="18" charset="0"/>
                <a:cs typeface="Aharoni" pitchFamily="2" charset="-79"/>
              </a:rPr>
              <a:t> </a:t>
            </a:r>
            <a:r>
              <a:rPr lang="de-DE" sz="2000" b="0" dirty="0" err="1" smtClean="0">
                <a:latin typeface="Century" pitchFamily="18" charset="0"/>
                <a:cs typeface="Aharoni" pitchFamily="2" charset="-79"/>
              </a:rPr>
              <a:t>Context</a:t>
            </a:r>
            <a:r>
              <a:rPr lang="de-DE" sz="2000" b="0" dirty="0" smtClean="0">
                <a:latin typeface="Century" pitchFamily="18" charset="0"/>
                <a:cs typeface="Aharoni" pitchFamily="2" charset="-79"/>
              </a:rPr>
              <a:t> </a:t>
            </a:r>
            <a:r>
              <a:rPr lang="de-DE" sz="2000" b="0" dirty="0" err="1" smtClean="0">
                <a:latin typeface="Century" pitchFamily="18" charset="0"/>
                <a:cs typeface="Aharoni" pitchFamily="2" charset="-79"/>
              </a:rPr>
              <a:t>of</a:t>
            </a:r>
            <a:r>
              <a:rPr lang="de-DE" sz="2000" b="0" dirty="0" smtClean="0">
                <a:latin typeface="Century" pitchFamily="18" charset="0"/>
                <a:cs typeface="Aharoni" pitchFamily="2" charset="-79"/>
              </a:rPr>
              <a:t> a </a:t>
            </a:r>
            <a:r>
              <a:rPr lang="de-DE" sz="2000" b="0" dirty="0" err="1" smtClean="0">
                <a:latin typeface="Century" pitchFamily="18" charset="0"/>
                <a:cs typeface="Aharoni" pitchFamily="2" charset="-79"/>
              </a:rPr>
              <a:t>Mean-Variance</a:t>
            </a:r>
            <a:r>
              <a:rPr lang="de-DE" sz="2000" b="0" dirty="0" smtClean="0">
                <a:latin typeface="Century" pitchFamily="18" charset="0"/>
                <a:cs typeface="Aharoni" pitchFamily="2" charset="-79"/>
              </a:rPr>
              <a:t> Model</a:t>
            </a:r>
          </a:p>
        </p:txBody>
      </p:sp>
      <p:sp>
        <p:nvSpPr>
          <p:cNvPr id="7" name="Rectangle 3"/>
          <p:cNvSpPr>
            <a:spLocks noChangeArrowheads="1"/>
          </p:cNvSpPr>
          <p:nvPr/>
        </p:nvSpPr>
        <p:spPr bwMode="auto">
          <a:xfrm>
            <a:off x="0" y="6381750"/>
            <a:ext cx="9906000" cy="476250"/>
          </a:xfrm>
          <a:prstGeom prst="rect">
            <a:avLst/>
          </a:prstGeom>
          <a:noFill/>
          <a:ln w="9525">
            <a:noFill/>
            <a:miter lim="800000"/>
            <a:headEnd/>
            <a:tailEnd/>
          </a:ln>
        </p:spPr>
        <p:txBody>
          <a:bodyPr lIns="360000" tIns="0" rIns="360000" bIns="0" anchor="ctr"/>
          <a:lstStyle/>
          <a:p>
            <a:pPr eaLnBrk="0" hangingPunct="0"/>
            <a:r>
              <a:rPr lang="de-DE" sz="1600" dirty="0" smtClean="0">
                <a:solidFill>
                  <a:schemeClr val="tx1">
                    <a:lumMod val="65000"/>
                    <a:lumOff val="35000"/>
                  </a:schemeClr>
                </a:solidFill>
              </a:rPr>
              <a:t>Peter Geiger | Marcelo Cajias | Sven Bienert</a:t>
            </a:r>
            <a:endParaRPr lang="de-DE" sz="1600" dirty="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Method as usual, Data usual or unusual…</a:t>
            </a:r>
          </a:p>
        </p:txBody>
      </p:sp>
      <p:sp>
        <p:nvSpPr>
          <p:cNvPr id="5125" name="Rectangle 3"/>
          <p:cNvSpPr>
            <a:spLocks noChangeArrowheads="1"/>
          </p:cNvSpPr>
          <p:nvPr/>
        </p:nvSpPr>
        <p:spPr bwMode="auto">
          <a:xfrm>
            <a:off x="4829362" y="3411258"/>
            <a:ext cx="4602163" cy="1719813"/>
          </a:xfrm>
          <a:prstGeom prst="rect">
            <a:avLst/>
          </a:prstGeom>
          <a:noFill/>
          <a:ln w="9525">
            <a:noFill/>
            <a:miter lim="800000"/>
            <a:headEnd/>
            <a:tailEnd/>
          </a:ln>
        </p:spPr>
        <p:txBody>
          <a:bodyPr lIns="72000" tIns="72000" rIns="72000" bIns="72000"/>
          <a:lstStyle/>
          <a:p>
            <a:pPr marL="187325" indent="-187325" defTabSz="666750" eaLnBrk="0" hangingPunct="0">
              <a:spcBef>
                <a:spcPct val="50000"/>
              </a:spcBef>
              <a:buClr>
                <a:schemeClr val="tx1">
                  <a:lumMod val="50000"/>
                  <a:lumOff val="50000"/>
                </a:schemeClr>
              </a:buClr>
              <a:defRPr/>
            </a:pPr>
            <a:endParaRPr lang="de-DE" dirty="0">
              <a:latin typeface="Univers 45 Light"/>
            </a:endParaRPr>
          </a:p>
        </p:txBody>
      </p:sp>
      <p:sp>
        <p:nvSpPr>
          <p:cNvPr id="18436" name="Rectangle 5"/>
          <p:cNvSpPr>
            <a:spLocks noChangeArrowheads="1"/>
          </p:cNvSpPr>
          <p:nvPr/>
        </p:nvSpPr>
        <p:spPr bwMode="auto">
          <a:xfrm>
            <a:off x="4829362" y="1676121"/>
            <a:ext cx="4602163" cy="1719812"/>
          </a:xfrm>
          <a:prstGeom prst="rect">
            <a:avLst/>
          </a:prstGeom>
          <a:noFill/>
          <a:ln w="9525">
            <a:noFill/>
            <a:miter lim="800000"/>
            <a:headEnd/>
            <a:tailEnd/>
          </a:ln>
        </p:spPr>
        <p:txBody>
          <a:bodyPr lIns="72000" tIns="72000" rIns="72000" bIns="72000"/>
          <a:lstStyle/>
          <a:p>
            <a:pPr defTabSz="666750"/>
            <a:endParaRPr kumimoji="1" lang="de-DE" altLang="de-DE">
              <a:latin typeface="Univers 45 Light" pitchFamily="2" charset="0"/>
            </a:endParaRPr>
          </a:p>
          <a:p>
            <a:pPr defTabSz="666750" eaLnBrk="0" hangingPunct="0">
              <a:spcBef>
                <a:spcPct val="50000"/>
              </a:spcBef>
            </a:pPr>
            <a:endParaRPr lang="de-DE" sz="1400">
              <a:latin typeface="Univers 55" pitchFamily="2" charset="0"/>
            </a:endParaRPr>
          </a:p>
        </p:txBody>
      </p:sp>
      <p:sp>
        <p:nvSpPr>
          <p:cNvPr id="11" name="Rectangle 2"/>
          <p:cNvSpPr>
            <a:spLocks noChangeArrowheads="1"/>
          </p:cNvSpPr>
          <p:nvPr/>
        </p:nvSpPr>
        <p:spPr bwMode="auto">
          <a:xfrm>
            <a:off x="287525" y="774700"/>
            <a:ext cx="9351962" cy="2901950"/>
          </a:xfrm>
          <a:prstGeom prst="rect">
            <a:avLst/>
          </a:prstGeom>
          <a:noFill/>
          <a:ln w="9525">
            <a:noFill/>
            <a:miter lim="800000"/>
            <a:headEnd/>
            <a:tailEnd/>
          </a:ln>
          <a:effectLst/>
        </p:spPr>
        <p:txBody>
          <a:bodyPr lIns="72000" tIns="252000" rIns="72000" bIns="72000"/>
          <a:lstStyle/>
          <a:p>
            <a:pPr>
              <a:lnSpc>
                <a:spcPct val="150000"/>
              </a:lnSpc>
            </a:pPr>
            <a:endParaRPr lang="de-DE" sz="1600" dirty="0" smtClean="0">
              <a:latin typeface="Century" pitchFamily="18" charset="0"/>
            </a:endParaRPr>
          </a:p>
          <a:p>
            <a:pPr>
              <a:lnSpc>
                <a:spcPct val="150000"/>
              </a:lnSpc>
            </a:pPr>
            <a:r>
              <a:rPr lang="de-DE" sz="1600" dirty="0" err="1" smtClean="0">
                <a:latin typeface="Century" pitchFamily="18" charset="0"/>
              </a:rPr>
              <a:t>Methodology</a:t>
            </a:r>
            <a:endParaRPr lang="de-DE" sz="1600" dirty="0" smtClean="0">
              <a:latin typeface="Century" pitchFamily="18" charset="0"/>
            </a:endParaRPr>
          </a:p>
          <a:p>
            <a:pPr>
              <a:lnSpc>
                <a:spcPct val="150000"/>
              </a:lnSpc>
              <a:buFont typeface="Wingdings" pitchFamily="2" charset="2"/>
              <a:buChar char="Ø"/>
            </a:pPr>
            <a:r>
              <a:rPr lang="de-DE" b="0" dirty="0" smtClean="0">
                <a:latin typeface="Century" pitchFamily="18" charset="0"/>
              </a:rPr>
              <a:t> </a:t>
            </a:r>
            <a:r>
              <a:rPr lang="de-DE" b="0" dirty="0" err="1" smtClean="0">
                <a:latin typeface="Century" pitchFamily="18" charset="0"/>
              </a:rPr>
              <a:t>Using</a:t>
            </a:r>
            <a:r>
              <a:rPr lang="de-DE" b="0" dirty="0" smtClean="0">
                <a:latin typeface="Century" pitchFamily="18" charset="0"/>
              </a:rPr>
              <a:t> a </a:t>
            </a:r>
            <a:r>
              <a:rPr lang="de-DE" b="0" dirty="0" err="1" smtClean="0">
                <a:latin typeface="Century" pitchFamily="18" charset="0"/>
              </a:rPr>
              <a:t>Mean</a:t>
            </a:r>
            <a:r>
              <a:rPr lang="de-DE" b="0" dirty="0" smtClean="0">
                <a:latin typeface="Century" pitchFamily="18" charset="0"/>
              </a:rPr>
              <a:t> – </a:t>
            </a:r>
            <a:r>
              <a:rPr lang="de-DE" b="0" dirty="0" err="1" smtClean="0">
                <a:latin typeface="Century" pitchFamily="18" charset="0"/>
              </a:rPr>
              <a:t>Variance</a:t>
            </a:r>
            <a:r>
              <a:rPr lang="de-DE" b="0" dirty="0" smtClean="0">
                <a:latin typeface="Century" pitchFamily="18" charset="0"/>
              </a:rPr>
              <a:t> Model </a:t>
            </a:r>
            <a:endParaRPr lang="de-DE" sz="1600" dirty="0" smtClean="0">
              <a:latin typeface="Century" pitchFamily="18" charset="0"/>
            </a:endParaRPr>
          </a:p>
          <a:p>
            <a:pPr>
              <a:lnSpc>
                <a:spcPct val="150000"/>
              </a:lnSpc>
            </a:pPr>
            <a:r>
              <a:rPr lang="de-DE" sz="1600" dirty="0" err="1" smtClean="0">
                <a:latin typeface="Century" pitchFamily="18" charset="0"/>
              </a:rPr>
              <a:t>Timeframe</a:t>
            </a:r>
            <a:endParaRPr lang="de-DE" b="0" dirty="0" smtClean="0">
              <a:latin typeface="Century" pitchFamily="18" charset="0"/>
            </a:endParaRPr>
          </a:p>
          <a:p>
            <a:pPr>
              <a:lnSpc>
                <a:spcPct val="150000"/>
              </a:lnSpc>
              <a:buFont typeface="Wingdings" pitchFamily="2" charset="2"/>
              <a:buChar char="Ø"/>
            </a:pPr>
            <a:r>
              <a:rPr lang="de-DE" b="0" dirty="0" smtClean="0">
                <a:latin typeface="Century" pitchFamily="18" charset="0"/>
              </a:rPr>
              <a:t> 2004 </a:t>
            </a:r>
            <a:r>
              <a:rPr lang="de-DE" b="0" dirty="0" err="1" smtClean="0">
                <a:latin typeface="Century" pitchFamily="18" charset="0"/>
              </a:rPr>
              <a:t>until</a:t>
            </a:r>
            <a:r>
              <a:rPr lang="de-DE" b="0" dirty="0" smtClean="0">
                <a:latin typeface="Century" pitchFamily="18" charset="0"/>
              </a:rPr>
              <a:t> 2010 ; </a:t>
            </a:r>
            <a:r>
              <a:rPr lang="de-DE" b="0" dirty="0" err="1" smtClean="0">
                <a:latin typeface="Century" pitchFamily="18" charset="0"/>
              </a:rPr>
              <a:t>Monthly</a:t>
            </a:r>
            <a:r>
              <a:rPr lang="de-DE" b="0" dirty="0" smtClean="0">
                <a:latin typeface="Century" pitchFamily="18" charset="0"/>
              </a:rPr>
              <a:t> Total Returns; 84 </a:t>
            </a:r>
            <a:r>
              <a:rPr lang="de-DE" b="0" dirty="0" err="1" smtClean="0">
                <a:latin typeface="Century" pitchFamily="18" charset="0"/>
              </a:rPr>
              <a:t>Observations</a:t>
            </a:r>
            <a:endParaRPr lang="de-DE" b="0" dirty="0" smtClean="0">
              <a:latin typeface="Century" pitchFamily="18" charset="0"/>
            </a:endParaRPr>
          </a:p>
          <a:p>
            <a:pPr>
              <a:lnSpc>
                <a:spcPct val="150000"/>
              </a:lnSpc>
              <a:buFont typeface="Wingdings" pitchFamily="2" charset="2"/>
              <a:buChar char="Ø"/>
            </a:pPr>
            <a:r>
              <a:rPr lang="de-DE" b="0" dirty="0" smtClean="0">
                <a:latin typeface="Century" pitchFamily="18" charset="0"/>
              </a:rPr>
              <a:t> Sub Sample 1: Jan 2004 </a:t>
            </a:r>
            <a:r>
              <a:rPr lang="de-DE" b="0" dirty="0" err="1" smtClean="0">
                <a:latin typeface="Century" pitchFamily="18" charset="0"/>
              </a:rPr>
              <a:t>until</a:t>
            </a:r>
            <a:r>
              <a:rPr lang="de-DE" b="0" dirty="0" smtClean="0">
                <a:latin typeface="Century" pitchFamily="18" charset="0"/>
              </a:rPr>
              <a:t> Jun 2007  </a:t>
            </a:r>
            <a:r>
              <a:rPr lang="de-DE" b="0" dirty="0" err="1" smtClean="0">
                <a:latin typeface="Century" pitchFamily="18" charset="0"/>
              </a:rPr>
              <a:t>and</a:t>
            </a:r>
            <a:r>
              <a:rPr lang="de-DE" b="0" dirty="0" smtClean="0">
                <a:latin typeface="Century" pitchFamily="18" charset="0"/>
              </a:rPr>
              <a:t>  Sub Sample 2: Jul 2007 </a:t>
            </a:r>
            <a:r>
              <a:rPr lang="de-DE" b="0" dirty="0" err="1" smtClean="0">
                <a:latin typeface="Century" pitchFamily="18" charset="0"/>
              </a:rPr>
              <a:t>until</a:t>
            </a:r>
            <a:r>
              <a:rPr lang="de-DE" b="0" dirty="0" smtClean="0">
                <a:latin typeface="Century" pitchFamily="18" charset="0"/>
              </a:rPr>
              <a:t> </a:t>
            </a:r>
            <a:r>
              <a:rPr lang="de-DE" b="0" dirty="0" err="1" smtClean="0">
                <a:latin typeface="Century" pitchFamily="18" charset="0"/>
              </a:rPr>
              <a:t>Dec</a:t>
            </a:r>
            <a:r>
              <a:rPr lang="de-DE" b="0" dirty="0" smtClean="0">
                <a:latin typeface="Century" pitchFamily="18" charset="0"/>
              </a:rPr>
              <a:t> 2010 ( Bull &amp; </a:t>
            </a:r>
            <a:r>
              <a:rPr lang="de-DE" b="0" dirty="0" err="1" smtClean="0">
                <a:latin typeface="Century" pitchFamily="18" charset="0"/>
              </a:rPr>
              <a:t>Bear</a:t>
            </a:r>
            <a:r>
              <a:rPr lang="de-DE" b="0" dirty="0" smtClean="0">
                <a:latin typeface="Century" pitchFamily="18" charset="0"/>
              </a:rPr>
              <a:t> )</a:t>
            </a:r>
          </a:p>
          <a:p>
            <a:pPr>
              <a:lnSpc>
                <a:spcPct val="150000"/>
              </a:lnSpc>
              <a:buFont typeface="Wingdings" pitchFamily="2" charset="2"/>
              <a:buChar char="Ø"/>
            </a:pPr>
            <a:r>
              <a:rPr lang="de-DE" b="0" dirty="0" smtClean="0">
                <a:latin typeface="Century" pitchFamily="18" charset="0"/>
              </a:rPr>
              <a:t>Focus on UK Market</a:t>
            </a:r>
          </a:p>
          <a:p>
            <a:pPr>
              <a:lnSpc>
                <a:spcPct val="150000"/>
              </a:lnSpc>
            </a:pPr>
            <a:r>
              <a:rPr lang="de-DE" sz="1600" dirty="0" err="1" smtClean="0">
                <a:latin typeface="Century" pitchFamily="18" charset="0"/>
              </a:rPr>
              <a:t>Opportunity</a:t>
            </a:r>
            <a:r>
              <a:rPr lang="de-DE" sz="1600" dirty="0" smtClean="0">
                <a:latin typeface="Century" pitchFamily="18" charset="0"/>
              </a:rPr>
              <a:t> Set </a:t>
            </a:r>
            <a:endParaRPr lang="en-GB" sz="1600" dirty="0" smtClean="0">
              <a:latin typeface="Century" pitchFamily="18" charset="0"/>
            </a:endParaRPr>
          </a:p>
        </p:txBody>
      </p:sp>
      <p:graphicFrame>
        <p:nvGraphicFramePr>
          <p:cNvPr id="19" name="Tabelle 18"/>
          <p:cNvGraphicFramePr>
            <a:graphicFrameLocks noGrp="1"/>
          </p:cNvGraphicFramePr>
          <p:nvPr/>
        </p:nvGraphicFramePr>
        <p:xfrm>
          <a:off x="2366010" y="3676650"/>
          <a:ext cx="5701665" cy="2595880"/>
        </p:xfrm>
        <a:graphic>
          <a:graphicData uri="http://schemas.openxmlformats.org/drawingml/2006/table">
            <a:tbl>
              <a:tblPr bandRow="1">
                <a:effectLst/>
                <a:tableStyleId>{5C22544A-7EE6-4342-B048-85BDC9FD1C3A}</a:tableStyleId>
              </a:tblPr>
              <a:tblGrid>
                <a:gridCol w="1977390"/>
                <a:gridCol w="3724275"/>
              </a:tblGrid>
              <a:tr h="370840">
                <a:tc>
                  <a:txBody>
                    <a:bodyPr/>
                    <a:lstStyle/>
                    <a:p>
                      <a:pPr marL="171450" indent="0" algn="l" fontAlgn="b"/>
                      <a:r>
                        <a:rPr lang="de-DE" sz="1100" b="0" i="0" u="none" strike="noStrike" kern="1200" dirty="0" err="1">
                          <a:solidFill>
                            <a:srgbClr val="000000"/>
                          </a:solidFill>
                          <a:latin typeface="Century" pitchFamily="18" charset="0"/>
                          <a:ea typeface="+mn-ea"/>
                          <a:cs typeface="+mn-cs"/>
                        </a:rPr>
                        <a:t>Domestic</a:t>
                      </a:r>
                      <a:r>
                        <a:rPr lang="de-DE" sz="1100" b="0" i="0" u="none" strike="noStrike" kern="1200" dirty="0">
                          <a:solidFill>
                            <a:srgbClr val="000000"/>
                          </a:solidFill>
                          <a:latin typeface="Century" pitchFamily="18" charset="0"/>
                          <a:ea typeface="+mn-ea"/>
                          <a:cs typeface="+mn-cs"/>
                        </a:rPr>
                        <a:t> Equity</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114300" indent="0" algn="l" fontAlgn="b"/>
                      <a:r>
                        <a:rPr lang="de-DE" sz="1100" b="0" i="0" u="none" strike="noStrike" dirty="0">
                          <a:latin typeface="Century" pitchFamily="18" charset="0"/>
                        </a:rPr>
                        <a:t>FTSE ALL Share</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pPr marL="171450" indent="0" algn="l" fontAlgn="b"/>
                      <a:r>
                        <a:rPr lang="de-DE" sz="1100" b="0" i="0" u="none" strike="noStrike" kern="1200" dirty="0" err="1">
                          <a:solidFill>
                            <a:srgbClr val="000000"/>
                          </a:solidFill>
                          <a:latin typeface="Century" pitchFamily="18" charset="0"/>
                          <a:ea typeface="+mn-ea"/>
                          <a:cs typeface="+mn-cs"/>
                        </a:rPr>
                        <a:t>Oversea</a:t>
                      </a:r>
                      <a:r>
                        <a:rPr lang="de-DE" sz="1100" b="0" i="0" u="none" strike="noStrike" kern="1200" dirty="0">
                          <a:solidFill>
                            <a:srgbClr val="000000"/>
                          </a:solidFill>
                          <a:latin typeface="Century" pitchFamily="18" charset="0"/>
                          <a:ea typeface="+mn-ea"/>
                          <a:cs typeface="+mn-cs"/>
                        </a:rPr>
                        <a:t> Equity</a:t>
                      </a: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114300" indent="0" algn="l" fontAlgn="b"/>
                      <a:r>
                        <a:rPr lang="de-DE" sz="1100" b="0" i="0" u="none" strike="noStrike" kern="1200" dirty="0">
                          <a:solidFill>
                            <a:schemeClr val="dk1"/>
                          </a:solidFill>
                          <a:latin typeface="Century" pitchFamily="18" charset="0"/>
                          <a:ea typeface="+mn-ea"/>
                          <a:cs typeface="+mn-cs"/>
                        </a:rPr>
                        <a:t>FTSE WORLD EX UK</a:t>
                      </a:r>
                    </a:p>
                  </a:txBody>
                  <a:tcPr marL="0" marR="0" marT="0" marB="0" anchor="ctr">
                    <a:lnR w="12700" cap="flat" cmpd="sng" algn="ctr">
                      <a:solidFill>
                        <a:schemeClr val="tx1"/>
                      </a:solidFill>
                      <a:prstDash val="solid"/>
                      <a:round/>
                      <a:headEnd type="none" w="med" len="med"/>
                      <a:tailEnd type="none" w="med" len="med"/>
                    </a:lnR>
                    <a:solidFill>
                      <a:schemeClr val="bg1"/>
                    </a:solidFill>
                  </a:tcPr>
                </a:tc>
              </a:tr>
              <a:tr h="370840">
                <a:tc>
                  <a:txBody>
                    <a:bodyPr/>
                    <a:lstStyle/>
                    <a:p>
                      <a:pPr marL="171450" indent="0" algn="l" fontAlgn="b"/>
                      <a:r>
                        <a:rPr lang="de-DE" sz="1100" b="0" i="0" u="none" strike="noStrike" kern="1200" dirty="0">
                          <a:solidFill>
                            <a:srgbClr val="000000"/>
                          </a:solidFill>
                          <a:latin typeface="Century" pitchFamily="18" charset="0"/>
                          <a:ea typeface="+mn-ea"/>
                          <a:cs typeface="+mn-cs"/>
                        </a:rPr>
                        <a:t>Public Real Estate</a:t>
                      </a:r>
                    </a:p>
                  </a:txBody>
                  <a:tcPr marL="0" marR="0" marT="0" marB="0"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114300" indent="0" algn="l" fontAlgn="b"/>
                      <a:r>
                        <a:rPr lang="de-DE" sz="1100" b="0" i="0" u="none" strike="noStrike" kern="1200" dirty="0" smtClean="0">
                          <a:solidFill>
                            <a:schemeClr val="dk1"/>
                          </a:solidFill>
                          <a:latin typeface="Century" pitchFamily="18" charset="0"/>
                          <a:ea typeface="+mn-ea"/>
                          <a:cs typeface="+mn-cs"/>
                        </a:rPr>
                        <a:t>FTSE </a:t>
                      </a:r>
                      <a:r>
                        <a:rPr lang="de-DE" sz="1100" b="0" i="0" u="none" strike="noStrike" kern="1200" dirty="0">
                          <a:solidFill>
                            <a:schemeClr val="dk1"/>
                          </a:solidFill>
                          <a:latin typeface="Century" pitchFamily="18" charset="0"/>
                          <a:ea typeface="+mn-ea"/>
                          <a:cs typeface="+mn-cs"/>
                        </a:rPr>
                        <a:t>EPRA NAREIT</a:t>
                      </a: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r>
              <a:tr h="370840">
                <a:tc>
                  <a:txBody>
                    <a:bodyPr/>
                    <a:lstStyle/>
                    <a:p>
                      <a:pPr marL="171450" indent="0" algn="l" defTabSz="914400" rtl="0" eaLnBrk="1" fontAlgn="b" latinLnBrk="0" hangingPunct="1"/>
                      <a:r>
                        <a:rPr lang="de-DE" sz="1100" b="0" i="0" u="none" strike="noStrike" kern="1200" dirty="0">
                          <a:solidFill>
                            <a:srgbClr val="000000"/>
                          </a:solidFill>
                          <a:latin typeface="Century" pitchFamily="18" charset="0"/>
                          <a:ea typeface="+mn-ea"/>
                          <a:cs typeface="+mn-cs"/>
                        </a:rPr>
                        <a:t>Sustainable Real Estate</a:t>
                      </a: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114300" indent="0" algn="l" defTabSz="914400" rtl="0" eaLnBrk="1" fontAlgn="b" latinLnBrk="0" hangingPunct="1"/>
                      <a:r>
                        <a:rPr lang="en-US" sz="1100" b="0" i="0" u="none" strike="noStrike" kern="1200" dirty="0" smtClean="0">
                          <a:solidFill>
                            <a:schemeClr val="dk1"/>
                          </a:solidFill>
                          <a:latin typeface="Century" pitchFamily="18" charset="0"/>
                          <a:ea typeface="+mn-ea"/>
                          <a:cs typeface="+mn-cs"/>
                        </a:rPr>
                        <a:t>Dow Jones Sustainability Index –  Sector Real Estate</a:t>
                      </a:r>
                    </a:p>
                  </a:txBody>
                  <a:tcPr marL="0" marR="0" marT="0" marB="0" anchor="ctr">
                    <a:lnR w="12700" cap="flat" cmpd="sng" algn="ctr">
                      <a:solidFill>
                        <a:schemeClr val="tx1"/>
                      </a:solidFill>
                      <a:prstDash val="solid"/>
                      <a:round/>
                      <a:headEnd type="none" w="med" len="med"/>
                      <a:tailEnd type="none" w="med" len="med"/>
                    </a:lnR>
                    <a:solidFill>
                      <a:schemeClr val="bg1"/>
                    </a:solidFill>
                  </a:tcPr>
                </a:tc>
              </a:tr>
              <a:tr h="370840">
                <a:tc>
                  <a:txBody>
                    <a:bodyPr/>
                    <a:lstStyle/>
                    <a:p>
                      <a:pPr marL="171450" indent="0" algn="l" fontAlgn="b">
                        <a:tabLst>
                          <a:tab pos="171450" algn="l"/>
                        </a:tabLst>
                      </a:pPr>
                      <a:r>
                        <a:rPr lang="de-DE" sz="1100" b="0" i="0" u="none" strike="noStrike" kern="1200" dirty="0" err="1">
                          <a:solidFill>
                            <a:srgbClr val="000000"/>
                          </a:solidFill>
                          <a:latin typeface="Century" pitchFamily="18" charset="0"/>
                          <a:ea typeface="+mn-ea"/>
                          <a:cs typeface="+mn-cs"/>
                        </a:rPr>
                        <a:t>Direct</a:t>
                      </a:r>
                      <a:r>
                        <a:rPr lang="de-DE" sz="1100" b="0" i="0" u="none" strike="noStrike" kern="1200" dirty="0">
                          <a:solidFill>
                            <a:srgbClr val="000000"/>
                          </a:solidFill>
                          <a:latin typeface="Century" pitchFamily="18" charset="0"/>
                          <a:ea typeface="+mn-ea"/>
                          <a:cs typeface="+mn-cs"/>
                        </a:rPr>
                        <a:t> Real Estate</a:t>
                      </a:r>
                    </a:p>
                  </a:txBody>
                  <a:tcPr marL="0" marR="0" marT="0" marB="0"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114300" indent="0" algn="l" fontAlgn="b"/>
                      <a:r>
                        <a:rPr lang="de-DE" sz="1100" b="0" i="0" u="none" strike="noStrike" kern="1200" dirty="0" smtClean="0">
                          <a:solidFill>
                            <a:schemeClr val="dk1"/>
                          </a:solidFill>
                          <a:latin typeface="Century" pitchFamily="18" charset="0"/>
                          <a:ea typeface="+mn-ea"/>
                          <a:cs typeface="+mn-cs"/>
                        </a:rPr>
                        <a:t>IPD</a:t>
                      </a:r>
                      <a:r>
                        <a:rPr lang="de-DE" sz="1100" b="0" i="0" u="none" strike="noStrike" kern="1200" baseline="0" dirty="0" smtClean="0">
                          <a:solidFill>
                            <a:schemeClr val="dk1"/>
                          </a:solidFill>
                          <a:latin typeface="Century" pitchFamily="18" charset="0"/>
                          <a:ea typeface="+mn-ea"/>
                          <a:cs typeface="+mn-cs"/>
                        </a:rPr>
                        <a:t> (</a:t>
                      </a:r>
                      <a:r>
                        <a:rPr lang="de-DE" sz="1100" b="0" i="0" u="none" strike="noStrike" kern="1200" baseline="0" dirty="0" err="1" smtClean="0">
                          <a:solidFill>
                            <a:schemeClr val="dk1"/>
                          </a:solidFill>
                          <a:latin typeface="Century" pitchFamily="18" charset="0"/>
                          <a:ea typeface="+mn-ea"/>
                          <a:cs typeface="+mn-cs"/>
                          <a:sym typeface="Wingdings" pitchFamily="2" charset="2"/>
                        </a:rPr>
                        <a:t>unsmoothed</a:t>
                      </a:r>
                      <a:r>
                        <a:rPr lang="de-DE" sz="1100" b="0" i="0" u="none" strike="noStrike" kern="1200" baseline="0" dirty="0" smtClean="0">
                          <a:solidFill>
                            <a:schemeClr val="dk1"/>
                          </a:solidFill>
                          <a:latin typeface="Century" pitchFamily="18" charset="0"/>
                          <a:ea typeface="+mn-ea"/>
                          <a:cs typeface="+mn-cs"/>
                          <a:sym typeface="Wingdings" pitchFamily="2" charset="2"/>
                        </a:rPr>
                        <a:t>)</a:t>
                      </a:r>
                      <a:endParaRPr lang="de-DE" sz="1100" b="0" i="0" u="none" strike="noStrike" kern="1200" dirty="0">
                        <a:solidFill>
                          <a:schemeClr val="dk1"/>
                        </a:solidFill>
                        <a:latin typeface="Century" pitchFamily="18" charset="0"/>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bg1">
                        <a:lumMod val="85000"/>
                      </a:schemeClr>
                    </a:solidFill>
                  </a:tcPr>
                </a:tc>
              </a:tr>
              <a:tr h="370840">
                <a:tc>
                  <a:txBody>
                    <a:bodyPr/>
                    <a:lstStyle/>
                    <a:p>
                      <a:pPr marL="171450" indent="0" algn="l" fontAlgn="b"/>
                      <a:r>
                        <a:rPr lang="de-DE" sz="1100" b="0" i="0" u="none" strike="noStrike" kern="1200" dirty="0">
                          <a:solidFill>
                            <a:srgbClr val="000000"/>
                          </a:solidFill>
                          <a:latin typeface="Century" pitchFamily="18" charset="0"/>
                          <a:ea typeface="+mn-ea"/>
                          <a:cs typeface="+mn-cs"/>
                        </a:rPr>
                        <a:t>LT </a:t>
                      </a:r>
                      <a:r>
                        <a:rPr lang="de-DE" sz="1100" b="0" i="0" u="none" strike="noStrike" kern="1200" dirty="0" err="1">
                          <a:solidFill>
                            <a:srgbClr val="000000"/>
                          </a:solidFill>
                          <a:latin typeface="Century" pitchFamily="18" charset="0"/>
                          <a:ea typeface="+mn-ea"/>
                          <a:cs typeface="+mn-cs"/>
                        </a:rPr>
                        <a:t>Government</a:t>
                      </a:r>
                      <a:r>
                        <a:rPr lang="de-DE" sz="1100" b="0" i="0" u="none" strike="noStrike" kern="1200" dirty="0">
                          <a:solidFill>
                            <a:srgbClr val="000000"/>
                          </a:solidFill>
                          <a:latin typeface="Century" pitchFamily="18" charset="0"/>
                          <a:ea typeface="+mn-ea"/>
                          <a:cs typeface="+mn-cs"/>
                        </a:rPr>
                        <a:t> Bond</a:t>
                      </a: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marL="114300" indent="0" algn="l" fontAlgn="b"/>
                      <a:r>
                        <a:rPr lang="de-DE" sz="1100" b="0" i="0" u="none" strike="noStrike" kern="1200" dirty="0" smtClean="0">
                          <a:solidFill>
                            <a:schemeClr val="dk1"/>
                          </a:solidFill>
                          <a:latin typeface="Century" pitchFamily="18" charset="0"/>
                          <a:ea typeface="+mn-ea"/>
                          <a:cs typeface="+mn-cs"/>
                        </a:rPr>
                        <a:t>Long</a:t>
                      </a:r>
                      <a:r>
                        <a:rPr lang="de-DE" sz="1100" b="0" i="0" u="none" strike="noStrike" kern="1200" baseline="0" dirty="0" smtClean="0">
                          <a:solidFill>
                            <a:schemeClr val="dk1"/>
                          </a:solidFill>
                          <a:latin typeface="Century" pitchFamily="18" charset="0"/>
                          <a:ea typeface="+mn-ea"/>
                          <a:cs typeface="+mn-cs"/>
                        </a:rPr>
                        <a:t> Term  </a:t>
                      </a:r>
                      <a:r>
                        <a:rPr lang="de-DE" sz="1100" b="0" i="0" u="none" strike="noStrike" kern="1200" baseline="0" dirty="0" err="1" smtClean="0">
                          <a:solidFill>
                            <a:schemeClr val="dk1"/>
                          </a:solidFill>
                          <a:latin typeface="Century" pitchFamily="18" charset="0"/>
                          <a:ea typeface="+mn-ea"/>
                          <a:cs typeface="+mn-cs"/>
                        </a:rPr>
                        <a:t>G</a:t>
                      </a:r>
                      <a:r>
                        <a:rPr lang="de-DE" sz="1100" b="0" i="0" u="none" strike="noStrike" kern="1200" dirty="0" err="1" smtClean="0">
                          <a:solidFill>
                            <a:schemeClr val="dk1"/>
                          </a:solidFill>
                          <a:latin typeface="Century" pitchFamily="18" charset="0"/>
                          <a:ea typeface="+mn-ea"/>
                          <a:cs typeface="+mn-cs"/>
                        </a:rPr>
                        <a:t>overnment</a:t>
                      </a:r>
                      <a:r>
                        <a:rPr lang="de-DE" sz="1100" b="0" i="0" u="none" strike="noStrike" kern="1200" dirty="0" smtClean="0">
                          <a:solidFill>
                            <a:schemeClr val="dk1"/>
                          </a:solidFill>
                          <a:latin typeface="Century" pitchFamily="18" charset="0"/>
                          <a:ea typeface="+mn-ea"/>
                          <a:cs typeface="+mn-cs"/>
                        </a:rPr>
                        <a:t> Bond-10y</a:t>
                      </a:r>
                      <a:endParaRPr lang="de-DE" sz="1100" b="0" i="0" u="none" strike="noStrike" kern="1200" dirty="0">
                        <a:solidFill>
                          <a:schemeClr val="dk1"/>
                        </a:solidFill>
                        <a:latin typeface="Century" pitchFamily="18" charset="0"/>
                        <a:ea typeface="+mn-ea"/>
                        <a:cs typeface="+mn-cs"/>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r>
              <a:tr h="370840">
                <a:tc>
                  <a:txBody>
                    <a:bodyPr/>
                    <a:lstStyle/>
                    <a:p>
                      <a:pPr marL="171450" indent="0" algn="l" fontAlgn="b"/>
                      <a:r>
                        <a:rPr lang="de-DE" sz="1100" b="0" i="0" u="none" strike="noStrike" kern="1200" dirty="0">
                          <a:solidFill>
                            <a:srgbClr val="000000"/>
                          </a:solidFill>
                          <a:latin typeface="Century" pitchFamily="18" charset="0"/>
                          <a:ea typeface="+mn-ea"/>
                          <a:cs typeface="+mn-cs"/>
                        </a:rPr>
                        <a:t>Cash</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14300" indent="0" algn="l" fontAlgn="b"/>
                      <a:r>
                        <a:rPr lang="de-DE" sz="1100" b="0" i="0" u="none" strike="noStrike" kern="1200" dirty="0" smtClean="0">
                          <a:solidFill>
                            <a:schemeClr val="dk1"/>
                          </a:solidFill>
                          <a:latin typeface="Century" pitchFamily="18" charset="0"/>
                          <a:ea typeface="+mn-ea"/>
                          <a:cs typeface="+mn-cs"/>
                        </a:rPr>
                        <a:t>Treasury</a:t>
                      </a:r>
                      <a:r>
                        <a:rPr lang="de-DE" sz="1100" b="0" i="0" u="none" strike="noStrike" kern="1200" baseline="0" dirty="0" smtClean="0">
                          <a:solidFill>
                            <a:schemeClr val="dk1"/>
                          </a:solidFill>
                          <a:latin typeface="Century" pitchFamily="18" charset="0"/>
                          <a:ea typeface="+mn-ea"/>
                          <a:cs typeface="+mn-cs"/>
                        </a:rPr>
                        <a:t> </a:t>
                      </a:r>
                      <a:r>
                        <a:rPr lang="de-DE" sz="1100" b="0" i="0" u="none" strike="noStrike" kern="1200" dirty="0" smtClean="0">
                          <a:solidFill>
                            <a:schemeClr val="dk1"/>
                          </a:solidFill>
                          <a:latin typeface="Century" pitchFamily="18" charset="0"/>
                          <a:ea typeface="+mn-ea"/>
                          <a:cs typeface="+mn-cs"/>
                        </a:rPr>
                        <a:t>bill </a:t>
                      </a:r>
                      <a:r>
                        <a:rPr lang="de-DE" sz="1100" b="0" i="0" u="none" strike="noStrike" kern="1200" dirty="0">
                          <a:solidFill>
                            <a:schemeClr val="dk1"/>
                          </a:solidFill>
                          <a:latin typeface="Century" pitchFamily="18" charset="0"/>
                          <a:ea typeface="+mn-ea"/>
                          <a:cs typeface="+mn-cs"/>
                        </a:rPr>
                        <a:t>3M</a:t>
                      </a: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Method as usual, Data usual or unusual…</a:t>
            </a:r>
          </a:p>
        </p:txBody>
      </p:sp>
      <p:graphicFrame>
        <p:nvGraphicFramePr>
          <p:cNvPr id="6" name="Diagramm 5"/>
          <p:cNvGraphicFramePr/>
          <p:nvPr/>
        </p:nvGraphicFramePr>
        <p:xfrm>
          <a:off x="1042146" y="1214269"/>
          <a:ext cx="8254253" cy="52119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p:cNvSpPr txBox="1"/>
          <p:nvPr/>
        </p:nvSpPr>
        <p:spPr>
          <a:xfrm rot="18859540">
            <a:off x="1201943" y="6164589"/>
            <a:ext cx="498855" cy="261610"/>
          </a:xfrm>
          <a:prstGeom prst="rect">
            <a:avLst/>
          </a:prstGeom>
          <a:noFill/>
        </p:spPr>
        <p:txBody>
          <a:bodyPr wrap="none" rtlCol="0">
            <a:spAutoFit/>
          </a:bodyPr>
          <a:lstStyle/>
          <a:p>
            <a:r>
              <a:rPr lang="de-DE" sz="1100" b="0" dirty="0" smtClean="0">
                <a:latin typeface="Century" pitchFamily="18" charset="0"/>
              </a:rPr>
              <a:t>2004</a:t>
            </a:r>
            <a:endParaRPr lang="de-DE" sz="1100" b="0" dirty="0">
              <a:latin typeface="Century" pitchFamily="18" charset="0"/>
            </a:endParaRPr>
          </a:p>
        </p:txBody>
      </p:sp>
      <p:sp>
        <p:nvSpPr>
          <p:cNvPr id="8" name="Textfeld 7"/>
          <p:cNvSpPr txBox="1"/>
          <p:nvPr/>
        </p:nvSpPr>
        <p:spPr>
          <a:xfrm rot="18859540">
            <a:off x="6307956" y="6164589"/>
            <a:ext cx="498855" cy="261610"/>
          </a:xfrm>
          <a:prstGeom prst="rect">
            <a:avLst/>
          </a:prstGeom>
          <a:noFill/>
        </p:spPr>
        <p:txBody>
          <a:bodyPr wrap="none" rtlCol="0">
            <a:spAutoFit/>
          </a:bodyPr>
          <a:lstStyle/>
          <a:p>
            <a:r>
              <a:rPr lang="de-DE" sz="1100" b="0" dirty="0" smtClean="0">
                <a:latin typeface="Century" pitchFamily="18" charset="0"/>
              </a:rPr>
              <a:t>2010</a:t>
            </a:r>
            <a:endParaRPr lang="de-DE" sz="1100" b="0" dirty="0">
              <a:latin typeface="Century"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Method as usual, Data usual or unusual…</a:t>
            </a:r>
          </a:p>
        </p:txBody>
      </p:sp>
      <p:graphicFrame>
        <p:nvGraphicFramePr>
          <p:cNvPr id="6" name="Tabelle 5"/>
          <p:cNvGraphicFramePr>
            <a:graphicFrameLocks noGrp="1"/>
          </p:cNvGraphicFramePr>
          <p:nvPr/>
        </p:nvGraphicFramePr>
        <p:xfrm>
          <a:off x="609600" y="1257300"/>
          <a:ext cx="8666479" cy="1430539"/>
        </p:xfrm>
        <a:graphic>
          <a:graphicData uri="http://schemas.openxmlformats.org/drawingml/2006/table">
            <a:tbl>
              <a:tblPr/>
              <a:tblGrid>
                <a:gridCol w="692503"/>
                <a:gridCol w="1242434"/>
                <a:gridCol w="1160962"/>
                <a:gridCol w="1385007"/>
                <a:gridCol w="763791"/>
                <a:gridCol w="1374823"/>
                <a:gridCol w="1578501"/>
                <a:gridCol w="468458"/>
              </a:tblGrid>
              <a:tr h="271261">
                <a:tc>
                  <a:txBody>
                    <a:bodyPr/>
                    <a:lstStyle/>
                    <a:p>
                      <a:pPr algn="l" fontAlgn="b"/>
                      <a:endParaRPr lang="de-DE" sz="1000" b="0" i="0" u="none" strike="noStrike" dirty="0">
                        <a:solidFill>
                          <a:srgbClr val="000000"/>
                        </a:solidFill>
                        <a:latin typeface="Century"/>
                      </a:endParaRPr>
                    </a:p>
                  </a:txBody>
                  <a:tcPr marL="0" marR="0" marT="0" marB="0" anchor="b">
                    <a:lnL>
                      <a:noFill/>
                    </a:lnL>
                    <a:lnR>
                      <a:noFill/>
                    </a:lnR>
                    <a:lnT>
                      <a:noFill/>
                    </a:lnT>
                    <a:lnB>
                      <a:noFill/>
                    </a:lnB>
                  </a:tcPr>
                </a:tc>
                <a:tc gridSpan="7">
                  <a:txBody>
                    <a:bodyPr/>
                    <a:lstStyle/>
                    <a:p>
                      <a:pPr algn="ctr" fontAlgn="b"/>
                      <a:r>
                        <a:rPr lang="en-US" sz="1000" b="1" i="0" u="none" strike="noStrike" dirty="0">
                          <a:solidFill>
                            <a:srgbClr val="000000"/>
                          </a:solidFill>
                          <a:latin typeface="Century"/>
                        </a:rPr>
                        <a:t>Asset Descriptive Statistic - Period 2004 -2010 </a:t>
                      </a:r>
                      <a:r>
                        <a:rPr lang="en-US" sz="1000" b="1" i="0" u="none" strike="noStrike" dirty="0" smtClean="0">
                          <a:solidFill>
                            <a:srgbClr val="000000"/>
                          </a:solidFill>
                          <a:latin typeface="Century"/>
                        </a:rPr>
                        <a:t>Monthly</a:t>
                      </a:r>
                    </a:p>
                    <a:p>
                      <a:pPr algn="ctr" fontAlgn="b"/>
                      <a:endParaRPr lang="en-US" sz="1000" b="1" i="0" u="none" strike="noStrike" dirty="0">
                        <a:solidFill>
                          <a:srgbClr val="000000"/>
                        </a:solidFill>
                        <a:latin typeface="Century"/>
                      </a:endParaRPr>
                    </a:p>
                  </a:txBody>
                  <a:tcPr marL="0" marR="0" marT="0"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84826">
                <a:tc>
                  <a:txBody>
                    <a:bodyPr/>
                    <a:lstStyle/>
                    <a:p>
                      <a:pPr algn="l" fontAlgn="b"/>
                      <a:endParaRPr lang="de-DE" sz="1000" b="0" i="0" u="none" strike="noStrike">
                        <a:solidFill>
                          <a:srgbClr val="000000"/>
                        </a:solidFill>
                        <a:latin typeface="Century"/>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Domestic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Oversea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Public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DJSI SRE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Direct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Long-Term Gov.Bond</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84826">
                <a:tc>
                  <a:txBody>
                    <a:bodyPr/>
                    <a:lstStyle/>
                    <a:p>
                      <a:pPr algn="l" fontAlgn="b"/>
                      <a:r>
                        <a:rPr lang="de-DE" sz="1000" b="1" i="0" u="none" strike="noStrike">
                          <a:solidFill>
                            <a:srgbClr val="000000"/>
                          </a:solidFill>
                          <a:latin typeface="Century"/>
                        </a:rPr>
                        <a:t>Mean</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a:rPr>
                        <a:t>0,77%</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a:rPr>
                        <a:t>0,80%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a:rPr>
                        <a:t>0,34%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a:rPr>
                        <a:t>1,46%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0,67%</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0,17%</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0,29%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71261">
                <a:tc>
                  <a:txBody>
                    <a:bodyPr/>
                    <a:lstStyle/>
                    <a:p>
                      <a:pPr algn="l" fontAlgn="b"/>
                      <a:r>
                        <a:rPr lang="de-DE" sz="1000" b="1" i="0" u="none" strike="noStrike">
                          <a:solidFill>
                            <a:srgbClr val="000000"/>
                          </a:solidFill>
                          <a:latin typeface="Century"/>
                        </a:rPr>
                        <a:t>Variance</a:t>
                      </a:r>
                    </a:p>
                  </a:txBody>
                  <a:tcPr marL="0" marR="0" marT="0" marB="0" anchor="b">
                    <a:lnL>
                      <a:noFill/>
                    </a:lnL>
                    <a:lnR>
                      <a:noFill/>
                    </a:lnR>
                    <a:lnT>
                      <a:noFill/>
                    </a:lnT>
                    <a:lnB>
                      <a:noFill/>
                    </a:lnB>
                  </a:tcPr>
                </a:tc>
                <a:tc>
                  <a:txBody>
                    <a:bodyPr/>
                    <a:lstStyle/>
                    <a:p>
                      <a:pPr algn="ctr" rtl="0" fontAlgn="ctr"/>
                      <a:r>
                        <a:rPr lang="de-DE" sz="1000" b="0" i="0" u="none" strike="noStrike">
                          <a:solidFill>
                            <a:srgbClr val="000000"/>
                          </a:solidFill>
                          <a:latin typeface="Century"/>
                        </a:rPr>
                        <a:t>0,0018</a:t>
                      </a:r>
                    </a:p>
                  </a:txBody>
                  <a:tcPr marL="0" marR="0" marT="0" marB="0" anchor="ctr">
                    <a:lnL>
                      <a:noFill/>
                    </a:lnL>
                    <a:lnR>
                      <a:noFill/>
                    </a:lnR>
                    <a:lnT>
                      <a:noFill/>
                    </a:lnT>
                    <a:lnB>
                      <a:noFill/>
                    </a:lnB>
                  </a:tcPr>
                </a:tc>
                <a:tc>
                  <a:txBody>
                    <a:bodyPr/>
                    <a:lstStyle/>
                    <a:p>
                      <a:pPr algn="ctr" rtl="0" fontAlgn="ctr"/>
                      <a:r>
                        <a:rPr lang="de-DE" sz="1000" b="0" i="0" u="none" strike="noStrike">
                          <a:solidFill>
                            <a:srgbClr val="000000"/>
                          </a:solidFill>
                          <a:latin typeface="Century"/>
                        </a:rPr>
                        <a:t>0,0021</a:t>
                      </a:r>
                    </a:p>
                  </a:txBody>
                  <a:tcPr marL="0" marR="0" marT="0" marB="0" anchor="ctr">
                    <a:lnL>
                      <a:noFill/>
                    </a:lnL>
                    <a:lnR>
                      <a:noFill/>
                    </a:lnR>
                    <a:lnT>
                      <a:noFill/>
                    </a:lnT>
                    <a:lnB>
                      <a:noFill/>
                    </a:lnB>
                  </a:tcPr>
                </a:tc>
                <a:tc>
                  <a:txBody>
                    <a:bodyPr/>
                    <a:lstStyle/>
                    <a:p>
                      <a:pPr algn="ctr" rtl="0" fontAlgn="ctr"/>
                      <a:r>
                        <a:rPr lang="de-DE" sz="1000" b="0" i="0" u="none" strike="noStrike">
                          <a:solidFill>
                            <a:srgbClr val="000000"/>
                          </a:solidFill>
                          <a:latin typeface="Century"/>
                        </a:rPr>
                        <a:t>0,0053</a:t>
                      </a:r>
                    </a:p>
                  </a:txBody>
                  <a:tcPr marL="0" marR="0" marT="0" marB="0" anchor="ctr">
                    <a:lnL>
                      <a:noFill/>
                    </a:lnL>
                    <a:lnR>
                      <a:noFill/>
                    </a:lnR>
                    <a:lnT>
                      <a:noFill/>
                    </a:lnT>
                    <a:lnB>
                      <a:noFill/>
                    </a:lnB>
                  </a:tcPr>
                </a:tc>
                <a:tc>
                  <a:txBody>
                    <a:bodyPr/>
                    <a:lstStyle/>
                    <a:p>
                      <a:pPr algn="ctr" rtl="0" fontAlgn="ctr"/>
                      <a:r>
                        <a:rPr lang="de-DE" sz="1000" b="0" i="0" u="none" strike="noStrike" dirty="0">
                          <a:solidFill>
                            <a:srgbClr val="000000"/>
                          </a:solidFill>
                          <a:latin typeface="Century"/>
                        </a:rPr>
                        <a:t>0,0045</a:t>
                      </a:r>
                    </a:p>
                  </a:txBody>
                  <a:tcPr marL="0" marR="0" marT="0" marB="0" anchor="ctr">
                    <a:lnL>
                      <a:noFill/>
                    </a:lnL>
                    <a:lnR>
                      <a:noFill/>
                    </a:lnR>
                    <a:lnT>
                      <a:noFill/>
                    </a:lnT>
                    <a:lnB>
                      <a:noFill/>
                    </a:lnB>
                  </a:tcPr>
                </a:tc>
                <a:tc>
                  <a:txBody>
                    <a:bodyPr/>
                    <a:lstStyle/>
                    <a:p>
                      <a:pPr algn="ctr" rtl="0" fontAlgn="ctr"/>
                      <a:r>
                        <a:rPr lang="de-DE" sz="1000" b="0" i="0" u="none" strike="noStrike" dirty="0">
                          <a:solidFill>
                            <a:srgbClr val="000000"/>
                          </a:solidFill>
                          <a:latin typeface="Century"/>
                        </a:rPr>
                        <a:t>0,0059</a:t>
                      </a:r>
                    </a:p>
                  </a:txBody>
                  <a:tcPr marL="0" marR="0" marT="0" marB="0" anchor="ctr">
                    <a:lnL>
                      <a:noFill/>
                    </a:lnL>
                    <a:lnR>
                      <a:noFill/>
                    </a:lnR>
                    <a:lnT>
                      <a:noFill/>
                    </a:lnT>
                    <a:lnB>
                      <a:noFill/>
                    </a:lnB>
                  </a:tcPr>
                </a:tc>
                <a:tc>
                  <a:txBody>
                    <a:bodyPr/>
                    <a:lstStyle/>
                    <a:p>
                      <a:pPr algn="ctr" rtl="0" fontAlgn="ctr"/>
                      <a:r>
                        <a:rPr lang="de-DE" sz="1000" b="0" i="0" u="none" strike="noStrike">
                          <a:solidFill>
                            <a:srgbClr val="000000"/>
                          </a:solidFill>
                          <a:latin typeface="Century"/>
                        </a:rPr>
                        <a:t>0,0003</a:t>
                      </a:r>
                    </a:p>
                  </a:txBody>
                  <a:tcPr marL="0" marR="0" marT="0" marB="0" anchor="ctr">
                    <a:lnL>
                      <a:noFill/>
                    </a:lnL>
                    <a:lnR>
                      <a:noFill/>
                    </a:lnR>
                    <a:lnT>
                      <a:noFill/>
                    </a:lnT>
                    <a:lnB>
                      <a:noFill/>
                    </a:lnB>
                  </a:tcPr>
                </a:tc>
                <a:tc>
                  <a:txBody>
                    <a:bodyPr/>
                    <a:lstStyle/>
                    <a:p>
                      <a:pPr algn="ctr" rtl="0" fontAlgn="ctr"/>
                      <a:r>
                        <a:rPr lang="de-DE" sz="1000" b="0" i="0" u="none" strike="noStrike">
                          <a:solidFill>
                            <a:srgbClr val="000000"/>
                          </a:solidFill>
                          <a:latin typeface="Century"/>
                        </a:rPr>
                        <a:t>0,0000</a:t>
                      </a:r>
                    </a:p>
                  </a:txBody>
                  <a:tcPr marL="0" marR="0" marT="0" marB="0" anchor="ctr">
                    <a:lnL>
                      <a:noFill/>
                    </a:lnL>
                    <a:lnR>
                      <a:noFill/>
                    </a:lnR>
                    <a:lnT>
                      <a:noFill/>
                    </a:lnT>
                    <a:lnB>
                      <a:noFill/>
                    </a:lnB>
                  </a:tcPr>
                </a:tc>
              </a:tr>
              <a:tr h="284826">
                <a:tc>
                  <a:txBody>
                    <a:bodyPr/>
                    <a:lstStyle/>
                    <a:p>
                      <a:pPr algn="l" fontAlgn="b"/>
                      <a:r>
                        <a:rPr lang="de-DE" sz="1000" b="1" i="0" u="none" strike="noStrike">
                          <a:solidFill>
                            <a:srgbClr val="000000"/>
                          </a:solidFill>
                          <a:latin typeface="Century"/>
                        </a:rPr>
                        <a:t>St.Dev.</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4,22%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4,56%</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7,27%</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6,69%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a:rPr>
                        <a:t>7,71%</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1,74%</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a:rPr>
                        <a:t>0,17%</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
        <p:nvSpPr>
          <p:cNvPr id="7" name="Ellipse 6"/>
          <p:cNvSpPr/>
          <p:nvPr/>
        </p:nvSpPr>
        <p:spPr bwMode="auto">
          <a:xfrm>
            <a:off x="5016500" y="1460500"/>
            <a:ext cx="939800" cy="1252739"/>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graphicFrame>
        <p:nvGraphicFramePr>
          <p:cNvPr id="8" name="Tabelle 7"/>
          <p:cNvGraphicFramePr>
            <a:graphicFrameLocks noGrp="1"/>
          </p:cNvGraphicFramePr>
          <p:nvPr/>
        </p:nvGraphicFramePr>
        <p:xfrm>
          <a:off x="609597" y="3428468"/>
          <a:ext cx="8666481" cy="2858031"/>
        </p:xfrm>
        <a:graphic>
          <a:graphicData uri="http://schemas.openxmlformats.org/drawingml/2006/table">
            <a:tbl>
              <a:tblPr/>
              <a:tblGrid>
                <a:gridCol w="1432094"/>
                <a:gridCol w="1127196"/>
                <a:gridCol w="1053283"/>
                <a:gridCol w="1256548"/>
                <a:gridCol w="692950"/>
                <a:gridCol w="1247308"/>
                <a:gridCol w="1432094"/>
                <a:gridCol w="425008"/>
              </a:tblGrid>
              <a:tr h="312353">
                <a:tc>
                  <a:txBody>
                    <a:bodyPr/>
                    <a:lstStyle/>
                    <a:p>
                      <a:pPr algn="l" fontAlgn="b"/>
                      <a:endParaRPr lang="de-DE" sz="1000" b="0" i="0" u="none" strike="noStrike" dirty="0">
                        <a:solidFill>
                          <a:srgbClr val="000000"/>
                        </a:solidFill>
                        <a:latin typeface="Century"/>
                      </a:endParaRPr>
                    </a:p>
                  </a:txBody>
                  <a:tcPr marL="0" marR="0" marT="0" marB="0" anchor="b">
                    <a:lnL>
                      <a:noFill/>
                    </a:lnL>
                    <a:lnR>
                      <a:noFill/>
                    </a:lnR>
                    <a:lnT>
                      <a:noFill/>
                    </a:lnT>
                    <a:lnB>
                      <a:noFill/>
                    </a:lnB>
                  </a:tcPr>
                </a:tc>
                <a:tc gridSpan="7">
                  <a:txBody>
                    <a:bodyPr/>
                    <a:lstStyle/>
                    <a:p>
                      <a:pPr algn="ctr" fontAlgn="b"/>
                      <a:r>
                        <a:rPr lang="en-US" sz="1000" b="1" i="0" u="none" strike="noStrike" dirty="0">
                          <a:solidFill>
                            <a:srgbClr val="000000"/>
                          </a:solidFill>
                          <a:latin typeface="Century"/>
                        </a:rPr>
                        <a:t>Asset Correlation - Period 2004 - 2010 </a:t>
                      </a:r>
                      <a:r>
                        <a:rPr lang="en-US" sz="1000" b="1" i="0" u="none" strike="noStrike" dirty="0" smtClean="0">
                          <a:solidFill>
                            <a:srgbClr val="000000"/>
                          </a:solidFill>
                          <a:latin typeface="Century"/>
                        </a:rPr>
                        <a:t>Monthly</a:t>
                      </a:r>
                    </a:p>
                    <a:p>
                      <a:pPr algn="ctr" fontAlgn="b"/>
                      <a:endParaRPr lang="en-US" sz="1000" b="1" i="0" u="none" strike="noStrike" dirty="0">
                        <a:solidFill>
                          <a:srgbClr val="000000"/>
                        </a:solidFill>
                        <a:latin typeface="Century"/>
                      </a:endParaRPr>
                    </a:p>
                  </a:txBody>
                  <a:tcPr marL="0" marR="0" marT="0"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27971">
                <a:tc>
                  <a:txBody>
                    <a:bodyPr/>
                    <a:lstStyle/>
                    <a:p>
                      <a:pPr algn="l" fontAlgn="b"/>
                      <a:endParaRPr lang="de-DE" sz="1000" b="0" i="0" u="none" strike="noStrike">
                        <a:solidFill>
                          <a:srgbClr val="000000"/>
                        </a:solidFill>
                        <a:latin typeface="Century"/>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Domestic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Oversea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Public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DJSI SRE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Direct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Long-Term Gov.Bond</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327971">
                <a:tc>
                  <a:txBody>
                    <a:bodyPr/>
                    <a:lstStyle/>
                    <a:p>
                      <a:pPr algn="l" fontAlgn="b"/>
                      <a:r>
                        <a:rPr lang="de-DE" sz="1000" b="1" i="0" u="none" strike="noStrike">
                          <a:solidFill>
                            <a:srgbClr val="000000"/>
                          </a:solidFill>
                          <a:latin typeface="Century"/>
                        </a:rPr>
                        <a:t>Domestic Equity</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000" b="0" i="0" u="none" strike="noStrike">
                          <a:solidFill>
                            <a:srgbClr val="000000"/>
                          </a:solidFill>
                          <a:latin typeface="Century"/>
                        </a:rPr>
                        <a:t>1</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0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0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0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0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0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0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r>
              <a:tr h="312353">
                <a:tc>
                  <a:txBody>
                    <a:bodyPr/>
                    <a:lstStyle/>
                    <a:p>
                      <a:pPr algn="l" fontAlgn="b"/>
                      <a:r>
                        <a:rPr lang="de-DE" sz="1000" b="1" i="0" u="none" strike="noStrike">
                          <a:solidFill>
                            <a:srgbClr val="000000"/>
                          </a:solidFill>
                          <a:latin typeface="Century"/>
                        </a:rPr>
                        <a:t>Oversea Equity</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0,894</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r>
              <a:tr h="312353">
                <a:tc>
                  <a:txBody>
                    <a:bodyPr/>
                    <a:lstStyle/>
                    <a:p>
                      <a:pPr algn="l" fontAlgn="b"/>
                      <a:r>
                        <a:rPr lang="de-DE" sz="1000" b="1" i="0" u="none" strike="noStrike">
                          <a:solidFill>
                            <a:srgbClr val="000000"/>
                          </a:solidFill>
                          <a:latin typeface="Century"/>
                        </a:rPr>
                        <a:t>Public Real Estate</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0,663</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0,783</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r>
              <a:tr h="312353">
                <a:tc>
                  <a:txBody>
                    <a:bodyPr/>
                    <a:lstStyle/>
                    <a:p>
                      <a:pPr algn="l" fontAlgn="b"/>
                      <a:r>
                        <a:rPr lang="de-DE" sz="1000" b="1" i="0" u="none" strike="noStrike">
                          <a:solidFill>
                            <a:srgbClr val="000000"/>
                          </a:solidFill>
                          <a:latin typeface="Century"/>
                        </a:rPr>
                        <a:t>DJSI SRE</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0,751</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0,783</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0,773</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r>
              <a:tr h="312353">
                <a:tc>
                  <a:txBody>
                    <a:bodyPr/>
                    <a:lstStyle/>
                    <a:p>
                      <a:pPr algn="l" fontAlgn="b"/>
                      <a:r>
                        <a:rPr lang="de-DE" sz="1000" b="1" i="0" u="none" strike="noStrike">
                          <a:solidFill>
                            <a:srgbClr val="000000"/>
                          </a:solidFill>
                          <a:latin typeface="Century"/>
                        </a:rPr>
                        <a:t>Direct Real Estate</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0,262</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0,166</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0,351</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0,265</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r>
              <a:tr h="312353">
                <a:tc>
                  <a:txBody>
                    <a:bodyPr/>
                    <a:lstStyle/>
                    <a:p>
                      <a:pPr algn="l" fontAlgn="b"/>
                      <a:r>
                        <a:rPr lang="de-DE" sz="1000" b="1" i="0" u="none" strike="noStrike">
                          <a:solidFill>
                            <a:srgbClr val="000000"/>
                          </a:solidFill>
                          <a:latin typeface="Century"/>
                        </a:rPr>
                        <a:t>Long-Term Gov.Bond</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-0,136</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0,008</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-0,016</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0,106</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-0,343</a:t>
                      </a:r>
                    </a:p>
                  </a:txBody>
                  <a:tcPr marL="0" marR="0" marT="0" marB="0" anchor="b">
                    <a:lnL>
                      <a:noFill/>
                    </a:lnL>
                    <a:lnR>
                      <a:noFill/>
                    </a:lnR>
                    <a:lnT>
                      <a:noFill/>
                    </a:lnT>
                    <a:lnB>
                      <a:noFill/>
                    </a:lnB>
                  </a:tcPr>
                </a:tc>
                <a:tc>
                  <a:txBody>
                    <a:bodyPr/>
                    <a:lstStyle/>
                    <a:p>
                      <a:pPr algn="ctr" fontAlgn="b"/>
                      <a:r>
                        <a:rPr lang="de-DE" sz="10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1000" b="0" i="0" u="none" strike="noStrike">
                        <a:solidFill>
                          <a:srgbClr val="000000"/>
                        </a:solidFill>
                        <a:latin typeface="Century"/>
                      </a:endParaRPr>
                    </a:p>
                  </a:txBody>
                  <a:tcPr marL="0" marR="0" marT="0" marB="0" anchor="b">
                    <a:lnL>
                      <a:noFill/>
                    </a:lnL>
                    <a:lnR>
                      <a:noFill/>
                    </a:lnR>
                    <a:lnT>
                      <a:noFill/>
                    </a:lnT>
                    <a:lnB>
                      <a:noFill/>
                    </a:lnB>
                  </a:tcPr>
                </a:tc>
              </a:tr>
              <a:tr h="327971">
                <a:tc>
                  <a:txBody>
                    <a:bodyPr/>
                    <a:lstStyle/>
                    <a:p>
                      <a:pPr algn="l" fontAlgn="b"/>
                      <a:r>
                        <a:rPr lang="de-DE" sz="1000" b="1" i="0" u="none" strike="noStrike">
                          <a:solidFill>
                            <a:srgbClr val="000000"/>
                          </a:solidFill>
                          <a:latin typeface="Century"/>
                        </a:rPr>
                        <a:t>Cash</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de-DE" sz="1000" b="0" i="0" u="none" strike="noStrike">
                          <a:solidFill>
                            <a:srgbClr val="000000"/>
                          </a:solidFill>
                          <a:latin typeface="Century"/>
                        </a:rPr>
                        <a:t>-0,150</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de-DE" sz="1000" b="0" i="0" u="none" strike="noStrike">
                          <a:solidFill>
                            <a:srgbClr val="000000"/>
                          </a:solidFill>
                          <a:latin typeface="Century"/>
                        </a:rPr>
                        <a:t>-0,131</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de-DE" sz="1000" b="0" i="0" u="none" strike="noStrike">
                          <a:solidFill>
                            <a:srgbClr val="000000"/>
                          </a:solidFill>
                          <a:latin typeface="Century"/>
                        </a:rPr>
                        <a:t>-0,064</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de-DE" sz="1000" b="0" i="0" u="none" strike="noStrike">
                          <a:solidFill>
                            <a:srgbClr val="000000"/>
                          </a:solidFill>
                          <a:latin typeface="Century"/>
                        </a:rPr>
                        <a:t>-0,145</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de-DE" sz="1000" b="0" i="0" u="none" strike="noStrike">
                          <a:solidFill>
                            <a:srgbClr val="000000"/>
                          </a:solidFill>
                          <a:latin typeface="Century"/>
                        </a:rPr>
                        <a:t>-0,172</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de-DE" sz="1000" b="0" i="0" u="none" strike="noStrike">
                          <a:solidFill>
                            <a:srgbClr val="000000"/>
                          </a:solidFill>
                          <a:latin typeface="Century"/>
                        </a:rPr>
                        <a:t>-0,071</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de-DE" sz="1000" b="0" i="0" u="none" strike="noStrike" dirty="0">
                          <a:solidFill>
                            <a:srgbClr val="000000"/>
                          </a:solidFill>
                          <a:latin typeface="Century"/>
                        </a:rPr>
                        <a:t>1</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
        <p:nvSpPr>
          <p:cNvPr id="9" name="Ellipse 8"/>
          <p:cNvSpPr/>
          <p:nvPr/>
        </p:nvSpPr>
        <p:spPr bwMode="auto">
          <a:xfrm>
            <a:off x="5384800" y="3581400"/>
            <a:ext cx="876300" cy="2857499"/>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0" name="Ellipse 9"/>
          <p:cNvSpPr/>
          <p:nvPr/>
        </p:nvSpPr>
        <p:spPr bwMode="auto">
          <a:xfrm rot="16200000">
            <a:off x="3580259" y="1741039"/>
            <a:ext cx="266700" cy="7020822"/>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1" name="Ellipse 10"/>
          <p:cNvSpPr/>
          <p:nvPr/>
        </p:nvSpPr>
        <p:spPr bwMode="auto">
          <a:xfrm rot="16200000">
            <a:off x="5241257" y="-103906"/>
            <a:ext cx="389482" cy="3576045"/>
          </a:xfrm>
          <a:prstGeom prst="ellipse">
            <a:avLst/>
          </a:prstGeom>
          <a:noFill/>
          <a:ln w="28575" cap="flat" cmpd="sng" algn="ctr">
            <a:solidFill>
              <a:schemeClr val="accent2">
                <a:lumMod val="60000"/>
                <a:lumOff val="40000"/>
                <a:alpha val="4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Method as usual, Data usual or unusual…</a:t>
            </a:r>
          </a:p>
        </p:txBody>
      </p:sp>
      <p:graphicFrame>
        <p:nvGraphicFramePr>
          <p:cNvPr id="10" name="Tabelle 9"/>
          <p:cNvGraphicFramePr>
            <a:graphicFrameLocks noGrp="1"/>
          </p:cNvGraphicFramePr>
          <p:nvPr/>
        </p:nvGraphicFramePr>
        <p:xfrm>
          <a:off x="635000" y="1168400"/>
          <a:ext cx="8648699" cy="1054099"/>
        </p:xfrm>
        <a:graphic>
          <a:graphicData uri="http://schemas.openxmlformats.org/drawingml/2006/table">
            <a:tbl>
              <a:tblPr/>
              <a:tblGrid>
                <a:gridCol w="1375854"/>
                <a:gridCol w="1081501"/>
                <a:gridCol w="1012047"/>
                <a:gridCol w="1170799"/>
                <a:gridCol w="674697"/>
                <a:gridCol w="1160877"/>
                <a:gridCol w="1389084"/>
                <a:gridCol w="783840"/>
              </a:tblGrid>
              <a:tr h="204680">
                <a:tc>
                  <a:txBody>
                    <a:bodyPr/>
                    <a:lstStyle/>
                    <a:p>
                      <a:pPr algn="l" fontAlgn="b"/>
                      <a:endParaRPr lang="de-DE" sz="900" b="0" i="0" u="none" strike="noStrike" dirty="0">
                        <a:solidFill>
                          <a:srgbClr val="000000"/>
                        </a:solidFill>
                        <a:latin typeface="Century"/>
                      </a:endParaRPr>
                    </a:p>
                  </a:txBody>
                  <a:tcPr marL="0" marR="0" marT="0" marB="0" anchor="b">
                    <a:lnL>
                      <a:noFill/>
                    </a:lnL>
                    <a:lnR>
                      <a:noFill/>
                    </a:lnR>
                    <a:lnT>
                      <a:noFill/>
                    </a:lnT>
                    <a:lnB>
                      <a:noFill/>
                    </a:lnB>
                  </a:tcPr>
                </a:tc>
                <a:tc gridSpan="7">
                  <a:txBody>
                    <a:bodyPr/>
                    <a:lstStyle/>
                    <a:p>
                      <a:pPr algn="ctr" fontAlgn="b"/>
                      <a:r>
                        <a:rPr lang="en-US" sz="900" b="1" i="0" u="none" strike="noStrike">
                          <a:solidFill>
                            <a:srgbClr val="000000"/>
                          </a:solidFill>
                          <a:latin typeface="Century"/>
                        </a:rPr>
                        <a:t>Asset Descriptive Statistic - Period 012004 -062007 Monthly</a:t>
                      </a:r>
                    </a:p>
                  </a:txBody>
                  <a:tcPr marL="0" marR="0" marT="0"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14913">
                <a:tc>
                  <a:txBody>
                    <a:bodyPr/>
                    <a:lstStyle/>
                    <a:p>
                      <a:pPr algn="l" fontAlgn="b"/>
                      <a:endParaRPr lang="de-DE" sz="900" b="0" i="0" u="none" strike="noStrike">
                        <a:solidFill>
                          <a:srgbClr val="000000"/>
                        </a:solidFill>
                        <a:latin typeface="Century"/>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dirty="0" err="1">
                          <a:solidFill>
                            <a:srgbClr val="000000"/>
                          </a:solidFill>
                          <a:latin typeface="Century"/>
                        </a:rPr>
                        <a:t>Domestic</a:t>
                      </a:r>
                      <a:r>
                        <a:rPr lang="de-DE" sz="900" b="1" i="0" u="none" strike="noStrike" dirty="0">
                          <a:solidFill>
                            <a:srgbClr val="000000"/>
                          </a:solidFill>
                          <a:latin typeface="Century"/>
                        </a:rPr>
                        <a:t>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Oversea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Public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DJSI SRE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Direct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Long-Term Gov.Bond</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14913">
                <a:tc>
                  <a:txBody>
                    <a:bodyPr/>
                    <a:lstStyle/>
                    <a:p>
                      <a:pPr algn="l" fontAlgn="b"/>
                      <a:r>
                        <a:rPr lang="de-DE" sz="900" b="1" i="0" u="none" strike="noStrike" dirty="0" err="1">
                          <a:solidFill>
                            <a:srgbClr val="000000"/>
                          </a:solidFill>
                          <a:latin typeface="Century"/>
                        </a:rPr>
                        <a:t>Mean</a:t>
                      </a:r>
                      <a:endParaRPr lang="de-DE" sz="900" b="1" i="0" u="none" strike="noStrike" dirty="0">
                        <a:solidFill>
                          <a:srgbClr val="000000"/>
                        </a:solidFill>
                        <a:latin typeface="Century"/>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900" b="0" i="0" u="none" strike="noStrike">
                          <a:solidFill>
                            <a:srgbClr val="000000"/>
                          </a:solidFill>
                          <a:latin typeface="Century"/>
                        </a:rPr>
                        <a:t>1,33%</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900" b="0" i="0" u="none" strike="noStrike">
                          <a:solidFill>
                            <a:srgbClr val="000000"/>
                          </a:solidFill>
                          <a:latin typeface="Century"/>
                        </a:rPr>
                        <a:t>1,05%</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900" b="0" i="0" u="none" strike="noStrike">
                          <a:solidFill>
                            <a:srgbClr val="000000"/>
                          </a:solidFill>
                          <a:latin typeface="Century"/>
                        </a:rPr>
                        <a:t>1,91%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900" b="0" i="0" u="none" strike="noStrike" dirty="0">
                          <a:solidFill>
                            <a:srgbClr val="000000"/>
                          </a:solidFill>
                          <a:latin typeface="Century"/>
                        </a:rPr>
                        <a:t>2,24%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900" b="0" i="0" u="none" strike="noStrike">
                          <a:solidFill>
                            <a:srgbClr val="000000"/>
                          </a:solidFill>
                          <a:latin typeface="Century"/>
                        </a:rPr>
                        <a:t>1,35%</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900" b="0" i="0" u="none" strike="noStrike" dirty="0">
                          <a:solidFill>
                            <a:srgbClr val="000000"/>
                          </a:solidFill>
                          <a:latin typeface="Century"/>
                        </a:rPr>
                        <a:t>-0,11%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de-DE" sz="900" b="0" i="0" u="none" strike="noStrike" kern="1200" dirty="0">
                          <a:solidFill>
                            <a:srgbClr val="000000"/>
                          </a:solidFill>
                          <a:latin typeface="Century"/>
                          <a:ea typeface="+mn-ea"/>
                          <a:cs typeface="+mn-cs"/>
                        </a:rPr>
                        <a:t>0,39%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04680">
                <a:tc>
                  <a:txBody>
                    <a:bodyPr/>
                    <a:lstStyle/>
                    <a:p>
                      <a:pPr algn="l" fontAlgn="b"/>
                      <a:r>
                        <a:rPr lang="de-DE" sz="900" b="1" i="0" u="none" strike="noStrike" dirty="0" err="1">
                          <a:solidFill>
                            <a:srgbClr val="000000"/>
                          </a:solidFill>
                          <a:latin typeface="Century"/>
                        </a:rPr>
                        <a:t>Variance</a:t>
                      </a:r>
                      <a:endParaRPr lang="de-DE" sz="900" b="1" i="0" u="none" strike="noStrike" dirty="0">
                        <a:solidFill>
                          <a:srgbClr val="000000"/>
                        </a:solidFill>
                        <a:latin typeface="Century"/>
                      </a:endParaRPr>
                    </a:p>
                  </a:txBody>
                  <a:tcPr marL="0" marR="0" marT="0" marB="0" anchor="b">
                    <a:lnL>
                      <a:noFill/>
                    </a:lnL>
                    <a:lnR>
                      <a:noFill/>
                    </a:lnR>
                    <a:lnT>
                      <a:noFill/>
                    </a:lnT>
                    <a:lnB>
                      <a:noFill/>
                    </a:lnB>
                  </a:tcPr>
                </a:tc>
                <a:tc>
                  <a:txBody>
                    <a:bodyPr/>
                    <a:lstStyle/>
                    <a:p>
                      <a:pPr algn="ctr" fontAlgn="ctr"/>
                      <a:r>
                        <a:rPr lang="de-DE" sz="900" b="0" i="0" u="none" strike="noStrike">
                          <a:solidFill>
                            <a:srgbClr val="000000"/>
                          </a:solidFill>
                          <a:latin typeface="Century"/>
                        </a:rPr>
                        <a:t>0,0004</a:t>
                      </a:r>
                    </a:p>
                  </a:txBody>
                  <a:tcPr marL="0" marR="0" marT="0" marB="0" anchor="ctr">
                    <a:lnL>
                      <a:noFill/>
                    </a:lnL>
                    <a:lnR>
                      <a:noFill/>
                    </a:lnR>
                    <a:lnT>
                      <a:noFill/>
                    </a:lnT>
                    <a:lnB>
                      <a:noFill/>
                    </a:lnB>
                  </a:tcPr>
                </a:tc>
                <a:tc>
                  <a:txBody>
                    <a:bodyPr/>
                    <a:lstStyle/>
                    <a:p>
                      <a:pPr algn="ctr" fontAlgn="ctr"/>
                      <a:r>
                        <a:rPr lang="de-DE" sz="900" b="0" i="0" u="none" strike="noStrike">
                          <a:solidFill>
                            <a:srgbClr val="000000"/>
                          </a:solidFill>
                          <a:latin typeface="Century"/>
                        </a:rPr>
                        <a:t>0,0008</a:t>
                      </a:r>
                    </a:p>
                  </a:txBody>
                  <a:tcPr marL="0" marR="0" marT="0" marB="0" anchor="ctr">
                    <a:lnL>
                      <a:noFill/>
                    </a:lnL>
                    <a:lnR>
                      <a:noFill/>
                    </a:lnR>
                    <a:lnT>
                      <a:noFill/>
                    </a:lnT>
                    <a:lnB>
                      <a:noFill/>
                    </a:lnB>
                  </a:tcPr>
                </a:tc>
                <a:tc>
                  <a:txBody>
                    <a:bodyPr/>
                    <a:lstStyle/>
                    <a:p>
                      <a:pPr algn="ctr" fontAlgn="ctr"/>
                      <a:r>
                        <a:rPr lang="de-DE" sz="900" b="0" i="0" u="none" strike="noStrike">
                          <a:solidFill>
                            <a:srgbClr val="000000"/>
                          </a:solidFill>
                          <a:latin typeface="Century"/>
                        </a:rPr>
                        <a:t>0,0020</a:t>
                      </a:r>
                    </a:p>
                  </a:txBody>
                  <a:tcPr marL="0" marR="0" marT="0" marB="0" anchor="ctr">
                    <a:lnL>
                      <a:noFill/>
                    </a:lnL>
                    <a:lnR>
                      <a:noFill/>
                    </a:lnR>
                    <a:lnT>
                      <a:noFill/>
                    </a:lnT>
                    <a:lnB>
                      <a:noFill/>
                    </a:lnB>
                  </a:tcPr>
                </a:tc>
                <a:tc>
                  <a:txBody>
                    <a:bodyPr/>
                    <a:lstStyle/>
                    <a:p>
                      <a:pPr algn="ctr" fontAlgn="ctr"/>
                      <a:r>
                        <a:rPr lang="de-DE" sz="900" b="0" i="0" u="none" strike="noStrike" dirty="0">
                          <a:solidFill>
                            <a:srgbClr val="000000"/>
                          </a:solidFill>
                          <a:latin typeface="Century"/>
                        </a:rPr>
                        <a:t>0,0023</a:t>
                      </a:r>
                    </a:p>
                  </a:txBody>
                  <a:tcPr marL="0" marR="0" marT="0" marB="0" anchor="ctr">
                    <a:lnL>
                      <a:noFill/>
                    </a:lnL>
                    <a:lnR>
                      <a:noFill/>
                    </a:lnR>
                    <a:lnT>
                      <a:noFill/>
                    </a:lnT>
                    <a:lnB>
                      <a:noFill/>
                    </a:lnB>
                  </a:tcPr>
                </a:tc>
                <a:tc>
                  <a:txBody>
                    <a:bodyPr/>
                    <a:lstStyle/>
                    <a:p>
                      <a:pPr algn="ctr" fontAlgn="ctr"/>
                      <a:r>
                        <a:rPr lang="de-DE" sz="900" b="0" i="0" u="none" strike="noStrike">
                          <a:solidFill>
                            <a:srgbClr val="000000"/>
                          </a:solidFill>
                          <a:latin typeface="Century"/>
                        </a:rPr>
                        <a:t>0,0027</a:t>
                      </a:r>
                    </a:p>
                  </a:txBody>
                  <a:tcPr marL="0" marR="0" marT="0" marB="0" anchor="ctr">
                    <a:lnL>
                      <a:noFill/>
                    </a:lnL>
                    <a:lnR>
                      <a:noFill/>
                    </a:lnR>
                    <a:lnT>
                      <a:noFill/>
                    </a:lnT>
                    <a:lnB>
                      <a:noFill/>
                    </a:lnB>
                  </a:tcPr>
                </a:tc>
                <a:tc>
                  <a:txBody>
                    <a:bodyPr/>
                    <a:lstStyle/>
                    <a:p>
                      <a:pPr algn="ctr" fontAlgn="ctr"/>
                      <a:r>
                        <a:rPr lang="de-DE" sz="900" b="0" i="0" u="none" strike="noStrike">
                          <a:solidFill>
                            <a:srgbClr val="000000"/>
                          </a:solidFill>
                          <a:latin typeface="Century"/>
                        </a:rPr>
                        <a:t>0,0001</a:t>
                      </a:r>
                    </a:p>
                  </a:txBody>
                  <a:tcPr marL="0" marR="0" marT="0" marB="0" anchor="ctr">
                    <a:lnL>
                      <a:noFill/>
                    </a:lnL>
                    <a:lnR>
                      <a:noFill/>
                    </a:lnR>
                    <a:lnT>
                      <a:noFill/>
                    </a:lnT>
                    <a:lnB>
                      <a:noFill/>
                    </a:lnB>
                  </a:tcPr>
                </a:tc>
                <a:tc>
                  <a:txBody>
                    <a:bodyPr/>
                    <a:lstStyle/>
                    <a:p>
                      <a:pPr marL="0" algn="ctr" defTabSz="914400" rtl="0" eaLnBrk="1" fontAlgn="ctr" latinLnBrk="0" hangingPunct="1"/>
                      <a:r>
                        <a:rPr lang="de-DE" sz="900" b="0" i="0" u="none" strike="noStrike" kern="1200" dirty="0">
                          <a:solidFill>
                            <a:srgbClr val="000000"/>
                          </a:solidFill>
                          <a:latin typeface="Century"/>
                          <a:ea typeface="+mn-ea"/>
                          <a:cs typeface="+mn-cs"/>
                        </a:rPr>
                        <a:t>0,0000</a:t>
                      </a:r>
                    </a:p>
                  </a:txBody>
                  <a:tcPr marL="0" marR="0" marT="0" marB="0" anchor="ctr">
                    <a:lnL>
                      <a:noFill/>
                    </a:lnL>
                    <a:lnR>
                      <a:noFill/>
                    </a:lnR>
                    <a:lnT>
                      <a:noFill/>
                    </a:lnT>
                    <a:lnB>
                      <a:noFill/>
                    </a:lnB>
                  </a:tcPr>
                </a:tc>
              </a:tr>
              <a:tr h="214913">
                <a:tc>
                  <a:txBody>
                    <a:bodyPr/>
                    <a:lstStyle/>
                    <a:p>
                      <a:pPr algn="l" fontAlgn="b"/>
                      <a:r>
                        <a:rPr lang="de-DE" sz="900" b="1" i="0" u="none" strike="noStrike" dirty="0" err="1" smtClean="0">
                          <a:solidFill>
                            <a:srgbClr val="000000"/>
                          </a:solidFill>
                          <a:latin typeface="Century"/>
                        </a:rPr>
                        <a:t>St.Dev</a:t>
                      </a:r>
                      <a:r>
                        <a:rPr lang="de-DE" sz="900" b="1" i="0" u="none" strike="noStrike" dirty="0" smtClean="0">
                          <a:solidFill>
                            <a:srgbClr val="000000"/>
                          </a:solidFill>
                          <a:latin typeface="Century"/>
                        </a:rPr>
                        <a:t>.</a:t>
                      </a:r>
                      <a:endParaRPr lang="de-DE" sz="900" b="1" i="0" u="none" strike="noStrike" dirty="0">
                        <a:solidFill>
                          <a:srgbClr val="000000"/>
                        </a:solidFill>
                        <a:latin typeface="Century"/>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latin typeface="Century"/>
                        </a:rPr>
                        <a:t>2,07%</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latin typeface="Century"/>
                        </a:rPr>
                        <a:t>2,76%</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latin typeface="Century"/>
                        </a:rPr>
                        <a:t>4,43%</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0" i="0" u="none" strike="noStrike" dirty="0">
                          <a:solidFill>
                            <a:srgbClr val="000000"/>
                          </a:solidFill>
                          <a:latin typeface="Century"/>
                        </a:rPr>
                        <a:t>4,79%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latin typeface="Century"/>
                        </a:rPr>
                        <a:t>5,19%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latin typeface="Century"/>
                        </a:rPr>
                        <a:t>1,08%</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900" b="0" i="0" u="none" strike="noStrike" kern="1200" dirty="0">
                          <a:solidFill>
                            <a:srgbClr val="000000"/>
                          </a:solidFill>
                          <a:latin typeface="Century"/>
                          <a:ea typeface="+mn-ea"/>
                          <a:cs typeface="+mn-cs"/>
                        </a:rPr>
                        <a:t>0,03%</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11" name="Tabelle 10"/>
          <p:cNvGraphicFramePr>
            <a:graphicFrameLocks noGrp="1"/>
          </p:cNvGraphicFramePr>
          <p:nvPr/>
        </p:nvGraphicFramePr>
        <p:xfrm>
          <a:off x="634999" y="2222495"/>
          <a:ext cx="8648699" cy="1595409"/>
        </p:xfrm>
        <a:graphic>
          <a:graphicData uri="http://schemas.openxmlformats.org/drawingml/2006/table">
            <a:tbl>
              <a:tblPr/>
              <a:tblGrid>
                <a:gridCol w="1375854"/>
                <a:gridCol w="1081501"/>
                <a:gridCol w="1012047"/>
                <a:gridCol w="1170799"/>
                <a:gridCol w="674697"/>
                <a:gridCol w="1160877"/>
                <a:gridCol w="1389084"/>
                <a:gridCol w="783840"/>
              </a:tblGrid>
              <a:tr h="174362">
                <a:tc>
                  <a:txBody>
                    <a:bodyPr/>
                    <a:lstStyle/>
                    <a:p>
                      <a:pPr algn="l" fontAlgn="b"/>
                      <a:endParaRPr lang="de-DE" sz="900" b="0" i="0" u="none" strike="noStrike" dirty="0">
                        <a:solidFill>
                          <a:srgbClr val="000000"/>
                        </a:solidFill>
                        <a:latin typeface="Century"/>
                      </a:endParaRPr>
                    </a:p>
                  </a:txBody>
                  <a:tcPr marL="0" marR="0" marT="0" marB="0" anchor="b">
                    <a:lnL>
                      <a:noFill/>
                    </a:lnL>
                    <a:lnR>
                      <a:noFill/>
                    </a:lnR>
                    <a:lnT>
                      <a:noFill/>
                    </a:lnT>
                    <a:lnB>
                      <a:noFill/>
                    </a:lnB>
                  </a:tcPr>
                </a:tc>
                <a:tc gridSpan="7">
                  <a:txBody>
                    <a:bodyPr/>
                    <a:lstStyle/>
                    <a:p>
                      <a:pPr algn="ctr" fontAlgn="b"/>
                      <a:r>
                        <a:rPr lang="en-US" sz="900" b="1" i="0" u="none" strike="noStrike">
                          <a:solidFill>
                            <a:srgbClr val="000000"/>
                          </a:solidFill>
                          <a:latin typeface="Century"/>
                        </a:rPr>
                        <a:t>Asset Correlation - Period 012004 -062007 Monthly</a:t>
                      </a:r>
                    </a:p>
                  </a:txBody>
                  <a:tcPr marL="0" marR="0" marT="0"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3079">
                <a:tc>
                  <a:txBody>
                    <a:bodyPr/>
                    <a:lstStyle/>
                    <a:p>
                      <a:pPr algn="l" fontAlgn="b"/>
                      <a:endParaRPr lang="de-DE" sz="900" b="0" i="0" u="none" strike="noStrike">
                        <a:solidFill>
                          <a:srgbClr val="000000"/>
                        </a:solidFill>
                        <a:latin typeface="Century"/>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Domestic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Oversea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Public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DJSI SRE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Direct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Long-Term Gov.Bond</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183079">
                <a:tc>
                  <a:txBody>
                    <a:bodyPr/>
                    <a:lstStyle/>
                    <a:p>
                      <a:pPr algn="l" fontAlgn="b"/>
                      <a:r>
                        <a:rPr lang="de-DE" sz="900" b="1" i="0" u="none" strike="noStrike">
                          <a:solidFill>
                            <a:srgbClr val="000000"/>
                          </a:solidFill>
                          <a:latin typeface="Century"/>
                        </a:rPr>
                        <a:t>Domestic Equity</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dirty="0">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r>
              <a:tr h="174362">
                <a:tc>
                  <a:txBody>
                    <a:bodyPr/>
                    <a:lstStyle/>
                    <a:p>
                      <a:pPr algn="l" fontAlgn="b"/>
                      <a:r>
                        <a:rPr lang="de-DE" sz="900" b="1" i="0" u="none" strike="noStrike">
                          <a:solidFill>
                            <a:srgbClr val="000000"/>
                          </a:solidFill>
                          <a:latin typeface="Century"/>
                        </a:rPr>
                        <a:t>Oversea Equity</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0,815</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74362">
                <a:tc>
                  <a:txBody>
                    <a:bodyPr/>
                    <a:lstStyle/>
                    <a:p>
                      <a:pPr algn="l" fontAlgn="b"/>
                      <a:r>
                        <a:rPr lang="de-DE" sz="900" b="1" i="0" u="none" strike="noStrike">
                          <a:solidFill>
                            <a:srgbClr val="000000"/>
                          </a:solidFill>
                          <a:latin typeface="Century"/>
                        </a:rPr>
                        <a:t>Public Real Estate</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0,562</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0,440</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74362">
                <a:tc>
                  <a:txBody>
                    <a:bodyPr/>
                    <a:lstStyle/>
                    <a:p>
                      <a:pPr algn="l" fontAlgn="b"/>
                      <a:r>
                        <a:rPr lang="de-DE" sz="900" b="1" i="0" u="none" strike="noStrike">
                          <a:solidFill>
                            <a:srgbClr val="000000"/>
                          </a:solidFill>
                          <a:latin typeface="Century"/>
                        </a:rPr>
                        <a:t>DJSI SRE</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0,558</a:t>
                      </a:r>
                    </a:p>
                  </a:txBody>
                  <a:tcPr marL="0" marR="0" marT="0" marB="0" anchor="b">
                    <a:lnL>
                      <a:noFill/>
                    </a:lnL>
                    <a:lnR>
                      <a:noFill/>
                    </a:lnR>
                    <a:lnT>
                      <a:noFill/>
                    </a:lnT>
                    <a:lnB>
                      <a:noFill/>
                    </a:lnB>
                  </a:tcPr>
                </a:tc>
                <a:tc>
                  <a:txBody>
                    <a:bodyPr/>
                    <a:lstStyle/>
                    <a:p>
                      <a:pPr algn="ctr" fontAlgn="b"/>
                      <a:r>
                        <a:rPr lang="de-DE" sz="900" b="0" i="0" u="none" strike="noStrike" dirty="0">
                          <a:solidFill>
                            <a:srgbClr val="000000"/>
                          </a:solidFill>
                          <a:latin typeface="Century"/>
                        </a:rPr>
                        <a:t>0,540</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0,741</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74362">
                <a:tc>
                  <a:txBody>
                    <a:bodyPr/>
                    <a:lstStyle/>
                    <a:p>
                      <a:pPr algn="l" fontAlgn="b"/>
                      <a:r>
                        <a:rPr lang="de-DE" sz="900" b="1" i="0" u="none" strike="noStrike">
                          <a:solidFill>
                            <a:srgbClr val="000000"/>
                          </a:solidFill>
                          <a:latin typeface="Century"/>
                        </a:rPr>
                        <a:t>Direct Real Estate</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0,185</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0,253</a:t>
                      </a:r>
                    </a:p>
                  </a:txBody>
                  <a:tcPr marL="0" marR="0" marT="0" marB="0" anchor="b">
                    <a:lnL>
                      <a:noFill/>
                    </a:lnL>
                    <a:lnR>
                      <a:noFill/>
                    </a:lnR>
                    <a:lnT>
                      <a:noFill/>
                    </a:lnT>
                    <a:lnB>
                      <a:noFill/>
                    </a:lnB>
                  </a:tcPr>
                </a:tc>
                <a:tc>
                  <a:txBody>
                    <a:bodyPr/>
                    <a:lstStyle/>
                    <a:p>
                      <a:pPr algn="ctr" fontAlgn="b"/>
                      <a:r>
                        <a:rPr lang="de-DE" sz="900" b="0" i="0" u="none" strike="noStrike" dirty="0">
                          <a:solidFill>
                            <a:srgbClr val="000000"/>
                          </a:solidFill>
                          <a:latin typeface="Century"/>
                        </a:rPr>
                        <a:t>0,431</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0,377</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74362">
                <a:tc>
                  <a:txBody>
                    <a:bodyPr/>
                    <a:lstStyle/>
                    <a:p>
                      <a:pPr algn="l" fontAlgn="b"/>
                      <a:r>
                        <a:rPr lang="de-DE" sz="900" b="1" i="0" u="none" strike="noStrike">
                          <a:solidFill>
                            <a:srgbClr val="000000"/>
                          </a:solidFill>
                          <a:latin typeface="Century"/>
                        </a:rPr>
                        <a:t>Long-Term Gov.Bond</a:t>
                      </a:r>
                    </a:p>
                  </a:txBody>
                  <a:tcPr marL="0" marR="0" marT="0" marB="0" anchor="b">
                    <a:lnL>
                      <a:noFill/>
                    </a:lnL>
                    <a:lnR>
                      <a:noFill/>
                    </a:lnR>
                    <a:lnT>
                      <a:noFill/>
                    </a:lnT>
                    <a:lnB>
                      <a:noFill/>
                    </a:lnB>
                  </a:tcPr>
                </a:tc>
                <a:tc>
                  <a:txBody>
                    <a:bodyPr/>
                    <a:lstStyle/>
                    <a:p>
                      <a:pPr algn="ctr" fontAlgn="b"/>
                      <a:r>
                        <a:rPr lang="de-DE" sz="900" b="0" i="0" u="none" strike="noStrike" dirty="0">
                          <a:solidFill>
                            <a:srgbClr val="000000"/>
                          </a:solidFill>
                          <a:latin typeface="Century"/>
                        </a:rPr>
                        <a:t>-0,032</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-0,018</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0,307</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0,241</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0,206</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83079">
                <a:tc>
                  <a:txBody>
                    <a:bodyPr/>
                    <a:lstStyle/>
                    <a:p>
                      <a:pPr algn="l" fontAlgn="b"/>
                      <a:r>
                        <a:rPr lang="de-DE" sz="900" b="1" i="0" u="none" strike="noStrike" dirty="0">
                          <a:solidFill>
                            <a:srgbClr val="000000"/>
                          </a:solidFill>
                          <a:latin typeface="Century"/>
                        </a:rPr>
                        <a:t>Cash</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0,019</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0,037</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-0,357</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-0,369</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-0,107</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-0,189</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1</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14" name="Tabelle 13"/>
          <p:cNvGraphicFramePr>
            <a:graphicFrameLocks noGrp="1"/>
          </p:cNvGraphicFramePr>
          <p:nvPr/>
        </p:nvGraphicFramePr>
        <p:xfrm>
          <a:off x="635000" y="4000500"/>
          <a:ext cx="8648698" cy="914400"/>
        </p:xfrm>
        <a:graphic>
          <a:graphicData uri="http://schemas.openxmlformats.org/drawingml/2006/table">
            <a:tbl>
              <a:tblPr/>
              <a:tblGrid>
                <a:gridCol w="1372704"/>
                <a:gridCol w="1082325"/>
                <a:gridCol w="1016329"/>
                <a:gridCol w="1174718"/>
                <a:gridCol w="673153"/>
                <a:gridCol w="1161520"/>
                <a:gridCol w="1385903"/>
                <a:gridCol w="782046"/>
              </a:tblGrid>
              <a:tr h="231354">
                <a:tc>
                  <a:txBody>
                    <a:bodyPr/>
                    <a:lstStyle/>
                    <a:p>
                      <a:pPr algn="l" fontAlgn="b"/>
                      <a:endParaRPr lang="de-DE" sz="1000" b="0" i="0" u="none" strike="noStrike" dirty="0">
                        <a:solidFill>
                          <a:srgbClr val="000000"/>
                        </a:solidFill>
                        <a:latin typeface="Century"/>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dirty="0" err="1">
                          <a:solidFill>
                            <a:srgbClr val="000000"/>
                          </a:solidFill>
                          <a:latin typeface="Century"/>
                        </a:rPr>
                        <a:t>Domestic</a:t>
                      </a:r>
                      <a:r>
                        <a:rPr lang="de-DE" sz="1000" b="1" i="0" u="none" strike="noStrike" dirty="0">
                          <a:solidFill>
                            <a:srgbClr val="000000"/>
                          </a:solidFill>
                          <a:latin typeface="Century"/>
                        </a:rPr>
                        <a:t>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Oversea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Public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DJSI SRE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Direct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Long-Term Gov.Bond</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31354">
                <a:tc>
                  <a:txBody>
                    <a:bodyPr/>
                    <a:lstStyle/>
                    <a:p>
                      <a:pPr algn="l" fontAlgn="b"/>
                      <a:r>
                        <a:rPr lang="de-DE" sz="1000" b="1" i="0" u="none" strike="noStrike">
                          <a:solidFill>
                            <a:srgbClr val="000000"/>
                          </a:solidFill>
                          <a:latin typeface="Century"/>
                        </a:rPr>
                        <a:t>Mean</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0,21%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0,55%</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-1,22%</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0,69%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-0,01%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a:rPr>
                        <a:t>0,45%</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de-DE" sz="1000" b="0" i="0" u="none" strike="noStrike" kern="1200" dirty="0">
                          <a:solidFill>
                            <a:srgbClr val="000000"/>
                          </a:solidFill>
                          <a:latin typeface="Century"/>
                          <a:ea typeface="+mn-ea"/>
                          <a:cs typeface="+mn-cs"/>
                        </a:rPr>
                        <a:t>0,19%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20338">
                <a:tc>
                  <a:txBody>
                    <a:bodyPr/>
                    <a:lstStyle/>
                    <a:p>
                      <a:pPr algn="l" fontAlgn="b"/>
                      <a:r>
                        <a:rPr lang="de-DE" sz="1000" b="1" i="0" u="none" strike="noStrike" dirty="0" err="1">
                          <a:solidFill>
                            <a:srgbClr val="000000"/>
                          </a:solidFill>
                          <a:latin typeface="Century"/>
                        </a:rPr>
                        <a:t>Variance</a:t>
                      </a:r>
                      <a:endParaRPr lang="de-DE" sz="1000" b="1" i="0" u="none" strike="noStrike" dirty="0">
                        <a:solidFill>
                          <a:srgbClr val="000000"/>
                        </a:solidFill>
                        <a:latin typeface="Century"/>
                      </a:endParaRPr>
                    </a:p>
                  </a:txBody>
                  <a:tcPr marL="0" marR="0" marT="0" marB="0" anchor="b">
                    <a:lnL>
                      <a:noFill/>
                    </a:lnL>
                    <a:lnR>
                      <a:noFill/>
                    </a:lnR>
                    <a:lnT>
                      <a:noFill/>
                    </a:lnT>
                    <a:lnB>
                      <a:noFill/>
                    </a:lnB>
                  </a:tcPr>
                </a:tc>
                <a:tc>
                  <a:txBody>
                    <a:bodyPr/>
                    <a:lstStyle/>
                    <a:p>
                      <a:pPr algn="ctr" fontAlgn="ctr"/>
                      <a:r>
                        <a:rPr lang="de-DE" sz="1000" b="0" i="0" u="none" strike="noStrike">
                          <a:solidFill>
                            <a:srgbClr val="000000"/>
                          </a:solidFill>
                          <a:latin typeface="Century"/>
                        </a:rPr>
                        <a:t>0,0031</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0,0034</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0,0082</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0,0066</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0,0092</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0,0005</a:t>
                      </a:r>
                    </a:p>
                  </a:txBody>
                  <a:tcPr marL="0" marR="0" marT="0" marB="0" anchor="ctr">
                    <a:lnL>
                      <a:noFill/>
                    </a:lnL>
                    <a:lnR>
                      <a:noFill/>
                    </a:lnR>
                    <a:lnT>
                      <a:noFill/>
                    </a:lnT>
                    <a:lnB>
                      <a:noFill/>
                    </a:lnB>
                  </a:tcPr>
                </a:tc>
                <a:tc>
                  <a:txBody>
                    <a:bodyPr/>
                    <a:lstStyle/>
                    <a:p>
                      <a:pPr marL="0" algn="ctr" defTabSz="914400" rtl="0" eaLnBrk="1" fontAlgn="ctr" latinLnBrk="0" hangingPunct="1"/>
                      <a:r>
                        <a:rPr lang="de-DE" sz="1000" b="0" i="0" u="none" strike="noStrike" kern="1200" dirty="0">
                          <a:solidFill>
                            <a:srgbClr val="000000"/>
                          </a:solidFill>
                          <a:latin typeface="Century"/>
                          <a:ea typeface="+mn-ea"/>
                          <a:cs typeface="+mn-cs"/>
                        </a:rPr>
                        <a:t>0,0000</a:t>
                      </a:r>
                    </a:p>
                  </a:txBody>
                  <a:tcPr marL="0" marR="0" marT="0" marB="0" anchor="ctr">
                    <a:lnL>
                      <a:noFill/>
                    </a:lnL>
                    <a:lnR>
                      <a:noFill/>
                    </a:lnR>
                    <a:lnT>
                      <a:noFill/>
                    </a:lnT>
                    <a:lnB>
                      <a:noFill/>
                    </a:lnB>
                  </a:tcPr>
                </a:tc>
              </a:tr>
              <a:tr h="231354">
                <a:tc>
                  <a:txBody>
                    <a:bodyPr/>
                    <a:lstStyle/>
                    <a:p>
                      <a:pPr algn="l" fontAlgn="b"/>
                      <a:r>
                        <a:rPr lang="de-DE" sz="1000" b="1" i="0" u="none" strike="noStrike" dirty="0" err="1" smtClean="0">
                          <a:solidFill>
                            <a:srgbClr val="000000"/>
                          </a:solidFill>
                          <a:latin typeface="Century"/>
                        </a:rPr>
                        <a:t>St.Dev</a:t>
                      </a:r>
                      <a:r>
                        <a:rPr lang="de-DE" sz="1000" b="1" i="0" u="none" strike="noStrike" dirty="0" smtClean="0">
                          <a:solidFill>
                            <a:srgbClr val="000000"/>
                          </a:solidFill>
                          <a:latin typeface="Century"/>
                        </a:rPr>
                        <a:t>.</a:t>
                      </a:r>
                      <a:endParaRPr lang="de-DE" sz="1000" b="1" i="0" u="none" strike="noStrike" dirty="0">
                        <a:solidFill>
                          <a:srgbClr val="000000"/>
                        </a:solidFill>
                        <a:latin typeface="Century"/>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5,58%</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5,86%</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9,07%</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8,15%</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a:rPr>
                        <a:t>9,61%</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2,20%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Century"/>
                          <a:ea typeface="+mn-ea"/>
                          <a:cs typeface="+mn-cs"/>
                        </a:rPr>
                        <a:t>0,18%</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15" name="Tabelle 14"/>
          <p:cNvGraphicFramePr>
            <a:graphicFrameLocks noGrp="1"/>
          </p:cNvGraphicFramePr>
          <p:nvPr/>
        </p:nvGraphicFramePr>
        <p:xfrm>
          <a:off x="634999" y="4914900"/>
          <a:ext cx="8648699" cy="1562104"/>
        </p:xfrm>
        <a:graphic>
          <a:graphicData uri="http://schemas.openxmlformats.org/drawingml/2006/table">
            <a:tbl>
              <a:tblPr/>
              <a:tblGrid>
                <a:gridCol w="1375854"/>
                <a:gridCol w="1081501"/>
                <a:gridCol w="1012047"/>
                <a:gridCol w="1170799"/>
                <a:gridCol w="674697"/>
                <a:gridCol w="1160877"/>
                <a:gridCol w="1389084"/>
                <a:gridCol w="783840"/>
              </a:tblGrid>
              <a:tr h="171660">
                <a:tc>
                  <a:txBody>
                    <a:bodyPr/>
                    <a:lstStyle/>
                    <a:p>
                      <a:pPr algn="l" fontAlgn="b"/>
                      <a:endParaRPr lang="de-DE" sz="900" b="0" i="0" u="none" strike="noStrike" dirty="0">
                        <a:solidFill>
                          <a:srgbClr val="000000"/>
                        </a:solidFill>
                        <a:latin typeface="Century"/>
                      </a:endParaRPr>
                    </a:p>
                  </a:txBody>
                  <a:tcPr marL="0" marR="0" marT="0" marB="0" anchor="b">
                    <a:lnL>
                      <a:noFill/>
                    </a:lnL>
                    <a:lnR>
                      <a:noFill/>
                    </a:lnR>
                    <a:lnT>
                      <a:noFill/>
                    </a:lnT>
                    <a:lnB>
                      <a:noFill/>
                    </a:lnB>
                  </a:tcPr>
                </a:tc>
                <a:tc gridSpan="7">
                  <a:txBody>
                    <a:bodyPr/>
                    <a:lstStyle/>
                    <a:p>
                      <a:pPr algn="ctr" fontAlgn="b"/>
                      <a:r>
                        <a:rPr lang="en-US" sz="900" b="1" i="0" u="none" strike="noStrike">
                          <a:solidFill>
                            <a:srgbClr val="000000"/>
                          </a:solidFill>
                          <a:latin typeface="Century"/>
                        </a:rPr>
                        <a:t>Asset Correlation - Period 072007 -122010 Monthly</a:t>
                      </a:r>
                    </a:p>
                  </a:txBody>
                  <a:tcPr marL="0" marR="0" marT="0"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71660">
                <a:tc>
                  <a:txBody>
                    <a:bodyPr/>
                    <a:lstStyle/>
                    <a:p>
                      <a:pPr algn="l" fontAlgn="b"/>
                      <a:endParaRPr lang="de-DE" sz="900" b="0" i="0" u="none" strike="noStrike">
                        <a:solidFill>
                          <a:srgbClr val="000000"/>
                        </a:solidFill>
                        <a:latin typeface="Century"/>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Domestic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Oversea Equity</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Public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DJSI SRE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Direct Real Estate</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Long-Term Gov.Bond</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900" b="1" i="0" u="none" strike="noStrike">
                          <a:solidFill>
                            <a:srgbClr val="000000"/>
                          </a:solidFill>
                          <a:latin typeface="Century"/>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180242">
                <a:tc>
                  <a:txBody>
                    <a:bodyPr/>
                    <a:lstStyle/>
                    <a:p>
                      <a:pPr algn="l" fontAlgn="b"/>
                      <a:r>
                        <a:rPr lang="de-DE" sz="900" b="1" i="0" u="none" strike="noStrike">
                          <a:solidFill>
                            <a:srgbClr val="000000"/>
                          </a:solidFill>
                          <a:latin typeface="Century"/>
                        </a:rPr>
                        <a:t>Domestic Equity</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900" b="0" i="0" u="none" strike="noStrike">
                          <a:solidFill>
                            <a:srgbClr val="000000"/>
                          </a:solidFill>
                          <a:latin typeface="Century"/>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r>
              <a:tr h="171660">
                <a:tc>
                  <a:txBody>
                    <a:bodyPr/>
                    <a:lstStyle/>
                    <a:p>
                      <a:pPr algn="l" fontAlgn="b"/>
                      <a:r>
                        <a:rPr lang="de-DE" sz="900" b="1" i="0" u="none" strike="noStrike">
                          <a:solidFill>
                            <a:srgbClr val="000000"/>
                          </a:solidFill>
                          <a:latin typeface="Century"/>
                        </a:rPr>
                        <a:t>Oversea Equity</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0,914</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71660">
                <a:tc>
                  <a:txBody>
                    <a:bodyPr/>
                    <a:lstStyle/>
                    <a:p>
                      <a:pPr algn="l" fontAlgn="b"/>
                      <a:r>
                        <a:rPr lang="de-DE" sz="900" b="1" i="0" u="none" strike="noStrike">
                          <a:solidFill>
                            <a:srgbClr val="000000"/>
                          </a:solidFill>
                          <a:latin typeface="Century"/>
                        </a:rPr>
                        <a:t>Public Real Estate</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0,677</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0,630</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71660">
                <a:tc>
                  <a:txBody>
                    <a:bodyPr/>
                    <a:lstStyle/>
                    <a:p>
                      <a:pPr algn="l" fontAlgn="b"/>
                      <a:r>
                        <a:rPr lang="de-DE" sz="900" b="1" i="0" u="none" strike="noStrike">
                          <a:solidFill>
                            <a:srgbClr val="000000"/>
                          </a:solidFill>
                          <a:latin typeface="Century"/>
                        </a:rPr>
                        <a:t>DJSI SRE</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0,803</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0,855</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0,783</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71660">
                <a:tc>
                  <a:txBody>
                    <a:bodyPr/>
                    <a:lstStyle/>
                    <a:p>
                      <a:pPr algn="l" fontAlgn="b"/>
                      <a:r>
                        <a:rPr lang="de-DE" sz="900" b="1" i="0" u="none" strike="noStrike">
                          <a:solidFill>
                            <a:srgbClr val="000000"/>
                          </a:solidFill>
                          <a:latin typeface="Century"/>
                        </a:rPr>
                        <a:t>Direct Real Estate</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0,270</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0,139</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0,318</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0,220</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71660">
                <a:tc>
                  <a:txBody>
                    <a:bodyPr/>
                    <a:lstStyle/>
                    <a:p>
                      <a:pPr algn="l" fontAlgn="b"/>
                      <a:r>
                        <a:rPr lang="de-DE" sz="900" b="1" i="0" u="none" strike="noStrike">
                          <a:solidFill>
                            <a:srgbClr val="000000"/>
                          </a:solidFill>
                          <a:latin typeface="Century"/>
                        </a:rPr>
                        <a:t>Long-Term Gov.Bond</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-0,133</a:t>
                      </a:r>
                    </a:p>
                  </a:txBody>
                  <a:tcPr marL="0" marR="0" marT="0" marB="0" anchor="b">
                    <a:lnL>
                      <a:noFill/>
                    </a:lnL>
                    <a:lnR>
                      <a:noFill/>
                    </a:lnR>
                    <a:lnT>
                      <a:noFill/>
                    </a:lnT>
                    <a:lnB>
                      <a:noFill/>
                    </a:lnB>
                  </a:tcPr>
                </a:tc>
                <a:tc>
                  <a:txBody>
                    <a:bodyPr/>
                    <a:lstStyle/>
                    <a:p>
                      <a:pPr algn="ctr" fontAlgn="b"/>
                      <a:r>
                        <a:rPr lang="de-DE" sz="900" b="0" i="0" u="none" strike="noStrike" dirty="0">
                          <a:solidFill>
                            <a:srgbClr val="000000"/>
                          </a:solidFill>
                          <a:latin typeface="Century"/>
                        </a:rPr>
                        <a:t>0,025</a:t>
                      </a:r>
                    </a:p>
                  </a:txBody>
                  <a:tcPr marL="0" marR="0" marT="0" marB="0" anchor="b">
                    <a:lnL>
                      <a:noFill/>
                    </a:lnL>
                    <a:lnR>
                      <a:noFill/>
                    </a:lnR>
                    <a:lnT>
                      <a:noFill/>
                    </a:lnT>
                    <a:lnB>
                      <a:noFill/>
                    </a:lnB>
                  </a:tcPr>
                </a:tc>
                <a:tc>
                  <a:txBody>
                    <a:bodyPr/>
                    <a:lstStyle/>
                    <a:p>
                      <a:pPr algn="ctr" fontAlgn="b"/>
                      <a:r>
                        <a:rPr lang="de-DE" sz="900" b="0" i="0" u="none" strike="noStrike" dirty="0">
                          <a:solidFill>
                            <a:srgbClr val="000000"/>
                          </a:solidFill>
                          <a:latin typeface="Century"/>
                        </a:rPr>
                        <a:t>-0,049</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0,095</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-0,477</a:t>
                      </a:r>
                    </a:p>
                  </a:txBody>
                  <a:tcPr marL="0" marR="0" marT="0" marB="0" anchor="b">
                    <a:lnL>
                      <a:noFill/>
                    </a:lnL>
                    <a:lnR>
                      <a:noFill/>
                    </a:lnR>
                    <a:lnT>
                      <a:noFill/>
                    </a:lnT>
                    <a:lnB>
                      <a:noFill/>
                    </a:lnB>
                  </a:tcPr>
                </a:tc>
                <a:tc>
                  <a:txBody>
                    <a:bodyPr/>
                    <a:lstStyle/>
                    <a:p>
                      <a:pPr algn="ctr" fontAlgn="b"/>
                      <a:r>
                        <a:rPr lang="de-DE" sz="900" b="0" i="0" u="none" strike="noStrike">
                          <a:solidFill>
                            <a:srgbClr val="000000"/>
                          </a:solidFill>
                          <a:latin typeface="Century"/>
                        </a:rPr>
                        <a:t>1</a:t>
                      </a:r>
                    </a:p>
                  </a:txBody>
                  <a:tcPr marL="0" marR="0" marT="0" marB="0" anchor="b">
                    <a:lnL>
                      <a:noFill/>
                    </a:lnL>
                    <a:lnR>
                      <a:noFill/>
                    </a:lnR>
                    <a:lnT>
                      <a:noFill/>
                    </a:lnT>
                    <a:lnB>
                      <a:noFill/>
                    </a:lnB>
                  </a:tcPr>
                </a:tc>
                <a:tc>
                  <a:txBody>
                    <a:bodyPr/>
                    <a:lstStyle/>
                    <a:p>
                      <a:pPr algn="ctr" fontAlgn="b"/>
                      <a:endParaRPr lang="de-DE" sz="900" b="0" i="0" u="none" strike="noStrike">
                        <a:solidFill>
                          <a:srgbClr val="000000"/>
                        </a:solidFill>
                        <a:latin typeface="Century"/>
                      </a:endParaRPr>
                    </a:p>
                  </a:txBody>
                  <a:tcPr marL="0" marR="0" marT="0" marB="0" anchor="b">
                    <a:lnL>
                      <a:noFill/>
                    </a:lnL>
                    <a:lnR>
                      <a:noFill/>
                    </a:lnR>
                    <a:lnT>
                      <a:noFill/>
                    </a:lnT>
                    <a:lnB>
                      <a:noFill/>
                    </a:lnB>
                  </a:tcPr>
                </a:tc>
              </a:tr>
              <a:tr h="180242">
                <a:tc>
                  <a:txBody>
                    <a:bodyPr/>
                    <a:lstStyle/>
                    <a:p>
                      <a:pPr algn="l" fontAlgn="b"/>
                      <a:r>
                        <a:rPr lang="de-DE" sz="900" b="1" i="0" u="none" strike="noStrike">
                          <a:solidFill>
                            <a:srgbClr val="000000"/>
                          </a:solidFill>
                          <a:latin typeface="Century"/>
                        </a:rPr>
                        <a:t>Cash</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-0,318</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-0,234</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-0,251</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-0,281</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-0,316</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0,053</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de-DE" sz="900" b="0" i="0" u="none" strike="noStrike" kern="1200" dirty="0">
                          <a:solidFill>
                            <a:srgbClr val="000000"/>
                          </a:solidFill>
                          <a:latin typeface="Century"/>
                          <a:ea typeface="+mn-ea"/>
                          <a:cs typeface="+mn-cs"/>
                        </a:rPr>
                        <a:t>1</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
        <p:nvSpPr>
          <p:cNvPr id="16" name="Ellipse 15"/>
          <p:cNvSpPr/>
          <p:nvPr/>
        </p:nvSpPr>
        <p:spPr bwMode="auto">
          <a:xfrm>
            <a:off x="5232400" y="1358900"/>
            <a:ext cx="711200" cy="5283200"/>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7" name="Ellipse 16"/>
          <p:cNvSpPr/>
          <p:nvPr/>
        </p:nvSpPr>
        <p:spPr bwMode="auto">
          <a:xfrm rot="16200000">
            <a:off x="3238499" y="254000"/>
            <a:ext cx="266701" cy="5956300"/>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8" name="Ellipse 17"/>
          <p:cNvSpPr/>
          <p:nvPr/>
        </p:nvSpPr>
        <p:spPr bwMode="auto">
          <a:xfrm rot="16200000">
            <a:off x="3238499" y="2908301"/>
            <a:ext cx="266701" cy="5956300"/>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9" name="Abgerundetes Rechteck 18"/>
          <p:cNvSpPr/>
          <p:nvPr/>
        </p:nvSpPr>
        <p:spPr bwMode="auto">
          <a:xfrm>
            <a:off x="114300" y="1587500"/>
            <a:ext cx="457200" cy="2235200"/>
          </a:xfrm>
          <a:prstGeom prst="roundRect">
            <a:avLst/>
          </a:prstGeom>
          <a:solidFill>
            <a:schemeClr val="accent2">
              <a:lumMod val="60000"/>
              <a:lumOff val="40000"/>
              <a:alpha val="51000"/>
            </a:schemeClr>
          </a:solidFill>
          <a:ln w="12700" cap="flat" cmpd="sng" algn="ctr">
            <a:noFill/>
            <a:prstDash val="solid"/>
            <a:round/>
            <a:headEnd type="none" w="med" len="med"/>
            <a:tailEnd type="none" w="med" len="med"/>
          </a:ln>
          <a:effectLst/>
        </p:spPr>
        <p:txBody>
          <a:bodyPr vert="vert270"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err="1" smtClean="0">
                <a:ln>
                  <a:noFill/>
                </a:ln>
                <a:solidFill>
                  <a:schemeClr val="tx1"/>
                </a:solidFill>
                <a:effectLst/>
                <a:latin typeface="Century" pitchFamily="18" charset="0"/>
              </a:rPr>
              <a:t>Up</a:t>
            </a:r>
            <a:r>
              <a:rPr kumimoji="0" lang="de-DE" b="1" i="0" u="none" strike="noStrike" cap="none" normalizeH="0" baseline="0" dirty="0" smtClean="0">
                <a:ln>
                  <a:noFill/>
                </a:ln>
                <a:solidFill>
                  <a:schemeClr val="tx1"/>
                </a:solidFill>
                <a:effectLst/>
                <a:latin typeface="Century" pitchFamily="18" charset="0"/>
              </a:rPr>
              <a:t> Market</a:t>
            </a:r>
          </a:p>
          <a:p>
            <a:pPr marL="0" marR="0" indent="0" algn="l" defTabSz="914400" rtl="0" eaLnBrk="1" fontAlgn="base" latinLnBrk="0" hangingPunct="1">
              <a:lnSpc>
                <a:spcPct val="100000"/>
              </a:lnSpc>
              <a:spcBef>
                <a:spcPct val="0"/>
              </a:spcBef>
              <a:spcAft>
                <a:spcPct val="0"/>
              </a:spcAft>
              <a:buClrTx/>
              <a:buSzTx/>
              <a:buFontTx/>
              <a:buNone/>
              <a:tabLst/>
            </a:pPr>
            <a:endParaRPr kumimoji="0" lang="de-DE" b="1" i="0" u="none" strike="noStrike" cap="none" normalizeH="0" baseline="0" dirty="0" smtClean="0">
              <a:ln>
                <a:noFill/>
              </a:ln>
              <a:solidFill>
                <a:schemeClr val="tx1"/>
              </a:solidFill>
              <a:effectLst/>
              <a:latin typeface="Century" pitchFamily="18" charset="0"/>
            </a:endParaRPr>
          </a:p>
        </p:txBody>
      </p:sp>
      <p:sp>
        <p:nvSpPr>
          <p:cNvPr id="20" name="Abgerundetes Rechteck 19"/>
          <p:cNvSpPr/>
          <p:nvPr/>
        </p:nvSpPr>
        <p:spPr bwMode="auto">
          <a:xfrm>
            <a:off x="114300" y="4241804"/>
            <a:ext cx="457200" cy="2235200"/>
          </a:xfrm>
          <a:prstGeom prst="roundRect">
            <a:avLst/>
          </a:prstGeom>
          <a:solidFill>
            <a:srgbClr val="FF0000">
              <a:alpha val="51000"/>
            </a:srgbClr>
          </a:solidFill>
          <a:ln w="12700" cap="flat" cmpd="sng" algn="ctr">
            <a:noFill/>
            <a:prstDash val="solid"/>
            <a:round/>
            <a:headEnd type="none" w="med" len="med"/>
            <a:tailEnd type="none" w="med" len="med"/>
          </a:ln>
          <a:effectLst/>
        </p:spPr>
        <p:txBody>
          <a:bodyPr vert="vert270" wrap="squar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Century" pitchFamily="18" charset="0"/>
              </a:rPr>
              <a:t>Down Market</a:t>
            </a:r>
          </a:p>
          <a:p>
            <a:pPr marL="0" marR="0" indent="0" algn="l" defTabSz="914400" rtl="0" eaLnBrk="1" fontAlgn="base" latinLnBrk="0" hangingPunct="1">
              <a:lnSpc>
                <a:spcPct val="100000"/>
              </a:lnSpc>
              <a:spcBef>
                <a:spcPct val="0"/>
              </a:spcBef>
              <a:spcAft>
                <a:spcPct val="0"/>
              </a:spcAft>
              <a:buClrTx/>
              <a:buSzTx/>
              <a:buFontTx/>
              <a:buNone/>
              <a:tabLst/>
            </a:pPr>
            <a:endParaRPr kumimoji="0" lang="de-DE" b="1" i="0" u="none" strike="noStrike" cap="none" normalizeH="0" baseline="0" dirty="0" smtClean="0">
              <a:ln>
                <a:noFill/>
              </a:ln>
              <a:solidFill>
                <a:schemeClr val="tx1"/>
              </a:solidFill>
              <a:effectLst/>
              <a:latin typeface="Century"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The Role of Sustainable Real Estate</a:t>
            </a:r>
          </a:p>
        </p:txBody>
      </p:sp>
      <p:sp>
        <p:nvSpPr>
          <p:cNvPr id="18436" name="Rectangle 5"/>
          <p:cNvSpPr>
            <a:spLocks noChangeArrowheads="1"/>
          </p:cNvSpPr>
          <p:nvPr/>
        </p:nvSpPr>
        <p:spPr bwMode="auto">
          <a:xfrm>
            <a:off x="4829362" y="1966401"/>
            <a:ext cx="4602163" cy="1719812"/>
          </a:xfrm>
          <a:prstGeom prst="rect">
            <a:avLst/>
          </a:prstGeom>
          <a:noFill/>
          <a:ln w="9525">
            <a:noFill/>
            <a:miter lim="800000"/>
            <a:headEnd/>
            <a:tailEnd/>
          </a:ln>
        </p:spPr>
        <p:txBody>
          <a:bodyPr lIns="72000" tIns="72000" rIns="72000" bIns="72000"/>
          <a:lstStyle/>
          <a:p>
            <a:pPr defTabSz="666750"/>
            <a:endParaRPr kumimoji="1" lang="de-DE" altLang="de-DE">
              <a:latin typeface="Univers 45 Light" pitchFamily="2" charset="0"/>
            </a:endParaRPr>
          </a:p>
          <a:p>
            <a:pPr defTabSz="666750" eaLnBrk="0" hangingPunct="0">
              <a:spcBef>
                <a:spcPct val="50000"/>
              </a:spcBef>
            </a:pPr>
            <a:endParaRPr lang="de-DE" sz="1400">
              <a:latin typeface="Univers 55" pitchFamily="2" charset="0"/>
            </a:endParaRPr>
          </a:p>
        </p:txBody>
      </p:sp>
      <p:sp>
        <p:nvSpPr>
          <p:cNvPr id="7" name="Ellipse 6"/>
          <p:cNvSpPr/>
          <p:nvPr/>
        </p:nvSpPr>
        <p:spPr bwMode="auto">
          <a:xfrm rot="16200000">
            <a:off x="4684010" y="-2303674"/>
            <a:ext cx="266702" cy="9228327"/>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8" name="Textfeld 7"/>
          <p:cNvSpPr txBox="1"/>
          <p:nvPr/>
        </p:nvSpPr>
        <p:spPr>
          <a:xfrm>
            <a:off x="455388" y="1026886"/>
            <a:ext cx="6821715" cy="338554"/>
          </a:xfrm>
          <a:prstGeom prst="rect">
            <a:avLst/>
          </a:prstGeom>
          <a:noFill/>
        </p:spPr>
        <p:txBody>
          <a:bodyPr wrap="square" rtlCol="0">
            <a:spAutoFit/>
          </a:bodyPr>
          <a:lstStyle/>
          <a:p>
            <a:r>
              <a:rPr lang="de-DE" sz="1600" u="sng" dirty="0" smtClean="0">
                <a:latin typeface="Century" pitchFamily="18" charset="0"/>
              </a:rPr>
              <a:t>Sample 2004 </a:t>
            </a:r>
            <a:r>
              <a:rPr lang="de-DE" sz="1600" u="sng" dirty="0" err="1" smtClean="0">
                <a:latin typeface="Century" pitchFamily="18" charset="0"/>
              </a:rPr>
              <a:t>until</a:t>
            </a:r>
            <a:r>
              <a:rPr lang="de-DE" sz="1600" u="sng" dirty="0" smtClean="0">
                <a:latin typeface="Century" pitchFamily="18" charset="0"/>
              </a:rPr>
              <a:t> 2010</a:t>
            </a:r>
            <a:endParaRPr lang="de-DE" sz="1600" u="sng" dirty="0">
              <a:latin typeface="Century" pitchFamily="18" charset="0"/>
            </a:endParaRPr>
          </a:p>
        </p:txBody>
      </p:sp>
      <p:graphicFrame>
        <p:nvGraphicFramePr>
          <p:cNvPr id="15" name="Tabelle 14"/>
          <p:cNvGraphicFramePr>
            <a:graphicFrameLocks noGrp="1"/>
          </p:cNvGraphicFramePr>
          <p:nvPr/>
        </p:nvGraphicFramePr>
        <p:xfrm>
          <a:off x="542471" y="1309265"/>
          <a:ext cx="8688615" cy="2087081"/>
        </p:xfrm>
        <a:graphic>
          <a:graphicData uri="http://schemas.openxmlformats.org/drawingml/2006/table">
            <a:tbl>
              <a:tblPr/>
              <a:tblGrid>
                <a:gridCol w="1872995"/>
                <a:gridCol w="1363124"/>
                <a:gridCol w="1363124"/>
                <a:gridCol w="1363124"/>
                <a:gridCol w="1363124"/>
                <a:gridCol w="1363124"/>
              </a:tblGrid>
              <a:tr h="276362">
                <a:tc>
                  <a:txBody>
                    <a:bodyPr/>
                    <a:lstStyle/>
                    <a:p>
                      <a:pPr algn="l" fontAlgn="b"/>
                      <a:r>
                        <a:rPr lang="de-DE" sz="1000" b="1" i="0" u="none" strike="noStrike" dirty="0">
                          <a:solidFill>
                            <a:srgbClr val="000000"/>
                          </a:solidFill>
                          <a:latin typeface="Century"/>
                        </a:rPr>
                        <a:t>Portfolio</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MVP</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Low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Medium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High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a:rPr>
                        <a:t>Maximum Return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01191">
                <a:tc>
                  <a:txBody>
                    <a:bodyPr/>
                    <a:lstStyle/>
                    <a:p>
                      <a:pPr algn="l" fontAlgn="b"/>
                      <a:r>
                        <a:rPr lang="de-DE" sz="1000" b="1" i="0" u="none" strike="noStrike">
                          <a:solidFill>
                            <a:srgbClr val="000000"/>
                          </a:solidFill>
                          <a:latin typeface="Century"/>
                        </a:rPr>
                        <a:t>Domestic Equity</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01191">
                <a:tc>
                  <a:txBody>
                    <a:bodyPr/>
                    <a:lstStyle/>
                    <a:p>
                      <a:pPr algn="l" fontAlgn="b"/>
                      <a:r>
                        <a:rPr lang="de-DE" sz="1000" b="1" i="0" u="none" strike="noStrike">
                          <a:solidFill>
                            <a:srgbClr val="000000"/>
                          </a:solidFill>
                          <a:latin typeface="Century"/>
                        </a:rPr>
                        <a:t>Oversea Equity</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10,48%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29,81%</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40,94%</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26,95%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a:rPr>
                        <a:t>Public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4,13%</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4,37%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3,79%</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a:rPr>
                        <a:t>Sustainable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4,87%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26,50%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39,30%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72,72%</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100,00%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a:rPr>
                        <a:t>Direct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3,67%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8,48%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10,97%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0,34%</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a:rPr>
                        <a:t>LT Government Bond</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71,85%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25,84%</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01191">
                <a:tc>
                  <a:txBody>
                    <a:bodyPr/>
                    <a:lstStyle/>
                    <a:p>
                      <a:pPr algn="l" fontAlgn="b"/>
                      <a:r>
                        <a:rPr lang="de-DE" sz="1000" b="1" i="0" u="none" strike="noStrike">
                          <a:solidFill>
                            <a:srgbClr val="000000"/>
                          </a:solidFill>
                          <a:latin typeface="Century"/>
                        </a:rPr>
                        <a:t>Mean</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0,33%</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0,76%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1,00%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1,28%</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a:rPr>
                        <a:t>1,46%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01191">
                <a:tc>
                  <a:txBody>
                    <a:bodyPr/>
                    <a:lstStyle/>
                    <a:p>
                      <a:pPr algn="l" fontAlgn="b"/>
                      <a:r>
                        <a:rPr lang="de-DE" sz="1000" b="1" i="0" u="none" strike="noStrike" dirty="0" err="1">
                          <a:solidFill>
                            <a:srgbClr val="000000"/>
                          </a:solidFill>
                          <a:latin typeface="Century"/>
                        </a:rPr>
                        <a:t>St.Dev</a:t>
                      </a:r>
                      <a:r>
                        <a:rPr lang="de-DE" sz="1000" b="1" i="0" u="none" strike="noStrike" dirty="0">
                          <a:solidFill>
                            <a:srgbClr val="000000"/>
                          </a:solidFill>
                          <a:latin typeface="Century"/>
                        </a:rPr>
                        <a:t>.</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1,44%</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2,39%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3,34%</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a:rPr>
                        <a:t>5,02%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a:rPr>
                        <a:t>6,69%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10" name="Diagramm 9"/>
          <p:cNvGraphicFramePr/>
          <p:nvPr/>
        </p:nvGraphicFramePr>
        <p:xfrm>
          <a:off x="0" y="3526065"/>
          <a:ext cx="9906001" cy="30345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The Role of Sustainable Real Estate</a:t>
            </a:r>
          </a:p>
        </p:txBody>
      </p:sp>
      <p:sp>
        <p:nvSpPr>
          <p:cNvPr id="18436" name="Rectangle 5"/>
          <p:cNvSpPr>
            <a:spLocks noChangeArrowheads="1"/>
          </p:cNvSpPr>
          <p:nvPr/>
        </p:nvSpPr>
        <p:spPr bwMode="auto">
          <a:xfrm>
            <a:off x="4829362" y="1966401"/>
            <a:ext cx="4602163" cy="1719812"/>
          </a:xfrm>
          <a:prstGeom prst="rect">
            <a:avLst/>
          </a:prstGeom>
          <a:noFill/>
          <a:ln w="9525">
            <a:noFill/>
            <a:miter lim="800000"/>
            <a:headEnd/>
            <a:tailEnd/>
          </a:ln>
        </p:spPr>
        <p:txBody>
          <a:bodyPr lIns="72000" tIns="72000" rIns="72000" bIns="72000"/>
          <a:lstStyle/>
          <a:p>
            <a:pPr defTabSz="666750"/>
            <a:endParaRPr kumimoji="1" lang="de-DE" altLang="de-DE">
              <a:latin typeface="Univers 45 Light" pitchFamily="2" charset="0"/>
            </a:endParaRPr>
          </a:p>
          <a:p>
            <a:pPr defTabSz="666750" eaLnBrk="0" hangingPunct="0">
              <a:spcBef>
                <a:spcPct val="50000"/>
              </a:spcBef>
            </a:pPr>
            <a:endParaRPr lang="de-DE" sz="1400">
              <a:latin typeface="Univers 55" pitchFamily="2" charset="0"/>
            </a:endParaRPr>
          </a:p>
        </p:txBody>
      </p:sp>
      <p:sp>
        <p:nvSpPr>
          <p:cNvPr id="7" name="Ellipse 6"/>
          <p:cNvSpPr/>
          <p:nvPr/>
        </p:nvSpPr>
        <p:spPr bwMode="auto">
          <a:xfrm rot="16200000">
            <a:off x="4684010" y="-2303674"/>
            <a:ext cx="266702" cy="9228327"/>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8" name="Textfeld 7"/>
          <p:cNvSpPr txBox="1"/>
          <p:nvPr/>
        </p:nvSpPr>
        <p:spPr>
          <a:xfrm>
            <a:off x="455388" y="1052286"/>
            <a:ext cx="6821715" cy="338554"/>
          </a:xfrm>
          <a:prstGeom prst="rect">
            <a:avLst/>
          </a:prstGeom>
          <a:noFill/>
        </p:spPr>
        <p:txBody>
          <a:bodyPr wrap="square" rtlCol="0">
            <a:spAutoFit/>
          </a:bodyPr>
          <a:lstStyle/>
          <a:p>
            <a:r>
              <a:rPr lang="de-DE" sz="1600" u="sng" dirty="0" err="1" smtClean="0">
                <a:latin typeface="Century" pitchFamily="18" charset="0"/>
              </a:rPr>
              <a:t>Up</a:t>
            </a:r>
            <a:r>
              <a:rPr lang="de-DE" sz="1600" u="sng" dirty="0" smtClean="0">
                <a:latin typeface="Century" pitchFamily="18" charset="0"/>
              </a:rPr>
              <a:t>-Market : Jan.2004 </a:t>
            </a:r>
            <a:r>
              <a:rPr lang="de-DE" sz="1600" u="sng" dirty="0" err="1" smtClean="0">
                <a:latin typeface="Century" pitchFamily="18" charset="0"/>
              </a:rPr>
              <a:t>until</a:t>
            </a:r>
            <a:r>
              <a:rPr lang="de-DE" sz="1600" u="sng" dirty="0" smtClean="0">
                <a:latin typeface="Century" pitchFamily="18" charset="0"/>
              </a:rPr>
              <a:t> Jun. 2007</a:t>
            </a:r>
            <a:endParaRPr lang="de-DE" sz="1600" u="sng" dirty="0">
              <a:latin typeface="Century" pitchFamily="18" charset="0"/>
            </a:endParaRPr>
          </a:p>
        </p:txBody>
      </p:sp>
      <p:graphicFrame>
        <p:nvGraphicFramePr>
          <p:cNvPr id="15" name="Tabelle 14"/>
          <p:cNvGraphicFramePr>
            <a:graphicFrameLocks noGrp="1"/>
          </p:cNvGraphicFramePr>
          <p:nvPr/>
        </p:nvGraphicFramePr>
        <p:xfrm>
          <a:off x="542471" y="1309265"/>
          <a:ext cx="8688615" cy="2087081"/>
        </p:xfrm>
        <a:graphic>
          <a:graphicData uri="http://schemas.openxmlformats.org/drawingml/2006/table">
            <a:tbl>
              <a:tblPr/>
              <a:tblGrid>
                <a:gridCol w="1872995"/>
                <a:gridCol w="1363124"/>
                <a:gridCol w="1363124"/>
                <a:gridCol w="1363124"/>
                <a:gridCol w="1363124"/>
                <a:gridCol w="1363124"/>
              </a:tblGrid>
              <a:tr h="276362">
                <a:tc>
                  <a:txBody>
                    <a:bodyPr/>
                    <a:lstStyle/>
                    <a:p>
                      <a:pPr algn="l" fontAlgn="b"/>
                      <a:r>
                        <a:rPr lang="de-DE" sz="1000" b="1" i="0" u="none" strike="noStrike" dirty="0">
                          <a:solidFill>
                            <a:srgbClr val="000000"/>
                          </a:solidFill>
                          <a:latin typeface="Century" pitchFamily="18" charset="0"/>
                        </a:rPr>
                        <a:t>Portfolio</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MVP</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Low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Medium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High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Maximum Return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01191">
                <a:tc>
                  <a:txBody>
                    <a:bodyPr/>
                    <a:lstStyle/>
                    <a:p>
                      <a:pPr algn="l" fontAlgn="b"/>
                      <a:r>
                        <a:rPr lang="de-DE" sz="1000" b="1" i="0" u="none" strike="noStrike">
                          <a:solidFill>
                            <a:srgbClr val="000000"/>
                          </a:solidFill>
                          <a:latin typeface="Century" pitchFamily="18" charset="0"/>
                        </a:rPr>
                        <a:t>Domestic Equity</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01191">
                <a:tc>
                  <a:txBody>
                    <a:bodyPr/>
                    <a:lstStyle/>
                    <a:p>
                      <a:pPr algn="l" fontAlgn="b"/>
                      <a:r>
                        <a:rPr lang="de-DE" sz="1000" b="1" i="0" u="none" strike="noStrike">
                          <a:solidFill>
                            <a:srgbClr val="000000"/>
                          </a:solidFill>
                          <a:latin typeface="Century" pitchFamily="18" charset="0"/>
                        </a:rPr>
                        <a:t>Oversea Equity</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11,05%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30,39%</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19,61%</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Public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4,30%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19,95%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32,47%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30,51%</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Sustainable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3,67%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19,70%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36,18%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69,49%</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100,00%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Direct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3,13%</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10,68%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11,74%</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LT Government Bond</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72,85%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14,28%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r>
              <a:tr h="201191">
                <a:tc>
                  <a:txBody>
                    <a:bodyPr/>
                    <a:lstStyle/>
                    <a:p>
                      <a:pPr algn="l" fontAlgn="b"/>
                      <a:r>
                        <a:rPr lang="de-DE" sz="1000" b="1" i="0" u="none" strike="noStrike" dirty="0">
                          <a:solidFill>
                            <a:srgbClr val="000000"/>
                          </a:solidFill>
                          <a:latin typeface="Century" pitchFamily="18" charset="0"/>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01191">
                <a:tc>
                  <a:txBody>
                    <a:bodyPr/>
                    <a:lstStyle/>
                    <a:p>
                      <a:pPr algn="l" fontAlgn="b"/>
                      <a:r>
                        <a:rPr lang="de-DE" sz="1000" b="1" i="0" u="none" strike="noStrike">
                          <a:solidFill>
                            <a:srgbClr val="000000"/>
                          </a:solidFill>
                          <a:latin typeface="Century" pitchFamily="18" charset="0"/>
                        </a:rPr>
                        <a:t>Mean</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0,26%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1,29%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1,79%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2,14%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2,24%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01191">
                <a:tc>
                  <a:txBody>
                    <a:bodyPr/>
                    <a:lstStyle/>
                    <a:p>
                      <a:pPr algn="l" fontAlgn="b"/>
                      <a:r>
                        <a:rPr lang="de-DE" sz="1000" b="1" i="0" u="none" strike="noStrike" dirty="0" err="1">
                          <a:solidFill>
                            <a:srgbClr val="000000"/>
                          </a:solidFill>
                          <a:latin typeface="Century" pitchFamily="18" charset="0"/>
                        </a:rPr>
                        <a:t>St.Dev</a:t>
                      </a:r>
                      <a:r>
                        <a:rPr lang="de-DE" sz="1000" b="1" i="0" u="none" strike="noStrike" dirty="0">
                          <a:solidFill>
                            <a:srgbClr val="000000"/>
                          </a:solidFill>
                          <a:latin typeface="Century" pitchFamily="18" charset="0"/>
                        </a:rPr>
                        <a:t>.</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0,90%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1,65%</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2,40%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3,59%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4,79%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9" name="Diagramm 8"/>
          <p:cNvGraphicFramePr/>
          <p:nvPr/>
        </p:nvGraphicFramePr>
        <p:xfrm>
          <a:off x="0" y="3578363"/>
          <a:ext cx="9906000" cy="29556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The Role of Sustainable Real Estate</a:t>
            </a:r>
          </a:p>
        </p:txBody>
      </p:sp>
      <p:sp>
        <p:nvSpPr>
          <p:cNvPr id="18436" name="Rectangle 5"/>
          <p:cNvSpPr>
            <a:spLocks noChangeArrowheads="1"/>
          </p:cNvSpPr>
          <p:nvPr/>
        </p:nvSpPr>
        <p:spPr bwMode="auto">
          <a:xfrm>
            <a:off x="4829362" y="1966401"/>
            <a:ext cx="4602163" cy="1719812"/>
          </a:xfrm>
          <a:prstGeom prst="rect">
            <a:avLst/>
          </a:prstGeom>
          <a:noFill/>
          <a:ln w="9525">
            <a:noFill/>
            <a:miter lim="800000"/>
            <a:headEnd/>
            <a:tailEnd/>
          </a:ln>
        </p:spPr>
        <p:txBody>
          <a:bodyPr lIns="72000" tIns="72000" rIns="72000" bIns="72000"/>
          <a:lstStyle/>
          <a:p>
            <a:pPr defTabSz="666750"/>
            <a:endParaRPr kumimoji="1" lang="de-DE" altLang="de-DE">
              <a:latin typeface="Univers 45 Light" pitchFamily="2" charset="0"/>
            </a:endParaRPr>
          </a:p>
          <a:p>
            <a:pPr defTabSz="666750" eaLnBrk="0" hangingPunct="0">
              <a:spcBef>
                <a:spcPct val="50000"/>
              </a:spcBef>
            </a:pPr>
            <a:endParaRPr lang="de-DE" sz="1400">
              <a:latin typeface="Univers 55" pitchFamily="2" charset="0"/>
            </a:endParaRPr>
          </a:p>
        </p:txBody>
      </p:sp>
      <p:sp>
        <p:nvSpPr>
          <p:cNvPr id="7" name="Ellipse 6"/>
          <p:cNvSpPr/>
          <p:nvPr/>
        </p:nvSpPr>
        <p:spPr bwMode="auto">
          <a:xfrm rot="16200000">
            <a:off x="4684010" y="-2303674"/>
            <a:ext cx="266702" cy="9228327"/>
          </a:xfrm>
          <a:prstGeom prst="ellipse">
            <a:avLst/>
          </a:prstGeom>
          <a:noFill/>
          <a:ln w="28575" cap="flat" cmpd="sng" algn="ctr">
            <a:solidFill>
              <a:srgbClr val="FF0000">
                <a:alpha val="4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8" name="Textfeld 7"/>
          <p:cNvSpPr txBox="1"/>
          <p:nvPr/>
        </p:nvSpPr>
        <p:spPr>
          <a:xfrm>
            <a:off x="468088" y="1046911"/>
            <a:ext cx="6821715" cy="338554"/>
          </a:xfrm>
          <a:prstGeom prst="rect">
            <a:avLst/>
          </a:prstGeom>
          <a:noFill/>
        </p:spPr>
        <p:txBody>
          <a:bodyPr wrap="square" rtlCol="0">
            <a:spAutoFit/>
          </a:bodyPr>
          <a:lstStyle/>
          <a:p>
            <a:r>
              <a:rPr lang="de-DE" sz="1600" u="sng" dirty="0" smtClean="0">
                <a:latin typeface="Century" pitchFamily="18" charset="0"/>
              </a:rPr>
              <a:t>Down-Market: Jul. 2007 </a:t>
            </a:r>
            <a:r>
              <a:rPr lang="de-DE" sz="1600" u="sng" dirty="0" err="1" smtClean="0">
                <a:latin typeface="Century" pitchFamily="18" charset="0"/>
              </a:rPr>
              <a:t>until</a:t>
            </a:r>
            <a:r>
              <a:rPr lang="de-DE" sz="1600" u="sng" dirty="0" smtClean="0">
                <a:latin typeface="Century" pitchFamily="18" charset="0"/>
              </a:rPr>
              <a:t> </a:t>
            </a:r>
            <a:r>
              <a:rPr lang="de-DE" sz="1600" u="sng" dirty="0" err="1" smtClean="0">
                <a:latin typeface="Century" pitchFamily="18" charset="0"/>
              </a:rPr>
              <a:t>Dec</a:t>
            </a:r>
            <a:r>
              <a:rPr lang="de-DE" sz="1600" u="sng" dirty="0" smtClean="0">
                <a:latin typeface="Century" pitchFamily="18" charset="0"/>
              </a:rPr>
              <a:t>. 2010</a:t>
            </a:r>
            <a:endParaRPr lang="de-DE" sz="1600" u="sng" dirty="0">
              <a:latin typeface="Century" pitchFamily="18" charset="0"/>
            </a:endParaRPr>
          </a:p>
        </p:txBody>
      </p:sp>
      <p:graphicFrame>
        <p:nvGraphicFramePr>
          <p:cNvPr id="15" name="Tabelle 14"/>
          <p:cNvGraphicFramePr>
            <a:graphicFrameLocks noGrp="1"/>
          </p:cNvGraphicFramePr>
          <p:nvPr/>
        </p:nvGraphicFramePr>
        <p:xfrm>
          <a:off x="542471" y="1309265"/>
          <a:ext cx="8688615" cy="2087081"/>
        </p:xfrm>
        <a:graphic>
          <a:graphicData uri="http://schemas.openxmlformats.org/drawingml/2006/table">
            <a:tbl>
              <a:tblPr/>
              <a:tblGrid>
                <a:gridCol w="1872995"/>
                <a:gridCol w="1363124"/>
                <a:gridCol w="1363124"/>
                <a:gridCol w="1363124"/>
                <a:gridCol w="1363124"/>
                <a:gridCol w="1363124"/>
              </a:tblGrid>
              <a:tr h="276362">
                <a:tc>
                  <a:txBody>
                    <a:bodyPr/>
                    <a:lstStyle/>
                    <a:p>
                      <a:pPr algn="l" fontAlgn="b"/>
                      <a:r>
                        <a:rPr lang="de-DE" sz="1000" b="1" i="0" u="none" strike="noStrike" dirty="0">
                          <a:solidFill>
                            <a:srgbClr val="000000"/>
                          </a:solidFill>
                          <a:latin typeface="Century" pitchFamily="18" charset="0"/>
                        </a:rPr>
                        <a:t>Portfolio</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MVP</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Low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Medium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High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1" i="0" u="none" strike="noStrike">
                          <a:solidFill>
                            <a:srgbClr val="000000"/>
                          </a:solidFill>
                          <a:latin typeface="Century" pitchFamily="18" charset="0"/>
                        </a:rPr>
                        <a:t>Maximum Return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01191">
                <a:tc>
                  <a:txBody>
                    <a:bodyPr/>
                    <a:lstStyle/>
                    <a:p>
                      <a:pPr algn="l" fontAlgn="b"/>
                      <a:r>
                        <a:rPr lang="de-DE" sz="1000" b="1" i="0" u="none" strike="noStrike" dirty="0" err="1">
                          <a:solidFill>
                            <a:srgbClr val="000000"/>
                          </a:solidFill>
                          <a:latin typeface="Century" pitchFamily="18" charset="0"/>
                        </a:rPr>
                        <a:t>Domestic</a:t>
                      </a:r>
                      <a:r>
                        <a:rPr lang="de-DE" sz="1000" b="1" i="0" u="none" strike="noStrike" dirty="0">
                          <a:solidFill>
                            <a:srgbClr val="000000"/>
                          </a:solidFill>
                          <a:latin typeface="Century" pitchFamily="18" charset="0"/>
                        </a:rPr>
                        <a:t> Equity</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01191">
                <a:tc>
                  <a:txBody>
                    <a:bodyPr/>
                    <a:lstStyle/>
                    <a:p>
                      <a:pPr algn="l" fontAlgn="b"/>
                      <a:r>
                        <a:rPr lang="de-DE" sz="1000" b="1" i="0" u="none" strike="noStrike">
                          <a:solidFill>
                            <a:srgbClr val="000000"/>
                          </a:solidFill>
                          <a:latin typeface="Century" pitchFamily="18" charset="0"/>
                        </a:rPr>
                        <a:t>Oversea Equity</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10,08%</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27,17%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37,18%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27,69%</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Public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4,21%</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Sustainable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5,21%</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27,87%</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41,88%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72,31%</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100,00%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Direct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3,74%</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LT Government Bond</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71,75%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44,96%</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20,95%</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r>
              <a:tr h="201191">
                <a:tc>
                  <a:txBody>
                    <a:bodyPr/>
                    <a:lstStyle/>
                    <a:p>
                      <a:pPr algn="l" fontAlgn="b"/>
                      <a:r>
                        <a:rPr lang="de-DE" sz="1000" b="1" i="0" u="none" strike="noStrike">
                          <a:solidFill>
                            <a:srgbClr val="000000"/>
                          </a:solidFill>
                          <a:latin typeface="Century" pitchFamily="18" charset="0"/>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201191">
                <a:tc>
                  <a:txBody>
                    <a:bodyPr/>
                    <a:lstStyle/>
                    <a:p>
                      <a:pPr algn="l" fontAlgn="b"/>
                      <a:r>
                        <a:rPr lang="de-DE" sz="1000" b="1" i="0" u="none" strike="noStrike">
                          <a:solidFill>
                            <a:srgbClr val="000000"/>
                          </a:solidFill>
                          <a:latin typeface="Century" pitchFamily="18" charset="0"/>
                        </a:rPr>
                        <a:t>Mean</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0,37%</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0,54%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0,59%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0,65%</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0,69%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r>
              <a:tr h="201191">
                <a:tc>
                  <a:txBody>
                    <a:bodyPr/>
                    <a:lstStyle/>
                    <a:p>
                      <a:pPr algn="l" fontAlgn="b"/>
                      <a:r>
                        <a:rPr lang="de-DE" sz="1000" b="1" i="0" u="none" strike="noStrike" dirty="0" err="1">
                          <a:solidFill>
                            <a:srgbClr val="000000"/>
                          </a:solidFill>
                          <a:latin typeface="Century" pitchFamily="18" charset="0"/>
                        </a:rPr>
                        <a:t>St.Dev</a:t>
                      </a:r>
                      <a:r>
                        <a:rPr lang="de-DE" sz="1000" b="1" i="0" u="none" strike="noStrike" dirty="0">
                          <a:solidFill>
                            <a:srgbClr val="000000"/>
                          </a:solidFill>
                          <a:latin typeface="Century" pitchFamily="18" charset="0"/>
                        </a:rPr>
                        <a:t>.</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1,81%</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2,94%</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4,07%</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6,11%</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8,15%</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10" name="Diagramm 9"/>
          <p:cNvGraphicFramePr/>
          <p:nvPr/>
        </p:nvGraphicFramePr>
        <p:xfrm>
          <a:off x="-1" y="3526065"/>
          <a:ext cx="9905999" cy="2865858"/>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8"/>
          <p:cNvGraphicFramePr>
            <a:graphicFrameLocks noGrp="1"/>
          </p:cNvGraphicFramePr>
          <p:nvPr/>
        </p:nvGraphicFramePr>
        <p:xfrm>
          <a:off x="605975" y="2017976"/>
          <a:ext cx="8668658" cy="3544623"/>
        </p:xfrm>
        <a:graphic>
          <a:graphicData uri="http://schemas.openxmlformats.org/drawingml/2006/table">
            <a:tbl>
              <a:tblPr/>
              <a:tblGrid>
                <a:gridCol w="1627887"/>
                <a:gridCol w="462831"/>
                <a:gridCol w="600622"/>
                <a:gridCol w="648701"/>
                <a:gridCol w="710482"/>
                <a:gridCol w="673539"/>
                <a:gridCol w="877781"/>
                <a:gridCol w="678286"/>
                <a:gridCol w="678286"/>
                <a:gridCol w="829863"/>
                <a:gridCol w="880380"/>
              </a:tblGrid>
              <a:tr h="245412">
                <a:tc>
                  <a:txBody>
                    <a:bodyPr/>
                    <a:lstStyle/>
                    <a:p>
                      <a:pPr algn="l" fontAlgn="b"/>
                      <a:r>
                        <a:rPr lang="de-DE" sz="1000" b="1" i="0" u="none" strike="noStrike" dirty="0">
                          <a:solidFill>
                            <a:srgbClr val="000000"/>
                          </a:solidFill>
                          <a:latin typeface="Century" pitchFamily="18" charset="0"/>
                        </a:rPr>
                        <a:t>Portfolio</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gridSpan="2">
                  <a:txBody>
                    <a:bodyPr/>
                    <a:lstStyle/>
                    <a:p>
                      <a:pPr algn="ctr" fontAlgn="ctr"/>
                      <a:r>
                        <a:rPr lang="de-DE" sz="1000" b="1" i="0" u="none" strike="noStrike">
                          <a:solidFill>
                            <a:srgbClr val="000000"/>
                          </a:solidFill>
                          <a:latin typeface="Century" pitchFamily="18" charset="0"/>
                        </a:rPr>
                        <a:t>MVP</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Low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Medium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High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Maximum Return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r>
              <a:tr h="366579">
                <a:tc>
                  <a:txBody>
                    <a:bodyPr/>
                    <a:lstStyle/>
                    <a:p>
                      <a:pPr algn="l" fontAlgn="b"/>
                      <a:r>
                        <a:rPr lang="de-DE" sz="1000" b="1" i="0" u="none" strike="noStrike">
                          <a:solidFill>
                            <a:srgbClr val="000000"/>
                          </a:solidFill>
                          <a:latin typeface="Century" pitchFamily="18" charset="0"/>
                        </a:rPr>
                        <a:t>Domestic Equity</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15,96%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8,56%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22,73%</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r>
              <a:tr h="366579">
                <a:tc>
                  <a:txBody>
                    <a:bodyPr/>
                    <a:lstStyle/>
                    <a:p>
                      <a:pPr algn="l" fontAlgn="b"/>
                      <a:r>
                        <a:rPr lang="de-DE" sz="1000" b="1" i="0" u="none" strike="noStrike">
                          <a:solidFill>
                            <a:srgbClr val="000000"/>
                          </a:solidFill>
                          <a:latin typeface="Century" pitchFamily="18" charset="0"/>
                        </a:rPr>
                        <a:t>Oversea Equity</a:t>
                      </a:r>
                    </a:p>
                  </a:txBody>
                  <a:tcPr marL="0" marR="0" marT="0" marB="0" anchor="ctr">
                    <a:lnL>
                      <a:noFill/>
                    </a:lnL>
                    <a:lnR>
                      <a:noFill/>
                    </a:lnR>
                    <a:lnT>
                      <a:noFill/>
                    </a:lnT>
                    <a:lnB>
                      <a:noFill/>
                    </a:lnB>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11,76%</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23,23%</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21,52%</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21,94%</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26,87%</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63,63%</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39,95%</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95,00%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66579">
                <a:tc>
                  <a:txBody>
                    <a:bodyPr/>
                    <a:lstStyle/>
                    <a:p>
                      <a:pPr algn="l" fontAlgn="b"/>
                      <a:r>
                        <a:rPr lang="de-DE" sz="1000" b="1" i="0" u="none" strike="noStrike">
                          <a:solidFill>
                            <a:srgbClr val="000000"/>
                          </a:solidFill>
                          <a:latin typeface="Century" pitchFamily="18" charset="0"/>
                        </a:rPr>
                        <a:t>Public Real Estate</a:t>
                      </a:r>
                    </a:p>
                  </a:txBody>
                  <a:tcPr marL="0" marR="0" marT="0" marB="0" anchor="ctr">
                    <a:lnL>
                      <a:noFill/>
                    </a:lnL>
                    <a:lnR>
                      <a:noFill/>
                    </a:lnR>
                    <a:lnT>
                      <a:noFill/>
                    </a:lnT>
                    <a:lnB>
                      <a:noFill/>
                    </a:lnB>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4,14%</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2,20%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4,24%</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4,32%</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7,27%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4,46%</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66579">
                <a:tc>
                  <a:txBody>
                    <a:bodyPr/>
                    <a:lstStyle/>
                    <a:p>
                      <a:pPr algn="l" fontAlgn="b"/>
                      <a:r>
                        <a:rPr lang="de-DE" sz="1000" b="1" i="0" u="none" strike="noStrike" dirty="0" err="1">
                          <a:solidFill>
                            <a:srgbClr val="000000"/>
                          </a:solidFill>
                          <a:latin typeface="Century" pitchFamily="18" charset="0"/>
                        </a:rPr>
                        <a:t>Sustainable</a:t>
                      </a:r>
                      <a:r>
                        <a:rPr lang="de-DE" sz="1000" b="1" i="0" u="none" strike="noStrike" dirty="0">
                          <a:solidFill>
                            <a:srgbClr val="000000"/>
                          </a:solidFill>
                          <a:latin typeface="Century" pitchFamily="18" charset="0"/>
                        </a:rPr>
                        <a:t> Real Estate</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endParaRPr lang="de-DE" sz="1000" b="0" i="0" u="none" strike="noStrike" kern="1200" dirty="0">
                        <a:solidFill>
                          <a:srgbClr val="000000"/>
                        </a:solidFill>
                        <a:latin typeface="Century" pitchFamily="18" charset="0"/>
                        <a:ea typeface="+mn-ea"/>
                        <a:cs typeface="+mn-cs"/>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6,29%</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endParaRPr lang="de-DE" sz="1000" b="0" i="0" u="none" strike="noStrike" kern="1200" dirty="0">
                        <a:solidFill>
                          <a:srgbClr val="000000"/>
                        </a:solidFill>
                        <a:latin typeface="Century" pitchFamily="18" charset="0"/>
                        <a:ea typeface="+mn-ea"/>
                        <a:cs typeface="+mn-cs"/>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17,21%</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endParaRPr lang="de-DE" sz="1000" b="0" i="0" u="none" strike="noStrike" kern="1200" dirty="0">
                        <a:solidFill>
                          <a:srgbClr val="000000"/>
                        </a:solidFill>
                        <a:latin typeface="Century" pitchFamily="18" charset="0"/>
                        <a:ea typeface="+mn-ea"/>
                        <a:cs typeface="+mn-cs"/>
                      </a:endParaRP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23,21%</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endParaRPr lang="de-DE" sz="1000" b="0" i="0" u="none" strike="noStrike" kern="1200" dirty="0">
                        <a:solidFill>
                          <a:srgbClr val="000000"/>
                        </a:solidFill>
                        <a:latin typeface="Century" pitchFamily="18" charset="0"/>
                        <a:ea typeface="+mn-ea"/>
                        <a:cs typeface="+mn-cs"/>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37,85%</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endParaRPr lang="de-DE" sz="1000" b="0" i="0" u="none" strike="noStrike" kern="1200" dirty="0">
                        <a:solidFill>
                          <a:srgbClr val="000000"/>
                        </a:solidFill>
                        <a:latin typeface="Century" pitchFamily="18" charset="0"/>
                        <a:ea typeface="+mn-ea"/>
                        <a:cs typeface="+mn-cs"/>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100,00%</a:t>
                      </a:r>
                    </a:p>
                  </a:txBody>
                  <a:tcPr marL="0" marR="0" marT="0" marB="0" anchor="ctr">
                    <a:lnL>
                      <a:noFill/>
                    </a:lnL>
                    <a:lnR>
                      <a:noFill/>
                    </a:lnR>
                    <a:lnT>
                      <a:noFill/>
                    </a:lnT>
                    <a:lnB>
                      <a:noFill/>
                    </a:lnB>
                    <a:solidFill>
                      <a:schemeClr val="accent2">
                        <a:lumMod val="20000"/>
                        <a:lumOff val="80000"/>
                      </a:schemeClr>
                    </a:solidFill>
                  </a:tcPr>
                </a:tc>
              </a:tr>
              <a:tr h="366579">
                <a:tc>
                  <a:txBody>
                    <a:bodyPr/>
                    <a:lstStyle/>
                    <a:p>
                      <a:pPr algn="l" fontAlgn="b"/>
                      <a:r>
                        <a:rPr lang="de-DE" sz="1000" b="1" i="0" u="none" strike="noStrike">
                          <a:solidFill>
                            <a:srgbClr val="000000"/>
                          </a:solidFill>
                          <a:latin typeface="Century" pitchFamily="18" charset="0"/>
                        </a:rPr>
                        <a:t>Direct Real Estate</a:t>
                      </a:r>
                    </a:p>
                  </a:txBody>
                  <a:tcPr marL="0" marR="0" marT="0" marB="0" anchor="ctr">
                    <a:lnL>
                      <a:noFill/>
                    </a:lnL>
                    <a:lnR>
                      <a:noFill/>
                    </a:lnR>
                    <a:lnT>
                      <a:noFill/>
                    </a:lnT>
                    <a:lnB>
                      <a:noFill/>
                    </a:lnB>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1,43%</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3,98%</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7,61%</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6,44%</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8,30%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7,76%</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17,65%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11,07%</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66579">
                <a:tc>
                  <a:txBody>
                    <a:bodyPr/>
                    <a:lstStyle/>
                    <a:p>
                      <a:pPr algn="l" fontAlgn="b"/>
                      <a:r>
                        <a:rPr lang="de-DE" sz="1000" b="1" i="0" u="none" strike="noStrike">
                          <a:solidFill>
                            <a:srgbClr val="000000"/>
                          </a:solidFill>
                          <a:latin typeface="Century" pitchFamily="18" charset="0"/>
                        </a:rPr>
                        <a:t>LT Government Bond</a:t>
                      </a:r>
                    </a:p>
                  </a:txBody>
                  <a:tcPr marL="0" marR="0" marT="0" marB="0" anchor="ctr">
                    <a:lnL>
                      <a:noFill/>
                    </a:lnL>
                    <a:lnR>
                      <a:noFill/>
                    </a:lnR>
                    <a:lnT>
                      <a:noFill/>
                    </a:lnT>
                    <a:lnB>
                      <a:noFill/>
                    </a:lnB>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77,61%</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68,83%</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53,39%</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45,59%</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42,03%</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32,85%</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6,46%</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1,67%</a:t>
                      </a:r>
                    </a:p>
                  </a:txBody>
                  <a:tcPr marL="0" marR="0" marT="0" marB="0" anchor="ctr">
                    <a:lnL>
                      <a:noFill/>
                    </a:lnL>
                    <a:lnR>
                      <a:noFill/>
                    </a:lnR>
                    <a:lnT>
                      <a:noFill/>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66579">
                <a:tc>
                  <a:txBody>
                    <a:bodyPr/>
                    <a:lstStyle/>
                    <a:p>
                      <a:pPr algn="l" fontAlgn="b"/>
                      <a:r>
                        <a:rPr lang="de-DE" sz="1000" b="1" i="0" u="none" strike="noStrike">
                          <a:solidFill>
                            <a:srgbClr val="000000"/>
                          </a:solidFill>
                          <a:latin typeface="Century" pitchFamily="18" charset="0"/>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r>
              <a:tr h="366579">
                <a:tc>
                  <a:txBody>
                    <a:bodyPr/>
                    <a:lstStyle/>
                    <a:p>
                      <a:pPr algn="l" fontAlgn="b"/>
                      <a:r>
                        <a:rPr lang="de-DE" sz="1000" b="1" i="0" u="none" strike="noStrike">
                          <a:solidFill>
                            <a:srgbClr val="000000"/>
                          </a:solidFill>
                          <a:latin typeface="Century" pitchFamily="18" charset="0"/>
                        </a:rPr>
                        <a:t>Mean</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0,28%</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0,36%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0,41%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0,57%</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0,49%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0,69%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0,68%</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0,98%</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0,94%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1,46%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r>
              <a:tr h="366579">
                <a:tc>
                  <a:txBody>
                    <a:bodyPr/>
                    <a:lstStyle/>
                    <a:p>
                      <a:pPr algn="l" fontAlgn="b"/>
                      <a:r>
                        <a:rPr lang="de-DE" sz="1000" b="1" i="0" u="none" strike="noStrike" dirty="0" err="1">
                          <a:solidFill>
                            <a:srgbClr val="000000"/>
                          </a:solidFill>
                          <a:latin typeface="Century" pitchFamily="18" charset="0"/>
                        </a:rPr>
                        <a:t>St.Dev</a:t>
                      </a:r>
                      <a:r>
                        <a:rPr lang="de-DE" sz="1000" b="1" i="0" u="none" strike="noStrike" dirty="0">
                          <a:solidFill>
                            <a:srgbClr val="000000"/>
                          </a:solidFill>
                          <a:latin typeface="Century" pitchFamily="18" charset="0"/>
                        </a:rPr>
                        <a:t>.</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1,44%</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1,44%</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1,81%</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1,81%</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2,17%</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2,17%</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3,25%</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3,25%</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ctr" latinLnBrk="0" hangingPunct="1"/>
                      <a:r>
                        <a:rPr lang="de-DE" sz="1000" b="0" i="0" u="none" strike="noStrike" kern="1200" dirty="0">
                          <a:solidFill>
                            <a:srgbClr val="000000"/>
                          </a:solidFill>
                          <a:latin typeface="Century" pitchFamily="18" charset="0"/>
                          <a:ea typeface="+mn-ea"/>
                          <a:cs typeface="+mn-cs"/>
                        </a:rPr>
                        <a:t>4,33%</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6,69%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12"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The Role of Sustainable Real Estate</a:t>
            </a:r>
          </a:p>
        </p:txBody>
      </p:sp>
      <p:sp>
        <p:nvSpPr>
          <p:cNvPr id="8" name="Textfeld 7"/>
          <p:cNvSpPr txBox="1"/>
          <p:nvPr/>
        </p:nvSpPr>
        <p:spPr>
          <a:xfrm>
            <a:off x="518888" y="1191986"/>
            <a:ext cx="6821715" cy="338554"/>
          </a:xfrm>
          <a:prstGeom prst="rect">
            <a:avLst/>
          </a:prstGeom>
          <a:noFill/>
        </p:spPr>
        <p:txBody>
          <a:bodyPr wrap="square" rtlCol="0">
            <a:spAutoFit/>
          </a:bodyPr>
          <a:lstStyle/>
          <a:p>
            <a:r>
              <a:rPr lang="de-DE" sz="1600" u="sng" dirty="0" smtClean="0">
                <a:latin typeface="Century" pitchFamily="18" charset="0"/>
              </a:rPr>
              <a:t>Sample: 2004 </a:t>
            </a:r>
            <a:r>
              <a:rPr lang="de-DE" sz="1600" u="sng" dirty="0" err="1" smtClean="0">
                <a:latin typeface="Century" pitchFamily="18" charset="0"/>
              </a:rPr>
              <a:t>until</a:t>
            </a:r>
            <a:r>
              <a:rPr lang="de-DE" sz="1600" u="sng" dirty="0" smtClean="0">
                <a:latin typeface="Century" pitchFamily="18" charset="0"/>
              </a:rPr>
              <a:t> 2010</a:t>
            </a:r>
            <a:endParaRPr lang="de-DE" sz="1600" u="sng" dirty="0">
              <a:latin typeface="Century" pitchFamily="18" charset="0"/>
            </a:endParaRPr>
          </a:p>
        </p:txBody>
      </p:sp>
      <p:sp>
        <p:nvSpPr>
          <p:cNvPr id="7" name="Abgerundetes Rechteck 6"/>
          <p:cNvSpPr/>
          <p:nvPr/>
        </p:nvSpPr>
        <p:spPr bwMode="auto">
          <a:xfrm>
            <a:off x="2223754" y="2977823"/>
            <a:ext cx="1059721" cy="1069480"/>
          </a:xfrm>
          <a:prstGeom prst="round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6" name="Abgerundetes Rechteck 15"/>
          <p:cNvSpPr/>
          <p:nvPr/>
        </p:nvSpPr>
        <p:spPr bwMode="auto">
          <a:xfrm rot="16200000">
            <a:off x="4695900" y="1617281"/>
            <a:ext cx="387487" cy="5351657"/>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7" name="Abgerundetes Rechteck 16"/>
          <p:cNvSpPr/>
          <p:nvPr/>
        </p:nvSpPr>
        <p:spPr bwMode="auto">
          <a:xfrm rot="16200000">
            <a:off x="4091157" y="483814"/>
            <a:ext cx="255650" cy="395527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9" name="Abgerundetes Rechteck 18"/>
          <p:cNvSpPr/>
          <p:nvPr/>
        </p:nvSpPr>
        <p:spPr bwMode="auto">
          <a:xfrm rot="16200000">
            <a:off x="3840431" y="2161225"/>
            <a:ext cx="309997" cy="1272426"/>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20" name="Abgerundetes Rechteck 19"/>
          <p:cNvSpPr/>
          <p:nvPr/>
        </p:nvSpPr>
        <p:spPr bwMode="auto">
          <a:xfrm rot="16200000">
            <a:off x="4622919" y="1752632"/>
            <a:ext cx="309995" cy="2837401"/>
          </a:xfrm>
          <a:prstGeom prst="round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21" name="Abgerundetes Rechteck 20"/>
          <p:cNvSpPr/>
          <p:nvPr/>
        </p:nvSpPr>
        <p:spPr bwMode="auto">
          <a:xfrm rot="16200000">
            <a:off x="6774262" y="2535121"/>
            <a:ext cx="309994" cy="1272426"/>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22" name="Abgerundetes Rechteck 21"/>
          <p:cNvSpPr/>
          <p:nvPr/>
        </p:nvSpPr>
        <p:spPr bwMode="auto">
          <a:xfrm rot="16200000">
            <a:off x="5291853" y="1783523"/>
            <a:ext cx="340986" cy="420626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3" name="Abgerundetes Rechteck 12"/>
          <p:cNvSpPr/>
          <p:nvPr/>
        </p:nvSpPr>
        <p:spPr bwMode="auto">
          <a:xfrm rot="16200000">
            <a:off x="2616186" y="2267601"/>
            <a:ext cx="301981" cy="1051655"/>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8" name="Abgerundetes Rechteck 17"/>
          <p:cNvSpPr/>
          <p:nvPr/>
        </p:nvSpPr>
        <p:spPr bwMode="auto">
          <a:xfrm rot="16200000">
            <a:off x="7628842" y="1306645"/>
            <a:ext cx="309997" cy="298158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23" name="Abgerundetes Rechteck 22"/>
          <p:cNvSpPr/>
          <p:nvPr/>
        </p:nvSpPr>
        <p:spPr bwMode="auto">
          <a:xfrm rot="16200000">
            <a:off x="8341255" y="3863469"/>
            <a:ext cx="309994" cy="155676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24" name="Abgerundetes Rechteck 23"/>
          <p:cNvSpPr/>
          <p:nvPr/>
        </p:nvSpPr>
        <p:spPr bwMode="auto">
          <a:xfrm rot="16200000">
            <a:off x="5326022" y="2081825"/>
            <a:ext cx="301981" cy="1439212"/>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9" grpId="0" animBg="1"/>
      <p:bldP spid="20" grpId="0" animBg="1"/>
      <p:bldP spid="21" grpId="0" animBg="1"/>
      <p:bldP spid="22" grpId="0" animBg="1"/>
      <p:bldP spid="13" grpId="0" animBg="1"/>
      <p:bldP spid="18"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8"/>
          <p:cNvGraphicFramePr>
            <a:graphicFrameLocks noGrp="1"/>
          </p:cNvGraphicFramePr>
          <p:nvPr/>
        </p:nvGraphicFramePr>
        <p:xfrm>
          <a:off x="605971" y="2011477"/>
          <a:ext cx="8668657" cy="3589227"/>
        </p:xfrm>
        <a:graphic>
          <a:graphicData uri="http://schemas.openxmlformats.org/drawingml/2006/table">
            <a:tbl>
              <a:tblPr/>
              <a:tblGrid>
                <a:gridCol w="1627886"/>
                <a:gridCol w="462831"/>
                <a:gridCol w="600622"/>
                <a:gridCol w="648701"/>
                <a:gridCol w="710482"/>
                <a:gridCol w="673539"/>
                <a:gridCol w="877781"/>
                <a:gridCol w="678286"/>
                <a:gridCol w="678286"/>
                <a:gridCol w="829863"/>
                <a:gridCol w="880380"/>
              </a:tblGrid>
              <a:tr h="248499">
                <a:tc>
                  <a:txBody>
                    <a:bodyPr/>
                    <a:lstStyle/>
                    <a:p>
                      <a:pPr algn="l" fontAlgn="b"/>
                      <a:r>
                        <a:rPr lang="de-DE" sz="1000" b="1" i="0" u="none" strike="noStrike" dirty="0">
                          <a:solidFill>
                            <a:srgbClr val="000000"/>
                          </a:solidFill>
                          <a:latin typeface="Century" pitchFamily="18" charset="0"/>
                        </a:rPr>
                        <a:t>Portfolio</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gridSpan="2">
                  <a:txBody>
                    <a:bodyPr/>
                    <a:lstStyle/>
                    <a:p>
                      <a:pPr algn="ctr" fontAlgn="ctr"/>
                      <a:r>
                        <a:rPr lang="de-DE" sz="1000" b="1" i="0" u="none" strike="noStrike">
                          <a:solidFill>
                            <a:srgbClr val="000000"/>
                          </a:solidFill>
                          <a:latin typeface="Century" pitchFamily="18" charset="0"/>
                        </a:rPr>
                        <a:t>MVP</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dirty="0">
                          <a:solidFill>
                            <a:srgbClr val="000000"/>
                          </a:solidFill>
                          <a:latin typeface="Century" pitchFamily="18" charset="0"/>
                        </a:rPr>
                        <a:t>Low </a:t>
                      </a:r>
                      <a:r>
                        <a:rPr lang="de-DE" sz="1000" b="1" i="0" u="none" strike="noStrike" dirty="0" err="1">
                          <a:solidFill>
                            <a:srgbClr val="000000"/>
                          </a:solidFill>
                          <a:latin typeface="Century" pitchFamily="18" charset="0"/>
                        </a:rPr>
                        <a:t>Risk</a:t>
                      </a:r>
                      <a:endParaRPr lang="de-DE" sz="1000" b="1" i="0" u="none" strike="noStrike" dirty="0">
                        <a:solidFill>
                          <a:srgbClr val="000000"/>
                        </a:solidFill>
                        <a:latin typeface="Century" pitchFamily="18"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Medium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High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Maximum Return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r>
              <a:tr h="371192">
                <a:tc>
                  <a:txBody>
                    <a:bodyPr/>
                    <a:lstStyle/>
                    <a:p>
                      <a:pPr algn="l" fontAlgn="b"/>
                      <a:r>
                        <a:rPr lang="de-DE" sz="1000" b="1" i="0" u="none" strike="noStrike" dirty="0" err="1">
                          <a:solidFill>
                            <a:srgbClr val="000000"/>
                          </a:solidFill>
                          <a:latin typeface="Century" pitchFamily="18" charset="0"/>
                        </a:rPr>
                        <a:t>Domestic</a:t>
                      </a:r>
                      <a:r>
                        <a:rPr lang="de-DE" sz="1000" b="1" i="0" u="none" strike="noStrike" dirty="0">
                          <a:solidFill>
                            <a:srgbClr val="000000"/>
                          </a:solidFill>
                          <a:latin typeface="Century" pitchFamily="18" charset="0"/>
                        </a:rPr>
                        <a:t> Equity</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19,87%</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62,34%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68,06%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16,10%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r>
              <a:tr h="371192">
                <a:tc>
                  <a:txBody>
                    <a:bodyPr/>
                    <a:lstStyle/>
                    <a:p>
                      <a:pPr algn="l" fontAlgn="b"/>
                      <a:r>
                        <a:rPr lang="de-DE" sz="1000" b="1" i="0" u="none" strike="noStrike" dirty="0" err="1">
                          <a:solidFill>
                            <a:srgbClr val="000000"/>
                          </a:solidFill>
                          <a:latin typeface="Century" pitchFamily="18" charset="0"/>
                        </a:rPr>
                        <a:t>Oversea</a:t>
                      </a:r>
                      <a:r>
                        <a:rPr lang="de-DE" sz="1000" b="1" i="0" u="none" strike="noStrike" dirty="0">
                          <a:solidFill>
                            <a:srgbClr val="000000"/>
                          </a:solidFill>
                          <a:latin typeface="Century" pitchFamily="18" charset="0"/>
                        </a:rPr>
                        <a:t> Equity</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11,05%</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28,80%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26,94%</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71192">
                <a:tc>
                  <a:txBody>
                    <a:bodyPr/>
                    <a:lstStyle/>
                    <a:p>
                      <a:pPr algn="l" fontAlgn="b"/>
                      <a:r>
                        <a:rPr lang="de-DE" sz="1000" b="1" i="0" u="none" strike="noStrike" dirty="0">
                          <a:solidFill>
                            <a:srgbClr val="000000"/>
                          </a:solidFill>
                          <a:latin typeface="Century" pitchFamily="18" charset="0"/>
                        </a:rPr>
                        <a:t>Public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4,30%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5,54%</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18,70%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20,98%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29,37%</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67,85%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42,78%</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100,00%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71192">
                <a:tc>
                  <a:txBody>
                    <a:bodyPr/>
                    <a:lstStyle/>
                    <a:p>
                      <a:pPr algn="l" fontAlgn="b"/>
                      <a:r>
                        <a:rPr lang="de-DE" sz="1000" b="1" i="0" u="none" strike="noStrike" dirty="0" err="1">
                          <a:solidFill>
                            <a:srgbClr val="000000"/>
                          </a:solidFill>
                          <a:latin typeface="Century" pitchFamily="18" charset="0"/>
                        </a:rPr>
                        <a:t>Sustainable</a:t>
                      </a:r>
                      <a:r>
                        <a:rPr lang="de-DE" sz="1000" b="1" i="0" u="none" strike="noStrike" dirty="0">
                          <a:solidFill>
                            <a:srgbClr val="000000"/>
                          </a:solidFill>
                          <a:latin typeface="Century" pitchFamily="18" charset="0"/>
                        </a:rPr>
                        <a:t> Real Estate</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3,67%</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18,43%</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dirty="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31,29%</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56,97%</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100,00%</a:t>
                      </a:r>
                    </a:p>
                  </a:txBody>
                  <a:tcPr marL="0" marR="0" marT="0" marB="0" anchor="ctr">
                    <a:lnL>
                      <a:noFill/>
                    </a:lnL>
                    <a:lnR>
                      <a:noFill/>
                    </a:lnR>
                    <a:lnT>
                      <a:noFill/>
                    </a:lnT>
                    <a:lnB>
                      <a:noFill/>
                    </a:lnB>
                    <a:solidFill>
                      <a:schemeClr val="accent2">
                        <a:lumMod val="20000"/>
                        <a:lumOff val="80000"/>
                      </a:schemeClr>
                    </a:solidFill>
                  </a:tcPr>
                </a:tc>
              </a:tr>
              <a:tr h="371192">
                <a:tc>
                  <a:txBody>
                    <a:bodyPr/>
                    <a:lstStyle/>
                    <a:p>
                      <a:pPr algn="l" fontAlgn="b"/>
                      <a:r>
                        <a:rPr lang="de-DE" sz="1000" b="1" i="0" u="none" strike="noStrike">
                          <a:solidFill>
                            <a:srgbClr val="000000"/>
                          </a:solidFill>
                          <a:latin typeface="Century" pitchFamily="18" charset="0"/>
                        </a:rPr>
                        <a:t>Direct Real Estate</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1,67%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3,13%</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7,05%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10,08%</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10,96%</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12,40%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16,05%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0,25%</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71192">
                <a:tc>
                  <a:txBody>
                    <a:bodyPr/>
                    <a:lstStyle/>
                    <a:p>
                      <a:pPr algn="l" fontAlgn="b"/>
                      <a:r>
                        <a:rPr lang="de-DE" sz="1000" b="1" i="0" u="none" strike="noStrike" dirty="0">
                          <a:solidFill>
                            <a:srgbClr val="000000"/>
                          </a:solidFill>
                          <a:latin typeface="Century" pitchFamily="18" charset="0"/>
                        </a:rPr>
                        <a:t>LT </a:t>
                      </a:r>
                      <a:r>
                        <a:rPr lang="de-DE" sz="1000" b="1" i="0" u="none" strike="noStrike" dirty="0" err="1">
                          <a:solidFill>
                            <a:srgbClr val="000000"/>
                          </a:solidFill>
                          <a:latin typeface="Century" pitchFamily="18" charset="0"/>
                        </a:rPr>
                        <a:t>Government</a:t>
                      </a:r>
                      <a:r>
                        <a:rPr lang="de-DE" sz="1000" b="1" i="0" u="none" strike="noStrike" dirty="0">
                          <a:solidFill>
                            <a:srgbClr val="000000"/>
                          </a:solidFill>
                          <a:latin typeface="Century" pitchFamily="18" charset="0"/>
                        </a:rPr>
                        <a:t> Bond</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73,46%</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72,85%</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20,07%</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19,00%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71192">
                <a:tc>
                  <a:txBody>
                    <a:bodyPr/>
                    <a:lstStyle/>
                    <a:p>
                      <a:pPr algn="l" fontAlgn="b"/>
                      <a:r>
                        <a:rPr lang="de-DE" sz="1000" b="1" i="0" u="none" strike="noStrike" dirty="0">
                          <a:solidFill>
                            <a:srgbClr val="000000"/>
                          </a:solidFill>
                          <a:latin typeface="Century" pitchFamily="18" charset="0"/>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r>
              <a:tr h="371192">
                <a:tc>
                  <a:txBody>
                    <a:bodyPr/>
                    <a:lstStyle/>
                    <a:p>
                      <a:pPr algn="l" fontAlgn="b"/>
                      <a:r>
                        <a:rPr lang="de-DE" sz="1000" b="1" i="0" u="none" strike="noStrike" dirty="0" err="1">
                          <a:solidFill>
                            <a:srgbClr val="000000"/>
                          </a:solidFill>
                          <a:latin typeface="Century" pitchFamily="18" charset="0"/>
                        </a:rPr>
                        <a:t>Mean</a:t>
                      </a:r>
                      <a:endParaRPr lang="de-DE" sz="1000" b="1" i="0" u="none" strike="noStrike" dirty="0">
                        <a:solidFill>
                          <a:srgbClr val="000000"/>
                        </a:solidFill>
                        <a:latin typeface="Century" pitchFamily="18"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0,22%</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0,26%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1,03%</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1,20%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1,46%</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1,71%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1,73%</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2,09%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1,91%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2,24%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r>
              <a:tr h="371192">
                <a:tc>
                  <a:txBody>
                    <a:bodyPr/>
                    <a:lstStyle/>
                    <a:p>
                      <a:pPr algn="l" fontAlgn="b"/>
                      <a:r>
                        <a:rPr lang="de-DE" sz="1000" b="1" i="0" u="none" strike="noStrike" dirty="0" err="1">
                          <a:solidFill>
                            <a:srgbClr val="000000"/>
                          </a:solidFill>
                          <a:latin typeface="Century" pitchFamily="18" charset="0"/>
                        </a:rPr>
                        <a:t>St.Dev</a:t>
                      </a:r>
                      <a:r>
                        <a:rPr lang="de-DE" sz="1000" b="1" i="0" u="none" strike="noStrike" dirty="0">
                          <a:solidFill>
                            <a:srgbClr val="000000"/>
                          </a:solidFill>
                          <a:latin typeface="Century" pitchFamily="18" charset="0"/>
                        </a:rPr>
                        <a:t>.</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smtClean="0">
                          <a:solidFill>
                            <a:srgbClr val="000000"/>
                          </a:solidFill>
                          <a:latin typeface="Century" pitchFamily="18" charset="0"/>
                        </a:rPr>
                        <a:t>0,90%</a:t>
                      </a:r>
                      <a:endParaRPr lang="de-DE" sz="1000" b="0" i="0" u="none" strike="noStrike" dirty="0">
                        <a:solidFill>
                          <a:srgbClr val="000000"/>
                        </a:solidFill>
                        <a:latin typeface="Century" pitchFamily="18" charset="0"/>
                      </a:endParaRP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0,90%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1,55%</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1,55%</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2,22%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2,22%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3,32%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3,32%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4,43%</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4,79%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12"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The Role of Sustainable Real Estate</a:t>
            </a:r>
          </a:p>
        </p:txBody>
      </p:sp>
      <p:sp>
        <p:nvSpPr>
          <p:cNvPr id="8" name="Textfeld 7"/>
          <p:cNvSpPr txBox="1"/>
          <p:nvPr/>
        </p:nvSpPr>
        <p:spPr>
          <a:xfrm>
            <a:off x="518888" y="1204686"/>
            <a:ext cx="6821715" cy="338554"/>
          </a:xfrm>
          <a:prstGeom prst="rect">
            <a:avLst/>
          </a:prstGeom>
          <a:noFill/>
        </p:spPr>
        <p:txBody>
          <a:bodyPr wrap="square" rtlCol="0">
            <a:spAutoFit/>
          </a:bodyPr>
          <a:lstStyle/>
          <a:p>
            <a:r>
              <a:rPr lang="de-DE" sz="1600" u="sng" dirty="0" err="1" smtClean="0">
                <a:latin typeface="Century" pitchFamily="18" charset="0"/>
              </a:rPr>
              <a:t>Up</a:t>
            </a:r>
            <a:r>
              <a:rPr lang="de-DE" sz="1600" u="sng" dirty="0" smtClean="0">
                <a:latin typeface="Century" pitchFamily="18" charset="0"/>
              </a:rPr>
              <a:t>-Market : Jan.2004 </a:t>
            </a:r>
            <a:r>
              <a:rPr lang="de-DE" sz="1600" u="sng" dirty="0" err="1" smtClean="0">
                <a:latin typeface="Century" pitchFamily="18" charset="0"/>
              </a:rPr>
              <a:t>until</a:t>
            </a:r>
            <a:r>
              <a:rPr lang="de-DE" sz="1600" u="sng" dirty="0" smtClean="0">
                <a:latin typeface="Century" pitchFamily="18" charset="0"/>
              </a:rPr>
              <a:t> Jun. 2007</a:t>
            </a:r>
            <a:endParaRPr lang="de-DE" sz="1600" u="sng" dirty="0">
              <a:latin typeface="Century" pitchFamily="18" charset="0"/>
            </a:endParaRPr>
          </a:p>
        </p:txBody>
      </p:sp>
      <p:sp>
        <p:nvSpPr>
          <p:cNvPr id="10" name="Abgerundetes Rechteck 9"/>
          <p:cNvSpPr/>
          <p:nvPr/>
        </p:nvSpPr>
        <p:spPr bwMode="auto">
          <a:xfrm rot="16200000">
            <a:off x="4727872" y="-223533"/>
            <a:ext cx="313895" cy="536128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1" name="Abgerundetes Rechteck 10"/>
          <p:cNvSpPr/>
          <p:nvPr/>
        </p:nvSpPr>
        <p:spPr bwMode="auto">
          <a:xfrm rot="16200000">
            <a:off x="4049293" y="809678"/>
            <a:ext cx="313893" cy="4004117"/>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4" name="Abgerundetes Rechteck 13"/>
          <p:cNvSpPr/>
          <p:nvPr/>
        </p:nvSpPr>
        <p:spPr bwMode="auto">
          <a:xfrm rot="16200000">
            <a:off x="4047685" y="1182056"/>
            <a:ext cx="313893" cy="4004117"/>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5" name="Abgerundetes Rechteck 14"/>
          <p:cNvSpPr/>
          <p:nvPr/>
        </p:nvSpPr>
        <p:spPr bwMode="auto">
          <a:xfrm rot="16200000">
            <a:off x="7593392" y="1659180"/>
            <a:ext cx="313897" cy="304857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6" name="Abgerundetes Rechteck 15"/>
          <p:cNvSpPr/>
          <p:nvPr/>
        </p:nvSpPr>
        <p:spPr bwMode="auto">
          <a:xfrm rot="16200000">
            <a:off x="4049294" y="1931427"/>
            <a:ext cx="313893" cy="4004117"/>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7" name="Abgerundetes Rechteck 16"/>
          <p:cNvSpPr/>
          <p:nvPr/>
        </p:nvSpPr>
        <p:spPr bwMode="auto">
          <a:xfrm rot="16200000">
            <a:off x="2581438" y="3772963"/>
            <a:ext cx="313895" cy="106840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8" name="Abgerundetes Rechteck 17"/>
          <p:cNvSpPr/>
          <p:nvPr/>
        </p:nvSpPr>
        <p:spPr bwMode="auto">
          <a:xfrm rot="16200000">
            <a:off x="6753195" y="3267040"/>
            <a:ext cx="313895" cy="131064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9" name="Abgerundetes Rechteck 18"/>
          <p:cNvSpPr/>
          <p:nvPr/>
        </p:nvSpPr>
        <p:spPr bwMode="auto">
          <a:xfrm rot="16200000">
            <a:off x="3823104" y="3628680"/>
            <a:ext cx="313901" cy="1337923"/>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3" name="Abgerundetes Rechteck 12"/>
          <p:cNvSpPr/>
          <p:nvPr/>
        </p:nvSpPr>
        <p:spPr bwMode="auto">
          <a:xfrm>
            <a:off x="2211054" y="3028623"/>
            <a:ext cx="1059721" cy="1069480"/>
          </a:xfrm>
          <a:prstGeom prst="round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17" grpId="0" animBg="1"/>
      <p:bldP spid="18" grpId="0" animBg="1"/>
      <p:bldP spid="1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8"/>
          <p:cNvGraphicFramePr>
            <a:graphicFrameLocks noGrp="1"/>
          </p:cNvGraphicFramePr>
          <p:nvPr/>
        </p:nvGraphicFramePr>
        <p:xfrm>
          <a:off x="605971" y="2023382"/>
          <a:ext cx="8668657" cy="3586842"/>
        </p:xfrm>
        <a:graphic>
          <a:graphicData uri="http://schemas.openxmlformats.org/drawingml/2006/table">
            <a:tbl>
              <a:tblPr/>
              <a:tblGrid>
                <a:gridCol w="1616529"/>
                <a:gridCol w="474188"/>
                <a:gridCol w="600622"/>
                <a:gridCol w="648701"/>
                <a:gridCol w="710482"/>
                <a:gridCol w="673539"/>
                <a:gridCol w="877781"/>
                <a:gridCol w="678286"/>
                <a:gridCol w="678286"/>
                <a:gridCol w="829863"/>
                <a:gridCol w="880380"/>
              </a:tblGrid>
              <a:tr h="243178">
                <a:tc>
                  <a:txBody>
                    <a:bodyPr/>
                    <a:lstStyle/>
                    <a:p>
                      <a:pPr algn="l" fontAlgn="b"/>
                      <a:r>
                        <a:rPr lang="de-DE" sz="1000" b="1" i="0" u="none" strike="noStrike" dirty="0">
                          <a:solidFill>
                            <a:srgbClr val="000000"/>
                          </a:solidFill>
                          <a:latin typeface="Century" pitchFamily="18" charset="0"/>
                        </a:rPr>
                        <a:t>Portfolio</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gridSpan="2">
                  <a:txBody>
                    <a:bodyPr/>
                    <a:lstStyle/>
                    <a:p>
                      <a:pPr algn="ctr" fontAlgn="ctr"/>
                      <a:r>
                        <a:rPr lang="de-DE" sz="1000" b="1" i="0" u="none" strike="noStrike">
                          <a:solidFill>
                            <a:srgbClr val="000000"/>
                          </a:solidFill>
                          <a:latin typeface="Century" pitchFamily="18" charset="0"/>
                        </a:rPr>
                        <a:t>MVP</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Low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Medium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High Risk</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c gridSpan="2">
                  <a:txBody>
                    <a:bodyPr/>
                    <a:lstStyle/>
                    <a:p>
                      <a:pPr algn="ctr" fontAlgn="ctr"/>
                      <a:r>
                        <a:rPr lang="de-DE" sz="1000" b="1" i="0" u="none" strike="noStrike">
                          <a:solidFill>
                            <a:srgbClr val="000000"/>
                          </a:solidFill>
                          <a:latin typeface="Century" pitchFamily="18" charset="0"/>
                        </a:rPr>
                        <a:t>Maximum Return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de-DE"/>
                    </a:p>
                  </a:txBody>
                  <a:tcPr/>
                </a:tc>
              </a:tr>
              <a:tr h="363243">
                <a:tc>
                  <a:txBody>
                    <a:bodyPr/>
                    <a:lstStyle/>
                    <a:p>
                      <a:pPr algn="l" fontAlgn="b"/>
                      <a:r>
                        <a:rPr lang="de-DE" sz="1000" b="1" i="0" u="none" strike="noStrike">
                          <a:solidFill>
                            <a:srgbClr val="000000"/>
                          </a:solidFill>
                          <a:latin typeface="Century" pitchFamily="18" charset="0"/>
                        </a:rPr>
                        <a:t>Domestic Equity</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15,28%</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r>
              <a:tr h="363243">
                <a:tc>
                  <a:txBody>
                    <a:bodyPr/>
                    <a:lstStyle/>
                    <a:p>
                      <a:pPr algn="l" fontAlgn="b"/>
                      <a:r>
                        <a:rPr lang="de-DE" sz="1000" b="1" i="0" u="none" strike="noStrike">
                          <a:solidFill>
                            <a:srgbClr val="000000"/>
                          </a:solidFill>
                          <a:latin typeface="Century" pitchFamily="18" charset="0"/>
                        </a:rPr>
                        <a:t>Oversea Equity</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10,59%</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31,35%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20,80%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45,66%</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27,07%</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74,38%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39,78%</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100,00%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63243">
                <a:tc>
                  <a:txBody>
                    <a:bodyPr/>
                    <a:lstStyle/>
                    <a:p>
                      <a:pPr algn="l" fontAlgn="b"/>
                      <a:r>
                        <a:rPr lang="de-DE" sz="1000" b="1" i="0" u="none" strike="noStrike">
                          <a:solidFill>
                            <a:srgbClr val="000000"/>
                          </a:solidFill>
                          <a:latin typeface="Century" pitchFamily="18" charset="0"/>
                        </a:rPr>
                        <a:t>Public Real Estate</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2,24%</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437720">
                <a:tc>
                  <a:txBody>
                    <a:bodyPr/>
                    <a:lstStyle/>
                    <a:p>
                      <a:pPr algn="l" fontAlgn="b"/>
                      <a:r>
                        <a:rPr lang="de-DE" sz="1000" b="1" i="0" u="none" strike="noStrike" dirty="0" err="1">
                          <a:solidFill>
                            <a:srgbClr val="000000"/>
                          </a:solidFill>
                          <a:latin typeface="Century" pitchFamily="18" charset="0"/>
                        </a:rPr>
                        <a:t>Sustainable</a:t>
                      </a:r>
                      <a:r>
                        <a:rPr lang="de-DE" sz="1000" b="1" i="0" u="none" strike="noStrike" dirty="0">
                          <a:solidFill>
                            <a:srgbClr val="000000"/>
                          </a:solidFill>
                          <a:latin typeface="Century" pitchFamily="18" charset="0"/>
                        </a:rPr>
                        <a:t> Real Estate</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5,68%</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19,09%</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dirty="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27,66%</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45,55%</a:t>
                      </a:r>
                    </a:p>
                  </a:txBody>
                  <a:tcPr marL="0" marR="0" marT="0" marB="0" anchor="ctr">
                    <a:lnL>
                      <a:noFill/>
                    </a:lnL>
                    <a:lnR>
                      <a:noFill/>
                    </a:lnR>
                    <a:lnT>
                      <a:noFill/>
                    </a:lnT>
                    <a:lnB>
                      <a:noFill/>
                    </a:lnB>
                    <a:solidFill>
                      <a:schemeClr val="accent2">
                        <a:lumMod val="20000"/>
                        <a:lumOff val="80000"/>
                      </a:schemeClr>
                    </a:solidFill>
                  </a:tcPr>
                </a:tc>
                <a:tc>
                  <a:txBody>
                    <a:bodyPr/>
                    <a:lstStyle/>
                    <a:p>
                      <a:endParaRPr lang="de-DE" sz="1000">
                        <a:latin typeface="Century" pitchFamily="18" charset="0"/>
                      </a:endParaRP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100,00%</a:t>
                      </a:r>
                    </a:p>
                  </a:txBody>
                  <a:tcPr marL="0" marR="0" marT="0" marB="0" anchor="ctr">
                    <a:lnL>
                      <a:noFill/>
                    </a:lnL>
                    <a:lnR>
                      <a:noFill/>
                    </a:lnR>
                    <a:lnT>
                      <a:noFill/>
                    </a:lnT>
                    <a:lnB>
                      <a:noFill/>
                    </a:lnB>
                    <a:solidFill>
                      <a:schemeClr val="accent2">
                        <a:lumMod val="20000"/>
                        <a:lumOff val="80000"/>
                      </a:schemeClr>
                    </a:solidFill>
                  </a:tcPr>
                </a:tc>
              </a:tr>
              <a:tr h="363243">
                <a:tc>
                  <a:txBody>
                    <a:bodyPr/>
                    <a:lstStyle/>
                    <a:p>
                      <a:pPr algn="l" fontAlgn="b"/>
                      <a:r>
                        <a:rPr lang="de-DE" sz="1000" b="1" i="0" u="none" strike="noStrike">
                          <a:solidFill>
                            <a:srgbClr val="000000"/>
                          </a:solidFill>
                          <a:latin typeface="Century" pitchFamily="18" charset="0"/>
                        </a:rPr>
                        <a:t>Direct Real Estate</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1,48%</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3,32%</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63243">
                <a:tc>
                  <a:txBody>
                    <a:bodyPr/>
                    <a:lstStyle/>
                    <a:p>
                      <a:pPr algn="l" fontAlgn="b"/>
                      <a:r>
                        <a:rPr lang="de-DE" sz="1000" b="1" i="0" u="none" strike="noStrike">
                          <a:solidFill>
                            <a:srgbClr val="000000"/>
                          </a:solidFill>
                          <a:latin typeface="Century" pitchFamily="18" charset="0"/>
                        </a:rPr>
                        <a:t>LT Government Bond</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78,25%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73,16%</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68,65%</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60,11%</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54,34%</a:t>
                      </a:r>
                    </a:p>
                  </a:txBody>
                  <a:tcPr marL="0" marR="0" marT="0" marB="0" anchor="ctr">
                    <a:lnL>
                      <a:noFill/>
                    </a:lnL>
                    <a:lnR>
                      <a:noFill/>
                    </a:lnR>
                    <a:lnT>
                      <a:noFill/>
                    </a:lnT>
                    <a:lnB>
                      <a:noFill/>
                    </a:lnB>
                  </a:tcPr>
                </a:tc>
                <a:tc>
                  <a:txBody>
                    <a:bodyPr/>
                    <a:lstStyle/>
                    <a:p>
                      <a:pPr algn="ctr" fontAlgn="ctr"/>
                      <a:r>
                        <a:rPr lang="de-DE" sz="1000" b="0" i="0" u="none" strike="noStrike" dirty="0">
                          <a:solidFill>
                            <a:srgbClr val="000000"/>
                          </a:solidFill>
                          <a:latin typeface="Century" pitchFamily="18" charset="0"/>
                        </a:rPr>
                        <a:t>45,28%</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25,62%</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14,68%</a:t>
                      </a:r>
                    </a:p>
                  </a:txBody>
                  <a:tcPr marL="0" marR="0" marT="0" marB="0" anchor="ctr">
                    <a:lnL>
                      <a:noFill/>
                    </a:lnL>
                    <a:lnR>
                      <a:noFill/>
                    </a:lnR>
                    <a:lnT>
                      <a:noFill/>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a:noFill/>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a:noFill/>
                    </a:lnB>
                    <a:solidFill>
                      <a:schemeClr val="accent2">
                        <a:lumMod val="20000"/>
                        <a:lumOff val="80000"/>
                      </a:schemeClr>
                    </a:solidFill>
                  </a:tcPr>
                </a:tc>
              </a:tr>
              <a:tr h="363243">
                <a:tc>
                  <a:txBody>
                    <a:bodyPr/>
                    <a:lstStyle/>
                    <a:p>
                      <a:pPr algn="l" fontAlgn="b"/>
                      <a:r>
                        <a:rPr lang="de-DE" sz="1000" b="1" i="0" u="none" strike="noStrike" dirty="0">
                          <a:solidFill>
                            <a:srgbClr val="000000"/>
                          </a:solidFill>
                          <a:latin typeface="Century" pitchFamily="18" charset="0"/>
                        </a:rPr>
                        <a:t>Cash</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5,00%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a:solidFill>
                            <a:srgbClr val="000000"/>
                          </a:solidFill>
                          <a:latin typeface="Century" pitchFamily="18" charset="0"/>
                        </a:rPr>
                        <a:t>0,00%</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r>
              <a:tr h="363243">
                <a:tc>
                  <a:txBody>
                    <a:bodyPr/>
                    <a:lstStyle/>
                    <a:p>
                      <a:pPr algn="l" fontAlgn="b"/>
                      <a:r>
                        <a:rPr lang="de-DE" sz="1000" b="1" i="0" u="none" strike="noStrike">
                          <a:solidFill>
                            <a:srgbClr val="000000"/>
                          </a:solidFill>
                          <a:latin typeface="Century" pitchFamily="18" charset="0"/>
                        </a:rPr>
                        <a:t>Mean</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0,39%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0,41%</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0,48%</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0,52%</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0,50%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a:solidFill>
                            <a:srgbClr val="000000"/>
                          </a:solidFill>
                          <a:latin typeface="Century" pitchFamily="18" charset="0"/>
                        </a:rPr>
                        <a:t>0,54%</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0,53%</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0,60%</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0,55%</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de-DE" sz="1000" b="0" i="0" u="none" strike="noStrike" dirty="0">
                          <a:solidFill>
                            <a:srgbClr val="000000"/>
                          </a:solidFill>
                          <a:latin typeface="Century" pitchFamily="18" charset="0"/>
                        </a:rPr>
                        <a:t>0,69%</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solidFill>
                      <a:schemeClr val="accent2">
                        <a:lumMod val="20000"/>
                        <a:lumOff val="80000"/>
                      </a:schemeClr>
                    </a:solidFill>
                  </a:tcPr>
                </a:tc>
              </a:tr>
              <a:tr h="363243">
                <a:tc>
                  <a:txBody>
                    <a:bodyPr/>
                    <a:lstStyle/>
                    <a:p>
                      <a:pPr algn="l" fontAlgn="b"/>
                      <a:r>
                        <a:rPr lang="de-DE" sz="1000" b="1" i="0" u="none" strike="noStrike" dirty="0" err="1">
                          <a:solidFill>
                            <a:srgbClr val="000000"/>
                          </a:solidFill>
                          <a:latin typeface="Century" pitchFamily="18" charset="0"/>
                        </a:rPr>
                        <a:t>St.Dev</a:t>
                      </a:r>
                      <a:r>
                        <a:rPr lang="de-DE" sz="1000" b="1" i="0" u="none" strike="noStrike" dirty="0">
                          <a:solidFill>
                            <a:srgbClr val="000000"/>
                          </a:solidFill>
                          <a:latin typeface="Century" pitchFamily="18" charset="0"/>
                        </a:rPr>
                        <a:t>.</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1,82%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1,82%</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2,38%</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2,38%</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2,93%</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2,93%</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4,39%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4,39%</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de-DE" sz="1000" b="0" i="0" u="none" strike="noStrike" dirty="0">
                          <a:solidFill>
                            <a:srgbClr val="000000"/>
                          </a:solidFill>
                          <a:latin typeface="Century" pitchFamily="18" charset="0"/>
                        </a:rPr>
                        <a:t>5,86%</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Century" pitchFamily="18" charset="0"/>
                        </a:rPr>
                        <a:t>8,15%</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12"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The Role of Sustainable Real Estate</a:t>
            </a:r>
          </a:p>
        </p:txBody>
      </p:sp>
      <p:sp>
        <p:nvSpPr>
          <p:cNvPr id="8" name="Textfeld 7"/>
          <p:cNvSpPr txBox="1"/>
          <p:nvPr/>
        </p:nvSpPr>
        <p:spPr>
          <a:xfrm>
            <a:off x="518888" y="1191986"/>
            <a:ext cx="6821715" cy="338554"/>
          </a:xfrm>
          <a:prstGeom prst="rect">
            <a:avLst/>
          </a:prstGeom>
          <a:noFill/>
        </p:spPr>
        <p:txBody>
          <a:bodyPr wrap="square" rtlCol="0">
            <a:spAutoFit/>
          </a:bodyPr>
          <a:lstStyle/>
          <a:p>
            <a:r>
              <a:rPr lang="de-DE" sz="1600" u="sng" dirty="0" smtClean="0">
                <a:latin typeface="Century" pitchFamily="18" charset="0"/>
              </a:rPr>
              <a:t>Down-Market : Jul.2007 </a:t>
            </a:r>
            <a:r>
              <a:rPr lang="de-DE" sz="1600" u="sng" dirty="0" err="1" smtClean="0">
                <a:latin typeface="Century" pitchFamily="18" charset="0"/>
              </a:rPr>
              <a:t>until</a:t>
            </a:r>
            <a:r>
              <a:rPr lang="de-DE" sz="1600" u="sng" dirty="0" smtClean="0">
                <a:latin typeface="Century" pitchFamily="18" charset="0"/>
              </a:rPr>
              <a:t> </a:t>
            </a:r>
            <a:r>
              <a:rPr lang="de-DE" sz="1600" u="sng" dirty="0" err="1" smtClean="0">
                <a:latin typeface="Century" pitchFamily="18" charset="0"/>
              </a:rPr>
              <a:t>Dec</a:t>
            </a:r>
            <a:r>
              <a:rPr lang="de-DE" sz="1600" u="sng" dirty="0" smtClean="0">
                <a:latin typeface="Century" pitchFamily="18" charset="0"/>
              </a:rPr>
              <a:t>. 2010</a:t>
            </a:r>
            <a:endParaRPr lang="de-DE" sz="1600" u="sng" dirty="0">
              <a:latin typeface="Century" pitchFamily="18" charset="0"/>
            </a:endParaRPr>
          </a:p>
        </p:txBody>
      </p:sp>
      <p:sp>
        <p:nvSpPr>
          <p:cNvPr id="7" name="Abgerundetes Rechteck 6"/>
          <p:cNvSpPr/>
          <p:nvPr/>
        </p:nvSpPr>
        <p:spPr bwMode="auto">
          <a:xfrm rot="16200000">
            <a:off x="6145119" y="-187563"/>
            <a:ext cx="307173" cy="599242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0" name="Abgerundetes Rechteck 9"/>
          <p:cNvSpPr/>
          <p:nvPr/>
        </p:nvSpPr>
        <p:spPr bwMode="auto">
          <a:xfrm rot="16200000">
            <a:off x="2584799" y="2640309"/>
            <a:ext cx="307173" cy="1068408"/>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1" name="Abgerundetes Rechteck 10"/>
          <p:cNvSpPr/>
          <p:nvPr/>
        </p:nvSpPr>
        <p:spPr bwMode="auto">
          <a:xfrm rot="16200000">
            <a:off x="2584799" y="3440150"/>
            <a:ext cx="307173" cy="1068408"/>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4" name="Abgerundetes Rechteck 13"/>
          <p:cNvSpPr/>
          <p:nvPr/>
        </p:nvSpPr>
        <p:spPr bwMode="auto">
          <a:xfrm rot="16200000">
            <a:off x="4728023" y="1670405"/>
            <a:ext cx="307173" cy="535486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3" name="Abgerundetes Rechteck 12"/>
          <p:cNvSpPr/>
          <p:nvPr/>
        </p:nvSpPr>
        <p:spPr bwMode="auto">
          <a:xfrm rot="16200000">
            <a:off x="2584801" y="1931761"/>
            <a:ext cx="307173" cy="106841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5" name="Abgerundetes Rechteck 14"/>
          <p:cNvSpPr/>
          <p:nvPr/>
        </p:nvSpPr>
        <p:spPr bwMode="auto">
          <a:xfrm rot="16200000">
            <a:off x="2584797" y="2274447"/>
            <a:ext cx="307173" cy="1068408"/>
          </a:xfrm>
          <a:prstGeom prst="roundRect">
            <a:avLst/>
          </a:prstGeom>
          <a:no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
        <p:nvSpPr>
          <p:cNvPr id="16" name="Abgerundetes Rechteck 15"/>
          <p:cNvSpPr/>
          <p:nvPr/>
        </p:nvSpPr>
        <p:spPr bwMode="auto">
          <a:xfrm>
            <a:off x="2223754" y="3028623"/>
            <a:ext cx="1059721" cy="1069480"/>
          </a:xfrm>
          <a:prstGeom prst="round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0" grpId="1" animBg="1"/>
      <p:bldP spid="11" grpId="1" animBg="1"/>
      <p:bldP spid="14" grpId="1" animBg="1"/>
      <p:bldP spid="13"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Century" pitchFamily="18" charset="0"/>
              </a:rPr>
              <a:t>Agenda</a:t>
            </a:r>
            <a:endParaRPr lang="de-DE" dirty="0">
              <a:latin typeface="Century" pitchFamily="18" charset="0"/>
            </a:endParaRPr>
          </a:p>
        </p:txBody>
      </p:sp>
      <p:sp>
        <p:nvSpPr>
          <p:cNvPr id="3" name="Inhaltsplatzhalter 2"/>
          <p:cNvSpPr>
            <a:spLocks noGrp="1"/>
          </p:cNvSpPr>
          <p:nvPr>
            <p:ph idx="1"/>
          </p:nvPr>
        </p:nvSpPr>
        <p:spPr/>
        <p:txBody>
          <a:bodyPr/>
          <a:lstStyle/>
          <a:p>
            <a:endParaRPr lang="en-GB" dirty="0" smtClean="0">
              <a:latin typeface="Century" pitchFamily="18" charset="0"/>
            </a:endParaRPr>
          </a:p>
          <a:p>
            <a:r>
              <a:rPr lang="en-GB" dirty="0" smtClean="0">
                <a:latin typeface="Century" pitchFamily="18" charset="0"/>
              </a:rPr>
              <a:t>What about Sustainable Real Estate</a:t>
            </a:r>
          </a:p>
          <a:p>
            <a:r>
              <a:rPr lang="en-GB" dirty="0" smtClean="0">
                <a:latin typeface="Century" pitchFamily="18" charset="0"/>
              </a:rPr>
              <a:t>All Good things are three…</a:t>
            </a:r>
          </a:p>
          <a:p>
            <a:r>
              <a:rPr lang="en-GB" dirty="0" smtClean="0">
                <a:latin typeface="Century" pitchFamily="18" charset="0"/>
              </a:rPr>
              <a:t>How to define Sustainable Real Estate</a:t>
            </a:r>
          </a:p>
          <a:p>
            <a:r>
              <a:rPr lang="en-GB" dirty="0" smtClean="0">
                <a:latin typeface="Century" pitchFamily="18" charset="0"/>
              </a:rPr>
              <a:t>Method as usual, Data usual or unusual…</a:t>
            </a:r>
          </a:p>
          <a:p>
            <a:r>
              <a:rPr lang="en-GB" dirty="0" smtClean="0">
                <a:latin typeface="Century" pitchFamily="18" charset="0"/>
              </a:rPr>
              <a:t>The Role of Sustainable Real Estate</a:t>
            </a:r>
          </a:p>
          <a:p>
            <a:r>
              <a:rPr lang="en-GB" dirty="0" smtClean="0">
                <a:latin typeface="Century" pitchFamily="18" charset="0"/>
              </a:rPr>
              <a:t>The Contribution</a:t>
            </a:r>
          </a:p>
          <a:p>
            <a:pPr>
              <a:buNone/>
            </a:pPr>
            <a:endParaRPr lang="en-GB" dirty="0" smtClean="0"/>
          </a:p>
          <a:p>
            <a:pPr>
              <a:buNone/>
            </a:pPr>
            <a:endParaRPr lang="en-GB"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de-DE" sz="2200" dirty="0" err="1" smtClean="0">
                <a:solidFill>
                  <a:schemeClr val="bg2"/>
                </a:solidFill>
                <a:latin typeface="Century" pitchFamily="18" charset="0"/>
                <a:ea typeface="+mj-ea"/>
                <a:cs typeface="+mj-cs"/>
              </a:rPr>
              <a:t>Contribution</a:t>
            </a:r>
            <a:r>
              <a:rPr lang="de-DE" sz="2200" dirty="0" smtClean="0">
                <a:solidFill>
                  <a:schemeClr val="bg2"/>
                </a:solidFill>
                <a:latin typeface="Century" pitchFamily="18" charset="0"/>
                <a:ea typeface="+mj-ea"/>
                <a:cs typeface="+mj-cs"/>
              </a:rPr>
              <a:t> </a:t>
            </a:r>
            <a:endParaRPr lang="de-DE" sz="2200" dirty="0">
              <a:solidFill>
                <a:schemeClr val="bg2"/>
              </a:solidFill>
              <a:latin typeface="Century" pitchFamily="18" charset="0"/>
              <a:ea typeface="+mj-ea"/>
              <a:cs typeface="+mj-cs"/>
            </a:endParaRPr>
          </a:p>
        </p:txBody>
      </p:sp>
      <p:sp>
        <p:nvSpPr>
          <p:cNvPr id="5125" name="Rectangle 3"/>
          <p:cNvSpPr>
            <a:spLocks noChangeArrowheads="1"/>
          </p:cNvSpPr>
          <p:nvPr/>
        </p:nvSpPr>
        <p:spPr bwMode="auto">
          <a:xfrm>
            <a:off x="4829362" y="3411258"/>
            <a:ext cx="4602163" cy="1719813"/>
          </a:xfrm>
          <a:prstGeom prst="rect">
            <a:avLst/>
          </a:prstGeom>
          <a:noFill/>
          <a:ln w="9525">
            <a:noFill/>
            <a:miter lim="800000"/>
            <a:headEnd/>
            <a:tailEnd/>
          </a:ln>
        </p:spPr>
        <p:txBody>
          <a:bodyPr lIns="72000" tIns="72000" rIns="72000" bIns="72000"/>
          <a:lstStyle/>
          <a:p>
            <a:pPr marL="187325" indent="-187325" defTabSz="666750" eaLnBrk="0" hangingPunct="0">
              <a:spcBef>
                <a:spcPct val="50000"/>
              </a:spcBef>
              <a:buClr>
                <a:schemeClr val="tx1">
                  <a:lumMod val="50000"/>
                  <a:lumOff val="50000"/>
                </a:schemeClr>
              </a:buClr>
              <a:defRPr/>
            </a:pPr>
            <a:endParaRPr lang="de-DE" dirty="0">
              <a:latin typeface="Univers 45 Light"/>
            </a:endParaRPr>
          </a:p>
        </p:txBody>
      </p:sp>
      <p:sp>
        <p:nvSpPr>
          <p:cNvPr id="18436" name="Rectangle 5"/>
          <p:cNvSpPr>
            <a:spLocks noChangeArrowheads="1"/>
          </p:cNvSpPr>
          <p:nvPr/>
        </p:nvSpPr>
        <p:spPr bwMode="auto">
          <a:xfrm>
            <a:off x="4829362" y="1676121"/>
            <a:ext cx="4602163" cy="1719812"/>
          </a:xfrm>
          <a:prstGeom prst="rect">
            <a:avLst/>
          </a:prstGeom>
          <a:noFill/>
          <a:ln w="9525">
            <a:noFill/>
            <a:miter lim="800000"/>
            <a:headEnd/>
            <a:tailEnd/>
          </a:ln>
        </p:spPr>
        <p:txBody>
          <a:bodyPr lIns="72000" tIns="72000" rIns="72000" bIns="72000"/>
          <a:lstStyle/>
          <a:p>
            <a:pPr defTabSz="666750"/>
            <a:endParaRPr kumimoji="1" lang="de-DE" altLang="de-DE">
              <a:latin typeface="Univers 45 Light" pitchFamily="2" charset="0"/>
            </a:endParaRPr>
          </a:p>
          <a:p>
            <a:pPr defTabSz="666750" eaLnBrk="0" hangingPunct="0">
              <a:spcBef>
                <a:spcPct val="50000"/>
              </a:spcBef>
            </a:pPr>
            <a:endParaRPr lang="de-DE" sz="1400">
              <a:latin typeface="Univers 55" pitchFamily="2" charset="0"/>
            </a:endParaRPr>
          </a:p>
        </p:txBody>
      </p:sp>
      <p:sp>
        <p:nvSpPr>
          <p:cNvPr id="7" name="Inhaltsplatzhalter 2"/>
          <p:cNvSpPr txBox="1">
            <a:spLocks/>
          </p:cNvSpPr>
          <p:nvPr/>
        </p:nvSpPr>
        <p:spPr>
          <a:xfrm>
            <a:off x="719138" y="927100"/>
            <a:ext cx="8820150" cy="5091112"/>
          </a:xfrm>
          <a:prstGeom prst="rect">
            <a:avLst/>
          </a:prstGeom>
        </p:spPr>
        <p:txBody>
          <a:bodyPr/>
          <a:lstStyle/>
          <a:p>
            <a:pPr marL="381000" marR="0" lvl="0" indent="-381000" defTabSz="914400" eaLnBrk="0" latinLnBrk="0" hangingPunct="0">
              <a:lnSpc>
                <a:spcPct val="120000"/>
              </a:lnSpc>
              <a:spcBef>
                <a:spcPct val="55000"/>
              </a:spcBef>
              <a:buClrTx/>
              <a:buSzTx/>
              <a:tabLst/>
              <a:defRPr/>
            </a:pPr>
            <a:endParaRPr lang="de-DE" sz="1600" dirty="0" smtClean="0">
              <a:latin typeface="Century" pitchFamily="18" charset="0"/>
            </a:endParaRPr>
          </a:p>
          <a:p>
            <a:pPr marL="381000" marR="0" lvl="0" indent="-381000" defTabSz="914400" eaLnBrk="0" latinLnBrk="0" hangingPunct="0">
              <a:lnSpc>
                <a:spcPct val="120000"/>
              </a:lnSpc>
              <a:spcBef>
                <a:spcPct val="55000"/>
              </a:spcBef>
              <a:buClrTx/>
              <a:buSzTx/>
              <a:buFont typeface="Wingdings" pitchFamily="2" charset="2"/>
              <a:buChar char="Ø"/>
              <a:tabLst/>
              <a:defRPr/>
            </a:pPr>
            <a:r>
              <a:rPr lang="de-DE" sz="1600" b="0" dirty="0" err="1" smtClean="0">
                <a:latin typeface="Century" pitchFamily="18" charset="0"/>
              </a:rPr>
              <a:t>Sustainable</a:t>
            </a:r>
            <a:r>
              <a:rPr lang="de-DE" sz="1600" b="0" dirty="0" smtClean="0">
                <a:latin typeface="Century" pitchFamily="18" charset="0"/>
              </a:rPr>
              <a:t> Real Estate </a:t>
            </a:r>
            <a:r>
              <a:rPr lang="de-DE" sz="1600" b="0" dirty="0" err="1" smtClean="0">
                <a:latin typeface="Century" pitchFamily="18" charset="0"/>
              </a:rPr>
              <a:t>Risk</a:t>
            </a:r>
            <a:r>
              <a:rPr lang="de-DE" sz="1600" b="0" dirty="0" smtClean="0">
                <a:latin typeface="Century" pitchFamily="18" charset="0"/>
              </a:rPr>
              <a:t>- Return </a:t>
            </a:r>
            <a:r>
              <a:rPr lang="de-DE" sz="1600" b="0" dirty="0" err="1" smtClean="0">
                <a:latin typeface="Century" pitchFamily="18" charset="0"/>
              </a:rPr>
              <a:t>attributes</a:t>
            </a:r>
            <a:r>
              <a:rPr lang="de-DE" sz="1600" b="0" dirty="0" smtClean="0">
                <a:latin typeface="Century" pitchFamily="18" charset="0"/>
              </a:rPr>
              <a:t> </a:t>
            </a:r>
            <a:r>
              <a:rPr lang="de-DE" sz="1600" b="0" dirty="0" err="1" smtClean="0">
                <a:latin typeface="Century" pitchFamily="18" charset="0"/>
              </a:rPr>
              <a:t>unique</a:t>
            </a:r>
            <a:r>
              <a:rPr lang="de-DE" sz="1600" b="0" dirty="0" smtClean="0">
                <a:latin typeface="Century" pitchFamily="18" charset="0"/>
              </a:rPr>
              <a:t> </a:t>
            </a:r>
            <a:r>
              <a:rPr lang="de-DE" sz="1600" b="0" dirty="0" err="1" smtClean="0">
                <a:latin typeface="Century" pitchFamily="18" charset="0"/>
              </a:rPr>
              <a:t>compared</a:t>
            </a:r>
            <a:r>
              <a:rPr lang="de-DE" sz="1600" b="0" dirty="0" smtClean="0">
                <a:latin typeface="Century" pitchFamily="18" charset="0"/>
              </a:rPr>
              <a:t> </a:t>
            </a:r>
            <a:r>
              <a:rPr lang="de-DE" sz="1600" b="0" dirty="0" err="1" smtClean="0">
                <a:latin typeface="Century" pitchFamily="18" charset="0"/>
              </a:rPr>
              <a:t>to</a:t>
            </a:r>
            <a:r>
              <a:rPr lang="de-DE" sz="1600" b="0" dirty="0" smtClean="0">
                <a:latin typeface="Century" pitchFamily="18" charset="0"/>
              </a:rPr>
              <a:t> </a:t>
            </a:r>
            <a:r>
              <a:rPr lang="de-DE" sz="1600" b="0" dirty="0" err="1" smtClean="0">
                <a:latin typeface="Century" pitchFamily="18" charset="0"/>
              </a:rPr>
              <a:t>Direct</a:t>
            </a:r>
            <a:r>
              <a:rPr lang="de-DE" sz="1600" b="0" dirty="0" smtClean="0">
                <a:latin typeface="Century" pitchFamily="18" charset="0"/>
              </a:rPr>
              <a:t> </a:t>
            </a:r>
            <a:r>
              <a:rPr lang="de-DE" sz="1600" b="0" dirty="0" err="1" smtClean="0">
                <a:latin typeface="Century" pitchFamily="18" charset="0"/>
              </a:rPr>
              <a:t>and</a:t>
            </a:r>
            <a:r>
              <a:rPr lang="de-DE" sz="1600" b="0" dirty="0" smtClean="0">
                <a:latin typeface="Century" pitchFamily="18" charset="0"/>
              </a:rPr>
              <a:t> Public Real Estate</a:t>
            </a:r>
          </a:p>
          <a:p>
            <a:pPr marL="3124200" lvl="6" indent="-381000" eaLnBrk="0" hangingPunct="0">
              <a:lnSpc>
                <a:spcPct val="120000"/>
              </a:lnSpc>
              <a:spcBef>
                <a:spcPct val="55000"/>
              </a:spcBef>
              <a:buFont typeface="Wingdings" pitchFamily="2" charset="2"/>
              <a:buChar char="Ø"/>
              <a:defRPr/>
            </a:pPr>
            <a:r>
              <a:rPr lang="de-DE" sz="1600" b="0" dirty="0" smtClean="0">
                <a:latin typeface="Century" pitchFamily="18" charset="0"/>
              </a:rPr>
              <a:t>Higher Return </a:t>
            </a:r>
            <a:r>
              <a:rPr lang="de-DE" sz="1600" b="0" dirty="0" err="1" smtClean="0">
                <a:latin typeface="Century" pitchFamily="18" charset="0"/>
              </a:rPr>
              <a:t>by</a:t>
            </a:r>
            <a:r>
              <a:rPr lang="de-DE" sz="1600" b="0" dirty="0" smtClean="0">
                <a:latin typeface="Century" pitchFamily="18" charset="0"/>
              </a:rPr>
              <a:t> </a:t>
            </a:r>
            <a:r>
              <a:rPr lang="de-DE" sz="1600" b="0" dirty="0" err="1" smtClean="0">
                <a:latin typeface="Century" pitchFamily="18" charset="0"/>
              </a:rPr>
              <a:t>less</a:t>
            </a:r>
            <a:r>
              <a:rPr lang="de-DE" sz="1600" b="0" dirty="0" smtClean="0">
                <a:latin typeface="Century" pitchFamily="18" charset="0"/>
              </a:rPr>
              <a:t> </a:t>
            </a:r>
            <a:r>
              <a:rPr lang="de-DE" sz="1600" b="0" dirty="0" err="1" smtClean="0">
                <a:latin typeface="Century" pitchFamily="18" charset="0"/>
              </a:rPr>
              <a:t>Risk</a:t>
            </a:r>
            <a:endParaRPr lang="de-DE" sz="1600" b="0" dirty="0" smtClean="0">
              <a:latin typeface="Century" pitchFamily="18" charset="0"/>
            </a:endParaRPr>
          </a:p>
          <a:p>
            <a:pPr marL="381000" marR="0" lvl="0" indent="-381000" algn="ctr" defTabSz="914400" eaLnBrk="0" latinLnBrk="0" hangingPunct="0">
              <a:lnSpc>
                <a:spcPct val="120000"/>
              </a:lnSpc>
              <a:spcBef>
                <a:spcPct val="55000"/>
              </a:spcBef>
              <a:buClrTx/>
              <a:buSzTx/>
              <a:tabLst/>
              <a:defRPr/>
            </a:pPr>
            <a:r>
              <a:rPr lang="de-DE" sz="1600" i="1" dirty="0" err="1" smtClean="0">
                <a:latin typeface="Century" pitchFamily="18" charset="0"/>
              </a:rPr>
              <a:t>Question</a:t>
            </a:r>
            <a:r>
              <a:rPr lang="de-DE" sz="1600" i="1" dirty="0" smtClean="0">
                <a:latin typeface="Century" pitchFamily="18" charset="0"/>
              </a:rPr>
              <a:t>: Is </a:t>
            </a:r>
            <a:r>
              <a:rPr lang="de-DE" sz="1600" i="1" dirty="0" err="1" smtClean="0">
                <a:latin typeface="Century" pitchFamily="18" charset="0"/>
              </a:rPr>
              <a:t>it</a:t>
            </a:r>
            <a:r>
              <a:rPr lang="de-DE" sz="1600" i="1" dirty="0" smtClean="0">
                <a:latin typeface="Century" pitchFamily="18" charset="0"/>
              </a:rPr>
              <a:t> a </a:t>
            </a:r>
            <a:r>
              <a:rPr lang="de-DE" sz="1600" i="1" dirty="0" err="1" smtClean="0">
                <a:latin typeface="Century" pitchFamily="18" charset="0"/>
              </a:rPr>
              <a:t>own</a:t>
            </a:r>
            <a:r>
              <a:rPr lang="de-DE" sz="1600" i="1" dirty="0" smtClean="0">
                <a:latin typeface="Century" pitchFamily="18" charset="0"/>
              </a:rPr>
              <a:t> Asset Class…?</a:t>
            </a:r>
          </a:p>
          <a:p>
            <a:pPr marL="381000" indent="-381000" eaLnBrk="0" hangingPunct="0">
              <a:lnSpc>
                <a:spcPct val="120000"/>
              </a:lnSpc>
              <a:spcBef>
                <a:spcPct val="55000"/>
              </a:spcBef>
              <a:buFont typeface="Wingdings" pitchFamily="2" charset="2"/>
              <a:buChar char="Ø"/>
              <a:defRPr/>
            </a:pPr>
            <a:r>
              <a:rPr lang="de-DE" sz="1600" b="0" dirty="0" smtClean="0">
                <a:latin typeface="Century" pitchFamily="18" charset="0"/>
              </a:rPr>
              <a:t>Major </a:t>
            </a:r>
            <a:r>
              <a:rPr lang="de-DE" sz="1600" b="0" dirty="0" err="1" smtClean="0">
                <a:latin typeface="Century" pitchFamily="18" charset="0"/>
              </a:rPr>
              <a:t>Role</a:t>
            </a:r>
            <a:r>
              <a:rPr lang="de-DE" sz="1600" b="0" dirty="0" smtClean="0">
                <a:latin typeface="Century" pitchFamily="18" charset="0"/>
              </a:rPr>
              <a:t> </a:t>
            </a:r>
            <a:r>
              <a:rPr lang="de-DE" sz="1600" b="0" dirty="0" err="1" smtClean="0">
                <a:latin typeface="Century" pitchFamily="18" charset="0"/>
              </a:rPr>
              <a:t>within</a:t>
            </a:r>
            <a:r>
              <a:rPr lang="de-DE" sz="1600" b="0" dirty="0" smtClean="0">
                <a:latin typeface="Century" pitchFamily="18" charset="0"/>
              </a:rPr>
              <a:t> a Multi-Asset- Portfolio in </a:t>
            </a:r>
            <a:r>
              <a:rPr lang="de-DE" sz="1600" b="0" dirty="0" err="1" smtClean="0">
                <a:latin typeface="Century" pitchFamily="18" charset="0"/>
              </a:rPr>
              <a:t>view</a:t>
            </a:r>
            <a:r>
              <a:rPr lang="de-DE" sz="1600" b="0" dirty="0" smtClean="0">
                <a:latin typeface="Century" pitchFamily="18" charset="0"/>
              </a:rPr>
              <a:t> </a:t>
            </a:r>
            <a:r>
              <a:rPr lang="de-DE" sz="1600" b="0" dirty="0" err="1" smtClean="0">
                <a:latin typeface="Century" pitchFamily="18" charset="0"/>
              </a:rPr>
              <a:t>of</a:t>
            </a:r>
            <a:r>
              <a:rPr lang="de-DE" sz="1600" b="0" dirty="0" smtClean="0">
                <a:latin typeface="Century" pitchFamily="18" charset="0"/>
              </a:rPr>
              <a:t> </a:t>
            </a:r>
            <a:r>
              <a:rPr lang="de-DE" sz="1600" b="0" dirty="0" err="1" smtClean="0">
                <a:latin typeface="Century" pitchFamily="18" charset="0"/>
              </a:rPr>
              <a:t>its</a:t>
            </a:r>
            <a:r>
              <a:rPr lang="de-DE" sz="1600" b="0" dirty="0" smtClean="0">
                <a:latin typeface="Century" pitchFamily="18" charset="0"/>
              </a:rPr>
              <a:t> </a:t>
            </a:r>
            <a:r>
              <a:rPr lang="de-DE" sz="1600" b="0" dirty="0" err="1" smtClean="0">
                <a:latin typeface="Century" pitchFamily="18" charset="0"/>
              </a:rPr>
              <a:t>characteristics</a:t>
            </a:r>
            <a:r>
              <a:rPr lang="de-DE" sz="1600" b="0" dirty="0" smtClean="0">
                <a:latin typeface="Century" pitchFamily="18" charset="0"/>
              </a:rPr>
              <a:t>.</a:t>
            </a:r>
          </a:p>
          <a:p>
            <a:pPr marL="381000" marR="0" lvl="0" indent="-381000" defTabSz="914400" eaLnBrk="0" latinLnBrk="0" hangingPunct="0">
              <a:lnSpc>
                <a:spcPct val="120000"/>
              </a:lnSpc>
              <a:spcBef>
                <a:spcPct val="55000"/>
              </a:spcBef>
              <a:buClrTx/>
              <a:buSzTx/>
              <a:buFont typeface="Wingdings" pitchFamily="2" charset="2"/>
              <a:buChar char="Ø"/>
              <a:tabLst/>
              <a:defRPr/>
            </a:pPr>
            <a:r>
              <a:rPr lang="de-DE" sz="1600" b="0" dirty="0" err="1" smtClean="0">
                <a:latin typeface="Century" pitchFamily="18" charset="0"/>
              </a:rPr>
              <a:t>Sustainable</a:t>
            </a:r>
            <a:r>
              <a:rPr lang="de-DE" sz="1600" b="0" dirty="0" smtClean="0">
                <a:latin typeface="Century" pitchFamily="18" charset="0"/>
              </a:rPr>
              <a:t> Real Estate </a:t>
            </a:r>
            <a:r>
              <a:rPr lang="de-DE" sz="1600" b="0" dirty="0" err="1" smtClean="0">
                <a:latin typeface="Century" pitchFamily="18" charset="0"/>
              </a:rPr>
              <a:t>r</a:t>
            </a:r>
            <a:r>
              <a:rPr lang="de-DE" sz="1600" b="0" dirty="0" err="1" smtClean="0">
                <a:latin typeface="Century" pitchFamily="18" charset="0"/>
                <a:sym typeface="Wingdings" pitchFamily="2" charset="2"/>
              </a:rPr>
              <a:t>epresented</a:t>
            </a:r>
            <a:r>
              <a:rPr lang="de-DE" sz="1600" b="0" dirty="0" smtClean="0">
                <a:latin typeface="Century" pitchFamily="18" charset="0"/>
                <a:sym typeface="Wingdings" pitchFamily="2" charset="2"/>
              </a:rPr>
              <a:t> in </a:t>
            </a:r>
            <a:r>
              <a:rPr lang="de-DE" sz="1600" b="0" dirty="0" err="1" smtClean="0">
                <a:latin typeface="Century" pitchFamily="18" charset="0"/>
                <a:sym typeface="Wingdings" pitchFamily="2" charset="2"/>
              </a:rPr>
              <a:t>basically</a:t>
            </a:r>
            <a:r>
              <a:rPr lang="de-DE" sz="1600" b="0" dirty="0" smtClean="0">
                <a:latin typeface="Century" pitchFamily="18" charset="0"/>
                <a:sym typeface="Wingdings" pitchFamily="2" charset="2"/>
              </a:rPr>
              <a:t> all Portfolios.</a:t>
            </a:r>
          </a:p>
          <a:p>
            <a:pPr marL="381000" marR="0" lvl="0" indent="-381000" defTabSz="914400" eaLnBrk="0" latinLnBrk="0" hangingPunct="0">
              <a:lnSpc>
                <a:spcPct val="120000"/>
              </a:lnSpc>
              <a:spcBef>
                <a:spcPct val="55000"/>
              </a:spcBef>
              <a:buClrTx/>
              <a:buSzTx/>
              <a:buFont typeface="Wingdings" pitchFamily="2" charset="2"/>
              <a:buChar char="Ø"/>
              <a:tabLst/>
              <a:defRPr/>
            </a:pPr>
            <a:r>
              <a:rPr lang="de-DE" sz="1600" b="0" dirty="0" smtClean="0">
                <a:latin typeface="Century" pitchFamily="18" charset="0"/>
                <a:sym typeface="Wingdings" pitchFamily="2" charset="2"/>
              </a:rPr>
              <a:t>Positive </a:t>
            </a:r>
            <a:r>
              <a:rPr lang="de-DE" sz="1600" b="0" dirty="0" err="1" smtClean="0">
                <a:latin typeface="Century" pitchFamily="18" charset="0"/>
                <a:sym typeface="Wingdings" pitchFamily="2" charset="2"/>
              </a:rPr>
              <a:t>Effect</a:t>
            </a:r>
            <a:r>
              <a:rPr lang="de-DE" sz="1600" b="0" dirty="0" smtClean="0">
                <a:latin typeface="Century" pitchFamily="18" charset="0"/>
                <a:sym typeface="Wingdings" pitchFamily="2" charset="2"/>
              </a:rPr>
              <a:t> on </a:t>
            </a:r>
            <a:r>
              <a:rPr lang="de-DE" sz="1600" b="0" dirty="0" err="1" smtClean="0">
                <a:latin typeface="Century" pitchFamily="18" charset="0"/>
                <a:sym typeface="Wingdings" pitchFamily="2" charset="2"/>
              </a:rPr>
              <a:t>the</a:t>
            </a:r>
            <a:r>
              <a:rPr lang="de-DE" sz="1600" b="0" dirty="0" smtClean="0">
                <a:latin typeface="Century" pitchFamily="18" charset="0"/>
                <a:sym typeface="Wingdings" pitchFamily="2" charset="2"/>
              </a:rPr>
              <a:t> </a:t>
            </a:r>
            <a:r>
              <a:rPr lang="de-DE" sz="1600" b="0" dirty="0" err="1" smtClean="0">
                <a:latin typeface="Century" pitchFamily="18" charset="0"/>
                <a:sym typeface="Wingdings" pitchFamily="2" charset="2"/>
              </a:rPr>
              <a:t>other</a:t>
            </a:r>
            <a:r>
              <a:rPr lang="de-DE" sz="1600" b="0" dirty="0" smtClean="0">
                <a:latin typeface="Century" pitchFamily="18" charset="0"/>
                <a:sym typeface="Wingdings" pitchFamily="2" charset="2"/>
              </a:rPr>
              <a:t> Real Estate Asset Class in a MVP.</a:t>
            </a:r>
          </a:p>
          <a:p>
            <a:pPr marL="381000" marR="0" lvl="0" indent="-381000" defTabSz="914400" eaLnBrk="0" latinLnBrk="0" hangingPunct="0">
              <a:lnSpc>
                <a:spcPct val="120000"/>
              </a:lnSpc>
              <a:spcBef>
                <a:spcPct val="55000"/>
              </a:spcBef>
              <a:buClrTx/>
              <a:buSzTx/>
              <a:buFont typeface="Wingdings" pitchFamily="2" charset="2"/>
              <a:buChar char="Ø"/>
              <a:tabLst/>
              <a:defRPr/>
            </a:pPr>
            <a:endParaRPr lang="de-DE" sz="1600" b="0" dirty="0" smtClean="0">
              <a:latin typeface="Century" pitchFamily="18" charset="0"/>
            </a:endParaRPr>
          </a:p>
          <a:p>
            <a:pPr marL="381000" marR="0" lvl="0" indent="-381000" defTabSz="914400" eaLnBrk="0" latinLnBrk="0" hangingPunct="0">
              <a:lnSpc>
                <a:spcPct val="120000"/>
              </a:lnSpc>
              <a:spcBef>
                <a:spcPct val="55000"/>
              </a:spcBef>
              <a:buClrTx/>
              <a:buSzTx/>
              <a:buFont typeface="Wingdings" pitchFamily="2" charset="2"/>
              <a:buChar char="Ø"/>
              <a:tabLst/>
              <a:defRPr/>
            </a:pPr>
            <a:r>
              <a:rPr lang="de-DE" sz="1600" b="0" dirty="0" smtClean="0">
                <a:latin typeface="Century" pitchFamily="18" charset="0"/>
              </a:rPr>
              <a:t>The </a:t>
            </a:r>
            <a:r>
              <a:rPr lang="de-DE" sz="1600" b="0" dirty="0" err="1" smtClean="0">
                <a:latin typeface="Century" pitchFamily="18" charset="0"/>
              </a:rPr>
              <a:t>comparison</a:t>
            </a:r>
            <a:r>
              <a:rPr lang="de-DE" sz="1600" b="0" dirty="0" smtClean="0">
                <a:latin typeface="Century" pitchFamily="18" charset="0"/>
              </a:rPr>
              <a:t> </a:t>
            </a:r>
            <a:r>
              <a:rPr lang="de-DE" sz="1600" b="0" dirty="0" err="1" smtClean="0">
                <a:latin typeface="Century" pitchFamily="18" charset="0"/>
              </a:rPr>
              <a:t>shows</a:t>
            </a:r>
            <a:r>
              <a:rPr lang="de-DE" sz="1600" b="0" dirty="0" smtClean="0">
                <a:latin typeface="Century" pitchFamily="18" charset="0"/>
              </a:rPr>
              <a:t> </a:t>
            </a:r>
            <a:r>
              <a:rPr lang="de-DE" sz="1600" b="0" dirty="0" err="1" smtClean="0">
                <a:latin typeface="Century" pitchFamily="18" charset="0"/>
              </a:rPr>
              <a:t>that</a:t>
            </a:r>
            <a:r>
              <a:rPr lang="de-DE" sz="1600" b="0" dirty="0" smtClean="0">
                <a:latin typeface="Century" pitchFamily="18" charset="0"/>
              </a:rPr>
              <a:t> </a:t>
            </a:r>
            <a:r>
              <a:rPr lang="de-DE" sz="1600" b="0" dirty="0" err="1" smtClean="0">
                <a:latin typeface="Century" pitchFamily="18" charset="0"/>
              </a:rPr>
              <a:t>Sustainable</a:t>
            </a:r>
            <a:r>
              <a:rPr lang="de-DE" sz="1600" b="0" dirty="0" smtClean="0">
                <a:latin typeface="Century" pitchFamily="18" charset="0"/>
              </a:rPr>
              <a:t> Real Estate </a:t>
            </a:r>
            <a:r>
              <a:rPr lang="de-DE" sz="1600" b="0" dirty="0" err="1" smtClean="0">
                <a:latin typeface="Century" pitchFamily="18" charset="0"/>
              </a:rPr>
              <a:t>has</a:t>
            </a:r>
            <a:r>
              <a:rPr lang="de-DE" sz="1600" b="0" dirty="0" smtClean="0">
                <a:latin typeface="Century" pitchFamily="18" charset="0"/>
              </a:rPr>
              <a:t> </a:t>
            </a:r>
            <a:r>
              <a:rPr lang="de-DE" sz="1600" b="0" dirty="0" err="1" smtClean="0">
                <a:latin typeface="Century" pitchFamily="18" charset="0"/>
              </a:rPr>
              <a:t>to</a:t>
            </a:r>
            <a:r>
              <a:rPr lang="de-DE" sz="1600" b="0" dirty="0" smtClean="0">
                <a:latin typeface="Century" pitchFamily="18" charset="0"/>
              </a:rPr>
              <a:t> </a:t>
            </a:r>
            <a:r>
              <a:rPr lang="de-DE" sz="1600" b="0" dirty="0" err="1" smtClean="0">
                <a:latin typeface="Century" pitchFamily="18" charset="0"/>
              </a:rPr>
              <a:t>be</a:t>
            </a:r>
            <a:r>
              <a:rPr lang="de-DE" sz="1600" b="0" dirty="0" smtClean="0">
                <a:latin typeface="Century" pitchFamily="18" charset="0"/>
              </a:rPr>
              <a:t> </a:t>
            </a:r>
            <a:r>
              <a:rPr lang="de-DE" sz="1600" b="0" dirty="0" err="1" smtClean="0">
                <a:latin typeface="Century" pitchFamily="18" charset="0"/>
              </a:rPr>
              <a:t>integrated</a:t>
            </a:r>
            <a:r>
              <a:rPr lang="de-DE" sz="1600" b="0" dirty="0" smtClean="0">
                <a:latin typeface="Century" pitchFamily="18" charset="0"/>
              </a:rPr>
              <a:t>!</a:t>
            </a:r>
          </a:p>
          <a:p>
            <a:pPr marL="381000" marR="0" lvl="0" indent="-381000" defTabSz="914400" eaLnBrk="0" latinLnBrk="0" hangingPunct="0">
              <a:lnSpc>
                <a:spcPct val="120000"/>
              </a:lnSpc>
              <a:spcBef>
                <a:spcPct val="55000"/>
              </a:spcBef>
              <a:buClrTx/>
              <a:buSzTx/>
              <a:buFont typeface="Wingdings" pitchFamily="2" charset="2"/>
              <a:buChar char="Ø"/>
              <a:tabLst/>
              <a:defRPr/>
            </a:pPr>
            <a:r>
              <a:rPr lang="de-DE" sz="1600" b="0" dirty="0" smtClean="0">
                <a:latin typeface="Century" pitchFamily="18" charset="0"/>
              </a:rPr>
              <a:t>Chance </a:t>
            </a:r>
            <a:r>
              <a:rPr lang="de-DE" sz="1600" b="0" dirty="0" err="1" smtClean="0">
                <a:latin typeface="Century" pitchFamily="18" charset="0"/>
              </a:rPr>
              <a:t>for</a:t>
            </a:r>
            <a:r>
              <a:rPr lang="de-DE" sz="1600" b="0" dirty="0" smtClean="0">
                <a:latin typeface="Century" pitchFamily="18" charset="0"/>
              </a:rPr>
              <a:t> a Green </a:t>
            </a:r>
            <a:r>
              <a:rPr lang="de-DE" sz="1600" b="0" dirty="0" err="1" smtClean="0">
                <a:latin typeface="Century" pitchFamily="18" charset="0"/>
              </a:rPr>
              <a:t>Sustainable</a:t>
            </a:r>
            <a:r>
              <a:rPr lang="de-DE" sz="1600" b="0" dirty="0" smtClean="0">
                <a:latin typeface="Century" pitchFamily="18" charset="0"/>
              </a:rPr>
              <a:t> </a:t>
            </a:r>
            <a:r>
              <a:rPr lang="de-DE" sz="1600" b="0" dirty="0" err="1" smtClean="0">
                <a:latin typeface="Century" pitchFamily="18" charset="0"/>
              </a:rPr>
              <a:t>Contribution</a:t>
            </a:r>
            <a:r>
              <a:rPr lang="de-DE" sz="1600" b="0" dirty="0" smtClean="0">
                <a:latin typeface="Century" pitchFamily="18" charset="0"/>
              </a:rPr>
              <a:t> in a </a:t>
            </a:r>
            <a:r>
              <a:rPr lang="de-DE" sz="1600" b="0" dirty="0" err="1" smtClean="0">
                <a:latin typeface="Century" pitchFamily="18" charset="0"/>
              </a:rPr>
              <a:t>Mean-Variance</a:t>
            </a:r>
            <a:r>
              <a:rPr lang="de-DE" sz="1600" b="0" dirty="0" smtClean="0">
                <a:latin typeface="Century" pitchFamily="18" charset="0"/>
              </a:rPr>
              <a:t> Framework:</a:t>
            </a:r>
          </a:p>
          <a:p>
            <a:pPr marL="381000" marR="0" lvl="0" indent="-381000" defTabSz="914400" eaLnBrk="0" latinLnBrk="0" hangingPunct="0">
              <a:lnSpc>
                <a:spcPct val="120000"/>
              </a:lnSpc>
              <a:spcBef>
                <a:spcPct val="55000"/>
              </a:spcBef>
              <a:buClrTx/>
              <a:buSzTx/>
              <a:tabLst/>
              <a:defRPr/>
            </a:pPr>
            <a:r>
              <a:rPr lang="de-DE" sz="1600" b="0" dirty="0" smtClean="0">
                <a:latin typeface="Century" pitchFamily="18" charset="0"/>
              </a:rPr>
              <a:t>				 </a:t>
            </a:r>
            <a:r>
              <a:rPr lang="de-DE" sz="1600" i="1" dirty="0" err="1" smtClean="0">
                <a:latin typeface="Century" pitchFamily="18" charset="0"/>
              </a:rPr>
              <a:t>What</a:t>
            </a:r>
            <a:r>
              <a:rPr lang="de-DE" sz="1600" i="1" dirty="0" smtClean="0">
                <a:latin typeface="Century" pitchFamily="18" charset="0"/>
              </a:rPr>
              <a:t> </a:t>
            </a:r>
            <a:r>
              <a:rPr lang="de-DE" sz="1600" i="1" dirty="0" err="1" smtClean="0">
                <a:latin typeface="Century" pitchFamily="18" charset="0"/>
              </a:rPr>
              <a:t>gets</a:t>
            </a:r>
            <a:r>
              <a:rPr lang="de-DE" sz="1600" i="1" dirty="0" smtClean="0">
                <a:latin typeface="Century" pitchFamily="18" charset="0"/>
              </a:rPr>
              <a:t> </a:t>
            </a:r>
            <a:r>
              <a:rPr lang="de-DE" sz="1600" i="1" dirty="0" err="1" smtClean="0">
                <a:latin typeface="Century" pitchFamily="18" charset="0"/>
              </a:rPr>
              <a:t>measured</a:t>
            </a:r>
            <a:r>
              <a:rPr lang="de-DE" sz="1600" i="1" dirty="0" smtClean="0">
                <a:latin typeface="Century" pitchFamily="18" charset="0"/>
              </a:rPr>
              <a:t>, </a:t>
            </a:r>
            <a:r>
              <a:rPr lang="de-DE" sz="1600" i="1" dirty="0" err="1" smtClean="0">
                <a:latin typeface="Century" pitchFamily="18" charset="0"/>
              </a:rPr>
              <a:t>gets</a:t>
            </a:r>
            <a:r>
              <a:rPr lang="de-DE" sz="1600" i="1" dirty="0" smtClean="0">
                <a:latin typeface="Century" pitchFamily="18" charset="0"/>
              </a:rPr>
              <a:t> </a:t>
            </a:r>
            <a:r>
              <a:rPr lang="de-DE" sz="1600" i="1" dirty="0" err="1" smtClean="0">
                <a:latin typeface="Century" pitchFamily="18" charset="0"/>
              </a:rPr>
              <a:t>done</a:t>
            </a:r>
            <a:r>
              <a:rPr lang="de-DE" sz="1600" i="1" dirty="0" smtClean="0">
                <a:latin typeface="Century" pitchFamily="18" charset="0"/>
              </a:rPr>
              <a:t>“</a:t>
            </a:r>
            <a:endParaRPr lang="de-DE" sz="1600" i="1" dirty="0">
              <a:latin typeface="Century"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5537200"/>
            <a:ext cx="9906000" cy="812800"/>
          </a:xfrm>
        </p:spPr>
        <p:txBody>
          <a:bodyPr/>
          <a:lstStyle/>
          <a:p>
            <a:pPr algn="ctr"/>
            <a:r>
              <a:rPr lang="de-DE" sz="2200" dirty="0" err="1" smtClean="0">
                <a:latin typeface="Century" pitchFamily="18" charset="0"/>
              </a:rPr>
              <a:t>Thank</a:t>
            </a:r>
            <a:r>
              <a:rPr lang="de-DE" sz="2200" dirty="0" smtClean="0">
                <a:latin typeface="Century" pitchFamily="18" charset="0"/>
              </a:rPr>
              <a:t> </a:t>
            </a:r>
            <a:r>
              <a:rPr lang="de-DE" sz="2200" dirty="0" err="1" smtClean="0">
                <a:latin typeface="Century" pitchFamily="18" charset="0"/>
              </a:rPr>
              <a:t>you</a:t>
            </a:r>
            <a:r>
              <a:rPr lang="de-DE" sz="2200" dirty="0" smtClean="0">
                <a:latin typeface="Century" pitchFamily="18" charset="0"/>
              </a:rPr>
              <a:t>!</a:t>
            </a:r>
            <a:br>
              <a:rPr lang="de-DE" sz="2200" dirty="0" smtClean="0">
                <a:latin typeface="Century" pitchFamily="18" charset="0"/>
              </a:rPr>
            </a:br>
            <a:r>
              <a:rPr lang="de-DE" sz="2200" dirty="0" err="1" smtClean="0">
                <a:latin typeface="Century" pitchFamily="18" charset="0"/>
              </a:rPr>
              <a:t>Any</a:t>
            </a:r>
            <a:r>
              <a:rPr lang="de-DE" sz="2200" dirty="0" smtClean="0">
                <a:latin typeface="Century" pitchFamily="18" charset="0"/>
              </a:rPr>
              <a:t> </a:t>
            </a:r>
            <a:r>
              <a:rPr lang="de-DE" sz="2200" dirty="0" err="1" smtClean="0">
                <a:latin typeface="Century" pitchFamily="18" charset="0"/>
              </a:rPr>
              <a:t>Questions</a:t>
            </a:r>
            <a:r>
              <a:rPr lang="de-DE" sz="2200" dirty="0" smtClean="0">
                <a:latin typeface="Century" pitchFamily="18" charset="0"/>
              </a:rPr>
              <a:t> </a:t>
            </a:r>
            <a:r>
              <a:rPr lang="de-DE" sz="2200" dirty="0" err="1" smtClean="0">
                <a:latin typeface="Century" pitchFamily="18" charset="0"/>
              </a:rPr>
              <a:t>or</a:t>
            </a:r>
            <a:r>
              <a:rPr lang="de-DE" sz="2200" dirty="0" smtClean="0">
                <a:latin typeface="Century" pitchFamily="18" charset="0"/>
              </a:rPr>
              <a:t> </a:t>
            </a:r>
            <a:r>
              <a:rPr lang="de-DE" sz="2200" dirty="0" err="1" smtClean="0">
                <a:latin typeface="Century" pitchFamily="18" charset="0"/>
              </a:rPr>
              <a:t>Commentaries</a:t>
            </a:r>
            <a:r>
              <a:rPr lang="de-DE" sz="2200" dirty="0" smtClean="0">
                <a:latin typeface="Century" pitchFamily="18" charset="0"/>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What about Sustainable Real Estate</a:t>
            </a:r>
          </a:p>
        </p:txBody>
      </p:sp>
      <p:sp>
        <p:nvSpPr>
          <p:cNvPr id="5125" name="Rectangle 3"/>
          <p:cNvSpPr>
            <a:spLocks noChangeArrowheads="1"/>
          </p:cNvSpPr>
          <p:nvPr/>
        </p:nvSpPr>
        <p:spPr bwMode="auto">
          <a:xfrm>
            <a:off x="4829362" y="3411258"/>
            <a:ext cx="4602163" cy="1719813"/>
          </a:xfrm>
          <a:prstGeom prst="rect">
            <a:avLst/>
          </a:prstGeom>
          <a:noFill/>
          <a:ln w="9525">
            <a:noFill/>
            <a:miter lim="800000"/>
            <a:headEnd/>
            <a:tailEnd/>
          </a:ln>
        </p:spPr>
        <p:txBody>
          <a:bodyPr lIns="72000" tIns="72000" rIns="72000" bIns="72000"/>
          <a:lstStyle/>
          <a:p>
            <a:pPr marL="187325" indent="-187325" defTabSz="666750" eaLnBrk="0" hangingPunct="0">
              <a:spcBef>
                <a:spcPct val="50000"/>
              </a:spcBef>
              <a:buClr>
                <a:schemeClr val="tx1">
                  <a:lumMod val="50000"/>
                  <a:lumOff val="50000"/>
                </a:schemeClr>
              </a:buClr>
              <a:defRPr/>
            </a:pPr>
            <a:endParaRPr lang="de-DE" dirty="0">
              <a:latin typeface="Univers 45 Light"/>
            </a:endParaRPr>
          </a:p>
        </p:txBody>
      </p:sp>
      <p:sp>
        <p:nvSpPr>
          <p:cNvPr id="11" name="Rectangle 2"/>
          <p:cNvSpPr>
            <a:spLocks noChangeArrowheads="1"/>
          </p:cNvSpPr>
          <p:nvPr/>
        </p:nvSpPr>
        <p:spPr bwMode="auto">
          <a:xfrm>
            <a:off x="287525" y="1168400"/>
            <a:ext cx="9351962" cy="5133656"/>
          </a:xfrm>
          <a:prstGeom prst="rect">
            <a:avLst/>
          </a:prstGeom>
          <a:noFill/>
          <a:ln w="9525">
            <a:noFill/>
            <a:miter lim="800000"/>
            <a:headEnd/>
            <a:tailEnd/>
          </a:ln>
          <a:effectLst/>
        </p:spPr>
        <p:txBody>
          <a:bodyPr lIns="72000" tIns="252000" rIns="72000" bIns="72000"/>
          <a:lstStyle/>
          <a:p>
            <a:pPr lvl="1">
              <a:buFont typeface="Wingdings" pitchFamily="2" charset="2"/>
              <a:buChar char="Ø"/>
            </a:pPr>
            <a:r>
              <a:rPr lang="de-DE" sz="1600" b="0" dirty="0" err="1" smtClean="0">
                <a:latin typeface="Century" pitchFamily="18" charset="0"/>
              </a:rPr>
              <a:t>Sustainable</a:t>
            </a:r>
            <a:r>
              <a:rPr lang="de-DE" sz="1600" b="0" dirty="0" smtClean="0">
                <a:latin typeface="Century" pitchFamily="18" charset="0"/>
              </a:rPr>
              <a:t> </a:t>
            </a:r>
            <a:r>
              <a:rPr lang="de-DE" sz="1600" b="0" dirty="0" err="1" smtClean="0">
                <a:latin typeface="Century" pitchFamily="18" charset="0"/>
              </a:rPr>
              <a:t>Investing</a:t>
            </a:r>
            <a:r>
              <a:rPr lang="de-DE" sz="1600" b="0" dirty="0" smtClean="0">
                <a:latin typeface="Century" pitchFamily="18" charset="0"/>
              </a:rPr>
              <a:t> (SI) </a:t>
            </a:r>
            <a:r>
              <a:rPr lang="de-DE" sz="1600" b="0" dirty="0" err="1" smtClean="0">
                <a:latin typeface="Century" pitchFamily="18" charset="0"/>
              </a:rPr>
              <a:t>and</a:t>
            </a:r>
            <a:r>
              <a:rPr lang="de-DE" sz="1600" b="0" dirty="0" smtClean="0">
                <a:latin typeface="Century" pitchFamily="18" charset="0"/>
              </a:rPr>
              <a:t> </a:t>
            </a:r>
            <a:r>
              <a:rPr lang="de-DE" sz="1600" b="0" dirty="0" err="1" smtClean="0">
                <a:latin typeface="Century" pitchFamily="18" charset="0"/>
              </a:rPr>
              <a:t>Social</a:t>
            </a:r>
            <a:r>
              <a:rPr lang="de-DE" sz="1600" b="0" dirty="0" smtClean="0">
                <a:latin typeface="Century" pitchFamily="18" charset="0"/>
              </a:rPr>
              <a:t> </a:t>
            </a:r>
            <a:r>
              <a:rPr lang="de-DE" sz="1600" b="0" dirty="0" err="1" smtClean="0">
                <a:latin typeface="Century" pitchFamily="18" charset="0"/>
              </a:rPr>
              <a:t>Responsible</a:t>
            </a:r>
            <a:r>
              <a:rPr lang="de-DE" sz="1600" b="0" dirty="0" smtClean="0">
                <a:latin typeface="Century" pitchFamily="18" charset="0"/>
              </a:rPr>
              <a:t> </a:t>
            </a:r>
            <a:r>
              <a:rPr lang="de-DE" sz="1600" b="0" dirty="0" err="1" smtClean="0">
                <a:latin typeface="Century" pitchFamily="18" charset="0"/>
              </a:rPr>
              <a:t>Investing</a:t>
            </a:r>
            <a:r>
              <a:rPr lang="de-DE" sz="1600" b="0" dirty="0" smtClean="0">
                <a:latin typeface="Century" pitchFamily="18" charset="0"/>
              </a:rPr>
              <a:t> (SRI)</a:t>
            </a:r>
          </a:p>
          <a:p>
            <a:pPr lvl="1">
              <a:buFont typeface="Wingdings" pitchFamily="2" charset="2"/>
              <a:buChar char="Ø"/>
            </a:pPr>
            <a:endParaRPr lang="de-DE" sz="1600" b="0" dirty="0" smtClean="0">
              <a:latin typeface="Century" pitchFamily="18" charset="0"/>
              <a:sym typeface="Wingdings" pitchFamily="2" charset="2"/>
            </a:endParaRPr>
          </a:p>
          <a:p>
            <a:pPr lvl="1" algn="ctr"/>
            <a:r>
              <a:rPr lang="de-DE" sz="1600" i="1" dirty="0" smtClean="0">
                <a:latin typeface="Century" pitchFamily="18" charset="0"/>
                <a:sym typeface="Wingdings" pitchFamily="2" charset="2"/>
              </a:rPr>
              <a:t>Recognition </a:t>
            </a:r>
            <a:r>
              <a:rPr lang="de-DE" sz="1600" i="1" dirty="0" err="1" smtClean="0">
                <a:latin typeface="Century" pitchFamily="18" charset="0"/>
                <a:sym typeface="Wingdings" pitchFamily="2" charset="2"/>
              </a:rPr>
              <a:t>of</a:t>
            </a:r>
            <a:r>
              <a:rPr lang="de-DE" sz="1600" i="1" dirty="0" smtClean="0">
                <a:latin typeface="Century" pitchFamily="18" charset="0"/>
                <a:sym typeface="Wingdings" pitchFamily="2" charset="2"/>
              </a:rPr>
              <a:t> </a:t>
            </a:r>
            <a:r>
              <a:rPr lang="de-DE" sz="1600" i="1" dirty="0" err="1" smtClean="0">
                <a:latin typeface="Century" pitchFamily="18" charset="0"/>
                <a:sym typeface="Wingdings" pitchFamily="2" charset="2"/>
              </a:rPr>
              <a:t>growing</a:t>
            </a:r>
            <a:r>
              <a:rPr lang="de-DE" sz="1600" i="1" dirty="0" smtClean="0">
                <a:latin typeface="Century" pitchFamily="18" charset="0"/>
                <a:sym typeface="Wingdings" pitchFamily="2" charset="2"/>
              </a:rPr>
              <a:t> </a:t>
            </a:r>
            <a:r>
              <a:rPr lang="de-DE" sz="1600" i="1" dirty="0" err="1" smtClean="0">
                <a:latin typeface="Century" pitchFamily="18" charset="0"/>
                <a:sym typeface="Wingdings" pitchFamily="2" charset="2"/>
              </a:rPr>
              <a:t>footprint</a:t>
            </a:r>
            <a:r>
              <a:rPr lang="de-DE" sz="1600" i="1" dirty="0" smtClean="0">
                <a:latin typeface="Century" pitchFamily="18" charset="0"/>
                <a:sym typeface="Wingdings" pitchFamily="2" charset="2"/>
              </a:rPr>
              <a:t>…</a:t>
            </a:r>
          </a:p>
          <a:p>
            <a:pPr lvl="1" algn="ctr"/>
            <a:endParaRPr lang="de-DE" sz="1600" i="1" dirty="0" smtClean="0">
              <a:latin typeface="Century" pitchFamily="18" charset="0"/>
              <a:sym typeface="Wingdings" pitchFamily="2" charset="2"/>
            </a:endParaRPr>
          </a:p>
          <a:p>
            <a:pPr lvl="1"/>
            <a:r>
              <a:rPr lang="de-DE" sz="1600" b="0" dirty="0" smtClean="0">
                <a:latin typeface="Century" pitchFamily="18" charset="0"/>
                <a:sym typeface="Wingdings" pitchFamily="2" charset="2"/>
              </a:rPr>
              <a:t>	</a:t>
            </a:r>
          </a:p>
          <a:p>
            <a:pPr lvl="1" algn="ctr"/>
            <a:r>
              <a:rPr lang="de-DE" sz="1600" b="0" dirty="0" err="1" smtClean="0">
                <a:latin typeface="Century" pitchFamily="18" charset="0"/>
                <a:sym typeface="Wingdings" pitchFamily="2" charset="2"/>
              </a:rPr>
              <a:t>Four</a:t>
            </a:r>
            <a:r>
              <a:rPr lang="de-DE" sz="1600" b="0" dirty="0" smtClean="0">
                <a:latin typeface="Century" pitchFamily="18" charset="0"/>
                <a:sym typeface="Wingdings" pitchFamily="2" charset="2"/>
              </a:rPr>
              <a:t> </a:t>
            </a:r>
            <a:r>
              <a:rPr lang="de-DE" sz="1600" b="0" dirty="0" err="1" smtClean="0">
                <a:latin typeface="Century" pitchFamily="18" charset="0"/>
                <a:sym typeface="Wingdings" pitchFamily="2" charset="2"/>
              </a:rPr>
              <a:t>general</a:t>
            </a:r>
            <a:r>
              <a:rPr lang="de-DE" sz="1600" b="0" dirty="0" smtClean="0">
                <a:latin typeface="Century" pitchFamily="18" charset="0"/>
                <a:sym typeface="Wingdings" pitchFamily="2" charset="2"/>
              </a:rPr>
              <a:t> </a:t>
            </a:r>
            <a:r>
              <a:rPr lang="de-DE" sz="1600" b="0" dirty="0" err="1" smtClean="0">
                <a:latin typeface="Century" pitchFamily="18" charset="0"/>
                <a:sym typeface="Wingdings" pitchFamily="2" charset="2"/>
              </a:rPr>
              <a:t>reasons</a:t>
            </a:r>
            <a:r>
              <a:rPr lang="de-DE" sz="1600" b="0" dirty="0" smtClean="0">
                <a:latin typeface="Century" pitchFamily="18" charset="0"/>
                <a:sym typeface="Wingdings" pitchFamily="2" charset="2"/>
              </a:rPr>
              <a:t> </a:t>
            </a:r>
            <a:r>
              <a:rPr lang="de-DE" sz="1600" b="0" dirty="0" err="1" smtClean="0">
                <a:latin typeface="Century" pitchFamily="18" charset="0"/>
                <a:sym typeface="Wingdings" pitchFamily="2" charset="2"/>
              </a:rPr>
              <a:t>to</a:t>
            </a:r>
            <a:r>
              <a:rPr lang="de-DE" sz="1600" b="0" dirty="0" smtClean="0">
                <a:latin typeface="Century" pitchFamily="18" charset="0"/>
                <a:sym typeface="Wingdings" pitchFamily="2" charset="2"/>
              </a:rPr>
              <a:t> </a:t>
            </a:r>
            <a:r>
              <a:rPr lang="de-DE" sz="1600" b="0" dirty="0" err="1" smtClean="0">
                <a:latin typeface="Century" pitchFamily="18" charset="0"/>
                <a:sym typeface="Wingdings" pitchFamily="2" charset="2"/>
              </a:rPr>
              <a:t>invest</a:t>
            </a:r>
            <a:r>
              <a:rPr lang="de-DE" sz="1600" b="0" dirty="0" smtClean="0">
                <a:latin typeface="Century" pitchFamily="18" charset="0"/>
                <a:sym typeface="Wingdings" pitchFamily="2" charset="2"/>
              </a:rPr>
              <a:t> in </a:t>
            </a:r>
            <a:r>
              <a:rPr lang="de-DE" sz="1600" b="0" dirty="0" err="1" smtClean="0">
                <a:latin typeface="Century" pitchFamily="18" charset="0"/>
                <a:sym typeface="Wingdings" pitchFamily="2" charset="2"/>
              </a:rPr>
              <a:t>Sustainable</a:t>
            </a:r>
            <a:r>
              <a:rPr lang="de-DE" sz="1600" b="0" dirty="0" smtClean="0">
                <a:latin typeface="Century" pitchFamily="18" charset="0"/>
                <a:sym typeface="Wingdings" pitchFamily="2" charset="2"/>
              </a:rPr>
              <a:t> </a:t>
            </a:r>
            <a:r>
              <a:rPr lang="de-DE" sz="1600" b="0" dirty="0" err="1" smtClean="0">
                <a:latin typeface="Century" pitchFamily="18" charset="0"/>
                <a:sym typeface="Wingdings" pitchFamily="2" charset="2"/>
              </a:rPr>
              <a:t>Assets</a:t>
            </a:r>
            <a:r>
              <a:rPr lang="de-DE" sz="1600" b="0" dirty="0" smtClean="0">
                <a:latin typeface="Century" pitchFamily="18" charset="0"/>
              </a:rPr>
              <a:t> </a:t>
            </a:r>
          </a:p>
          <a:p>
            <a:pPr lvl="1" algn="ctr"/>
            <a:endParaRPr lang="de-DE" sz="1600" b="0" dirty="0" smtClean="0">
              <a:latin typeface="Century" pitchFamily="18" charset="0"/>
            </a:endParaRPr>
          </a:p>
          <a:p>
            <a:pPr lvl="1">
              <a:buFont typeface="Wingdings" pitchFamily="2" charset="2"/>
              <a:buChar char="Ø"/>
            </a:pPr>
            <a:endParaRPr lang="de-DE" sz="1600" b="0" dirty="0" smtClean="0">
              <a:latin typeface="Century" pitchFamily="18" charset="0"/>
            </a:endParaRPr>
          </a:p>
          <a:p>
            <a:pPr lvl="1">
              <a:buFont typeface="Wingdings" pitchFamily="2" charset="2"/>
              <a:buChar char="Ø"/>
            </a:pPr>
            <a:endParaRPr lang="de-DE" sz="1600" b="0" dirty="0" smtClean="0">
              <a:latin typeface="Century" pitchFamily="18" charset="0"/>
            </a:endParaRPr>
          </a:p>
          <a:p>
            <a:pPr lvl="1">
              <a:buFont typeface="Wingdings" pitchFamily="2" charset="2"/>
              <a:buChar char="Ø"/>
            </a:pPr>
            <a:endParaRPr lang="de-DE" sz="1600" b="0" dirty="0" smtClean="0">
              <a:latin typeface="Century" pitchFamily="18" charset="0"/>
            </a:endParaRPr>
          </a:p>
          <a:p>
            <a:pPr lvl="1">
              <a:buFont typeface="Wingdings" pitchFamily="2" charset="2"/>
              <a:buChar char="Ø"/>
            </a:pPr>
            <a:endParaRPr lang="de-DE" sz="1600" b="0" dirty="0" smtClean="0">
              <a:latin typeface="Century" pitchFamily="18" charset="0"/>
            </a:endParaRPr>
          </a:p>
          <a:p>
            <a:pPr lvl="1">
              <a:buFont typeface="Wingdings" pitchFamily="2" charset="2"/>
              <a:buChar char="Ø"/>
            </a:pPr>
            <a:endParaRPr lang="de-DE" sz="1600" b="0" dirty="0" smtClean="0">
              <a:latin typeface="Century" pitchFamily="18" charset="0"/>
            </a:endParaRPr>
          </a:p>
          <a:p>
            <a:pPr lvl="1">
              <a:buFont typeface="Wingdings" pitchFamily="2" charset="2"/>
              <a:buChar char="Ø"/>
            </a:pPr>
            <a:r>
              <a:rPr lang="de-DE" sz="1600" b="0" dirty="0" err="1" smtClean="0">
                <a:latin typeface="Century" pitchFamily="18" charset="0"/>
              </a:rPr>
              <a:t>Sustainable</a:t>
            </a:r>
            <a:r>
              <a:rPr lang="de-DE" sz="1600" b="0" dirty="0" smtClean="0">
                <a:latin typeface="Century" pitchFamily="18" charset="0"/>
              </a:rPr>
              <a:t> Real Estate </a:t>
            </a:r>
            <a:r>
              <a:rPr lang="de-DE" sz="1600" b="0" dirty="0" err="1" smtClean="0">
                <a:latin typeface="Century" pitchFamily="18" charset="0"/>
              </a:rPr>
              <a:t>growing</a:t>
            </a:r>
            <a:r>
              <a:rPr lang="de-DE" sz="1600" b="0" dirty="0" smtClean="0">
                <a:latin typeface="Century" pitchFamily="18" charset="0"/>
              </a:rPr>
              <a:t> </a:t>
            </a:r>
            <a:r>
              <a:rPr lang="de-DE" sz="1600" b="0" dirty="0" err="1" smtClean="0">
                <a:latin typeface="Century" pitchFamily="18" charset="0"/>
              </a:rPr>
              <a:t>topic</a:t>
            </a:r>
            <a:r>
              <a:rPr lang="de-DE" sz="1600" b="0" dirty="0" smtClean="0">
                <a:latin typeface="Century" pitchFamily="18" charset="0"/>
              </a:rPr>
              <a:t> </a:t>
            </a:r>
            <a:r>
              <a:rPr lang="de-DE" sz="1600" b="0" dirty="0" err="1" smtClean="0">
                <a:latin typeface="Century" pitchFamily="18" charset="0"/>
              </a:rPr>
              <a:t>over</a:t>
            </a:r>
            <a:r>
              <a:rPr lang="de-DE" sz="1600" b="0" dirty="0" smtClean="0">
                <a:latin typeface="Century" pitchFamily="18" charset="0"/>
              </a:rPr>
              <a:t> </a:t>
            </a:r>
            <a:r>
              <a:rPr lang="de-DE" sz="1600" b="0" dirty="0" err="1" smtClean="0">
                <a:latin typeface="Century" pitchFamily="18" charset="0"/>
              </a:rPr>
              <a:t>the</a:t>
            </a:r>
            <a:r>
              <a:rPr lang="de-DE" sz="1600" b="0" dirty="0" smtClean="0">
                <a:latin typeface="Century" pitchFamily="18" charset="0"/>
              </a:rPr>
              <a:t> last </a:t>
            </a:r>
            <a:r>
              <a:rPr lang="de-DE" sz="1600" b="0" dirty="0" err="1" smtClean="0">
                <a:latin typeface="Century" pitchFamily="18" charset="0"/>
              </a:rPr>
              <a:t>five</a:t>
            </a:r>
            <a:r>
              <a:rPr lang="de-DE" sz="1600" b="0" dirty="0" smtClean="0">
                <a:latin typeface="Century" pitchFamily="18" charset="0"/>
              </a:rPr>
              <a:t> </a:t>
            </a:r>
            <a:r>
              <a:rPr lang="de-DE" sz="1600" b="0" dirty="0" err="1" smtClean="0">
                <a:latin typeface="Century" pitchFamily="18" charset="0"/>
              </a:rPr>
              <a:t>years</a:t>
            </a:r>
            <a:endParaRPr lang="de-DE" sz="1600" b="0" dirty="0" smtClean="0">
              <a:latin typeface="Century" pitchFamily="18" charset="0"/>
            </a:endParaRPr>
          </a:p>
          <a:p>
            <a:pPr lvl="1"/>
            <a:r>
              <a:rPr lang="de-DE" sz="1600" b="0" dirty="0" smtClean="0">
                <a:latin typeface="Century" pitchFamily="18" charset="0"/>
              </a:rPr>
              <a:t> </a:t>
            </a:r>
          </a:p>
          <a:p>
            <a:pPr lvl="1"/>
            <a:r>
              <a:rPr lang="de-DE" sz="1600" b="0" dirty="0" err="1" smtClean="0">
                <a:latin typeface="Century" pitchFamily="18" charset="0"/>
              </a:rPr>
              <a:t>However</a:t>
            </a:r>
            <a:r>
              <a:rPr lang="de-DE" sz="1600" b="0" dirty="0" smtClean="0">
                <a:latin typeface="Century" pitchFamily="18" charset="0"/>
              </a:rPr>
              <a:t>: </a:t>
            </a:r>
            <a:r>
              <a:rPr lang="de-DE" sz="1600" b="0" dirty="0" err="1" smtClean="0">
                <a:latin typeface="Century" pitchFamily="18" charset="0"/>
              </a:rPr>
              <a:t>Mainly</a:t>
            </a:r>
            <a:r>
              <a:rPr lang="de-DE" sz="1600" b="0" dirty="0" smtClean="0">
                <a:latin typeface="Century" pitchFamily="18" charset="0"/>
              </a:rPr>
              <a:t> </a:t>
            </a:r>
            <a:r>
              <a:rPr lang="de-DE" sz="1600" b="0" dirty="0" err="1" smtClean="0">
                <a:latin typeface="Century" pitchFamily="18" charset="0"/>
              </a:rPr>
              <a:t>corporate</a:t>
            </a:r>
            <a:r>
              <a:rPr lang="de-DE" sz="1600" b="0" dirty="0" smtClean="0">
                <a:latin typeface="Century" pitchFamily="18" charset="0"/>
              </a:rPr>
              <a:t> </a:t>
            </a:r>
            <a:r>
              <a:rPr lang="de-DE" sz="1600" b="0" dirty="0" err="1" smtClean="0">
                <a:latin typeface="Century" pitchFamily="18" charset="0"/>
              </a:rPr>
              <a:t>level</a:t>
            </a:r>
            <a:r>
              <a:rPr lang="de-DE" sz="1600" b="0" dirty="0" smtClean="0">
                <a:latin typeface="Century" pitchFamily="18" charset="0"/>
              </a:rPr>
              <a:t> </a:t>
            </a:r>
            <a:r>
              <a:rPr lang="de-DE" sz="1600" b="0" dirty="0" err="1" smtClean="0">
                <a:latin typeface="Century" pitchFamily="18" charset="0"/>
              </a:rPr>
              <a:t>as</a:t>
            </a:r>
            <a:r>
              <a:rPr lang="de-DE" sz="1600" b="0" dirty="0" smtClean="0">
                <a:latin typeface="Century" pitchFamily="18" charset="0"/>
              </a:rPr>
              <a:t> well </a:t>
            </a:r>
            <a:r>
              <a:rPr lang="de-DE" sz="1600" b="0" dirty="0" err="1" smtClean="0">
                <a:latin typeface="Century" pitchFamily="18" charset="0"/>
              </a:rPr>
              <a:t>as</a:t>
            </a:r>
            <a:r>
              <a:rPr lang="de-DE" sz="1600" b="0" dirty="0" smtClean="0">
                <a:latin typeface="Century" pitchFamily="18" charset="0"/>
              </a:rPr>
              <a:t> </a:t>
            </a:r>
            <a:r>
              <a:rPr lang="de-DE" sz="1600" b="0" dirty="0" err="1" smtClean="0">
                <a:latin typeface="Century" pitchFamily="18" charset="0"/>
              </a:rPr>
              <a:t>property</a:t>
            </a:r>
            <a:r>
              <a:rPr lang="de-DE" sz="1600" b="0" dirty="0" smtClean="0">
                <a:latin typeface="Century" pitchFamily="18" charset="0"/>
              </a:rPr>
              <a:t> </a:t>
            </a:r>
            <a:r>
              <a:rPr lang="de-DE" sz="1600" b="0" dirty="0" err="1" smtClean="0">
                <a:latin typeface="Century" pitchFamily="18" charset="0"/>
              </a:rPr>
              <a:t>level</a:t>
            </a:r>
            <a:r>
              <a:rPr lang="de-DE" sz="1600" b="0" dirty="0" smtClean="0">
                <a:latin typeface="Century" pitchFamily="18" charset="0"/>
              </a:rPr>
              <a:t> in </a:t>
            </a:r>
            <a:r>
              <a:rPr lang="de-DE" sz="1600" b="0" dirty="0" err="1" smtClean="0">
                <a:latin typeface="Century" pitchFamily="18" charset="0"/>
              </a:rPr>
              <a:t>the</a:t>
            </a:r>
            <a:r>
              <a:rPr lang="de-DE" sz="1600" b="0" dirty="0" smtClean="0">
                <a:latin typeface="Century" pitchFamily="18" charset="0"/>
              </a:rPr>
              <a:t> </a:t>
            </a:r>
            <a:r>
              <a:rPr lang="de-DE" sz="1600" b="0" dirty="0" err="1" smtClean="0">
                <a:latin typeface="Century" pitchFamily="18" charset="0"/>
              </a:rPr>
              <a:t>research</a:t>
            </a:r>
            <a:r>
              <a:rPr lang="de-DE" sz="1600" b="0" dirty="0" smtClean="0">
                <a:latin typeface="Century" pitchFamily="18" charset="0"/>
              </a:rPr>
              <a:t> </a:t>
            </a:r>
            <a:r>
              <a:rPr lang="de-DE" sz="1600" b="0" dirty="0" err="1" smtClean="0">
                <a:latin typeface="Century" pitchFamily="18" charset="0"/>
              </a:rPr>
              <a:t>focus</a:t>
            </a:r>
            <a:r>
              <a:rPr lang="de-DE" sz="1600" b="0" dirty="0" smtClean="0">
                <a:latin typeface="Century" pitchFamily="18" charset="0"/>
              </a:rPr>
              <a:t>.</a:t>
            </a:r>
          </a:p>
          <a:p>
            <a:pPr lvl="1">
              <a:buFont typeface="Wingdings" pitchFamily="2" charset="2"/>
              <a:buChar char="Ø"/>
            </a:pPr>
            <a:endParaRPr lang="de-DE" sz="1600" b="0" dirty="0" smtClean="0">
              <a:latin typeface="Century" pitchFamily="18" charset="0"/>
            </a:endParaRPr>
          </a:p>
          <a:p>
            <a:pPr lvl="1" algn="ctr"/>
            <a:endParaRPr lang="de-DE" sz="1600" i="1" dirty="0" smtClean="0">
              <a:latin typeface="Century" pitchFamily="18" charset="0"/>
            </a:endParaRPr>
          </a:p>
          <a:p>
            <a:pPr lvl="1" algn="ctr"/>
            <a:r>
              <a:rPr lang="de-DE" sz="1600" i="1" dirty="0" err="1" smtClean="0">
                <a:latin typeface="Century" pitchFamily="18" charset="0"/>
              </a:rPr>
              <a:t>What</a:t>
            </a:r>
            <a:r>
              <a:rPr lang="de-DE" sz="1600" i="1" dirty="0" smtClean="0">
                <a:latin typeface="Century" pitchFamily="18" charset="0"/>
              </a:rPr>
              <a:t> </a:t>
            </a:r>
            <a:r>
              <a:rPr lang="de-DE" sz="1600" i="1" dirty="0" err="1" smtClean="0">
                <a:latin typeface="Century" pitchFamily="18" charset="0"/>
              </a:rPr>
              <a:t>about</a:t>
            </a:r>
            <a:r>
              <a:rPr lang="de-DE" sz="1600" i="1" dirty="0" smtClean="0">
                <a:latin typeface="Century" pitchFamily="18" charset="0"/>
              </a:rPr>
              <a:t>  </a:t>
            </a:r>
            <a:r>
              <a:rPr lang="de-DE" sz="1600" i="1" dirty="0" err="1" smtClean="0">
                <a:latin typeface="Century" pitchFamily="18" charset="0"/>
              </a:rPr>
              <a:t>Sustainable</a:t>
            </a:r>
            <a:r>
              <a:rPr lang="de-DE" sz="1600" i="1" dirty="0" smtClean="0">
                <a:latin typeface="Century" pitchFamily="18" charset="0"/>
              </a:rPr>
              <a:t> Real Estate Investment…?</a:t>
            </a:r>
          </a:p>
          <a:p>
            <a:pPr lvl="1"/>
            <a:endParaRPr lang="de-DE" sz="1600" b="0" dirty="0" smtClean="0">
              <a:latin typeface="Century" pitchFamily="18" charset="0"/>
              <a:sym typeface="Wingdings" pitchFamily="2" charset="2"/>
            </a:endParaRPr>
          </a:p>
          <a:p>
            <a:endParaRPr lang="de-DE" sz="1800" dirty="0" smtClean="0"/>
          </a:p>
        </p:txBody>
      </p:sp>
      <p:sp>
        <p:nvSpPr>
          <p:cNvPr id="7" name="Abgerundetes Rechteck 6"/>
          <p:cNvSpPr/>
          <p:nvPr/>
        </p:nvSpPr>
        <p:spPr bwMode="auto">
          <a:xfrm>
            <a:off x="868550" y="3356735"/>
            <a:ext cx="1818640" cy="558800"/>
          </a:xfrm>
          <a:prstGeom prst="roundRect">
            <a:avLst/>
          </a:prstGeom>
          <a:solidFill>
            <a:schemeClr val="accent6">
              <a:lumMod val="40000"/>
              <a:lumOff val="60000"/>
            </a:schemeClr>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ctr" anchorCtr="0" compatLnSpc="1">
            <a:prstTxWarp prst="textNoShape">
              <a:avLst/>
            </a:prstTxWarp>
          </a:bodyPr>
          <a:lstStyle/>
          <a:p>
            <a:pPr algn="ctr"/>
            <a:r>
              <a:rPr lang="de-DE" dirty="0" err="1" smtClean="0">
                <a:latin typeface="Century" pitchFamily="18" charset="0"/>
                <a:sym typeface="Wingdings" pitchFamily="2" charset="2"/>
              </a:rPr>
              <a:t>Risk</a:t>
            </a:r>
            <a:r>
              <a:rPr lang="de-DE" dirty="0" smtClean="0">
                <a:latin typeface="Century" pitchFamily="18" charset="0"/>
                <a:sym typeface="Wingdings" pitchFamily="2" charset="2"/>
              </a:rPr>
              <a:t> </a:t>
            </a:r>
            <a:r>
              <a:rPr lang="de-DE" dirty="0" err="1" smtClean="0">
                <a:latin typeface="Century" pitchFamily="18" charset="0"/>
                <a:sym typeface="Wingdings" pitchFamily="2" charset="2"/>
              </a:rPr>
              <a:t>Control</a:t>
            </a:r>
            <a:r>
              <a:rPr lang="de-DE" dirty="0" smtClean="0">
                <a:latin typeface="Century" pitchFamily="18" charset="0"/>
                <a:sym typeface="Wingdings" pitchFamily="2" charset="2"/>
              </a:rPr>
              <a:t> </a:t>
            </a:r>
            <a:endParaRPr kumimoji="0" lang="de-DE" sz="1200" i="0" u="none" strike="noStrike" cap="none" normalizeH="0" baseline="0" dirty="0" smtClean="0">
              <a:ln>
                <a:noFill/>
              </a:ln>
              <a:solidFill>
                <a:schemeClr val="tx1"/>
              </a:solidFill>
              <a:effectLst/>
              <a:latin typeface="Arial" charset="0"/>
            </a:endParaRPr>
          </a:p>
        </p:txBody>
      </p:sp>
      <p:sp>
        <p:nvSpPr>
          <p:cNvPr id="8" name="Abgerundetes Rechteck 7"/>
          <p:cNvSpPr/>
          <p:nvPr/>
        </p:nvSpPr>
        <p:spPr bwMode="auto">
          <a:xfrm>
            <a:off x="3132325" y="3356735"/>
            <a:ext cx="1818640" cy="558800"/>
          </a:xfrm>
          <a:prstGeom prst="roundRect">
            <a:avLst/>
          </a:prstGeom>
          <a:solidFill>
            <a:schemeClr val="accent6">
              <a:lumMod val="40000"/>
              <a:lumOff val="60000"/>
            </a:schemeClr>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ctr" anchorCtr="0" compatLnSpc="1">
            <a:prstTxWarp prst="textNoShape">
              <a:avLst/>
            </a:prstTxWarp>
          </a:bodyPr>
          <a:lstStyle/>
          <a:p>
            <a:pPr algn="ctr"/>
            <a:r>
              <a:rPr lang="de-DE" dirty="0" err="1" smtClean="0">
                <a:latin typeface="Century" pitchFamily="18" charset="0"/>
                <a:sym typeface="Wingdings" pitchFamily="2" charset="2"/>
              </a:rPr>
              <a:t>Tail</a:t>
            </a:r>
            <a:r>
              <a:rPr lang="de-DE" dirty="0" smtClean="0">
                <a:latin typeface="Century" pitchFamily="18" charset="0"/>
                <a:sym typeface="Wingdings" pitchFamily="2" charset="2"/>
              </a:rPr>
              <a:t> Wind </a:t>
            </a:r>
            <a:r>
              <a:rPr lang="de-DE" dirty="0" err="1" smtClean="0">
                <a:latin typeface="Century" pitchFamily="18" charset="0"/>
                <a:sym typeface="Wingdings" pitchFamily="2" charset="2"/>
              </a:rPr>
              <a:t>Effects</a:t>
            </a:r>
            <a:endParaRPr lang="de-DE" dirty="0" smtClean="0">
              <a:latin typeface="Century" pitchFamily="18" charset="0"/>
              <a:sym typeface="Wingdings" pitchFamily="2" charset="2"/>
            </a:endParaRPr>
          </a:p>
          <a:p>
            <a:pPr algn="ctr"/>
            <a:r>
              <a:rPr kumimoji="0" lang="de-DE" sz="1200" i="0" u="none" strike="noStrike" cap="none" normalizeH="0" baseline="0" dirty="0" smtClean="0">
                <a:ln>
                  <a:noFill/>
                </a:ln>
                <a:solidFill>
                  <a:schemeClr val="tx1"/>
                </a:solidFill>
                <a:effectLst/>
                <a:latin typeface="Century" pitchFamily="18" charset="0"/>
                <a:sym typeface="Wingdings" pitchFamily="2" charset="2"/>
              </a:rPr>
              <a:t>Early </a:t>
            </a:r>
            <a:r>
              <a:rPr kumimoji="0" lang="de-DE" sz="1200" i="0" u="none" strike="noStrike" cap="none" normalizeH="0" baseline="0" dirty="0" err="1" smtClean="0">
                <a:ln>
                  <a:noFill/>
                </a:ln>
                <a:solidFill>
                  <a:schemeClr val="tx1"/>
                </a:solidFill>
                <a:effectLst/>
                <a:latin typeface="Century" pitchFamily="18" charset="0"/>
                <a:sym typeface="Wingdings" pitchFamily="2" charset="2"/>
              </a:rPr>
              <a:t>Mover</a:t>
            </a:r>
            <a:r>
              <a:rPr kumimoji="0" lang="de-DE" sz="1200" i="0" u="none" strike="noStrike" cap="none" normalizeH="0" baseline="0" dirty="0" smtClean="0">
                <a:ln>
                  <a:noFill/>
                </a:ln>
                <a:solidFill>
                  <a:schemeClr val="tx1"/>
                </a:solidFill>
                <a:effectLst/>
                <a:latin typeface="Century" pitchFamily="18" charset="0"/>
                <a:sym typeface="Wingdings" pitchFamily="2" charset="2"/>
              </a:rPr>
              <a:t> Advantage</a:t>
            </a:r>
            <a:endParaRPr kumimoji="0" lang="de-DE" sz="1200" i="0" u="none" strike="noStrike" cap="none" normalizeH="0" baseline="0" dirty="0" smtClean="0">
              <a:ln>
                <a:noFill/>
              </a:ln>
              <a:solidFill>
                <a:schemeClr val="tx1"/>
              </a:solidFill>
              <a:effectLst/>
              <a:latin typeface="Arial" charset="0"/>
            </a:endParaRPr>
          </a:p>
        </p:txBody>
      </p:sp>
      <p:sp>
        <p:nvSpPr>
          <p:cNvPr id="9" name="Abgerundetes Rechteck 8"/>
          <p:cNvSpPr/>
          <p:nvPr/>
        </p:nvSpPr>
        <p:spPr bwMode="auto">
          <a:xfrm>
            <a:off x="5566280" y="3356735"/>
            <a:ext cx="1818640" cy="558800"/>
          </a:xfrm>
          <a:prstGeom prst="roundRect">
            <a:avLst/>
          </a:prstGeom>
          <a:solidFill>
            <a:schemeClr val="accent6">
              <a:lumMod val="40000"/>
              <a:lumOff val="60000"/>
            </a:schemeClr>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ctr" anchorCtr="0" compatLnSpc="1">
            <a:prstTxWarp prst="textNoShape">
              <a:avLst/>
            </a:prstTxWarp>
          </a:bodyPr>
          <a:lstStyle/>
          <a:p>
            <a:pPr algn="ctr"/>
            <a:r>
              <a:rPr lang="en-GB" dirty="0" err="1" smtClean="0">
                <a:latin typeface="Century" pitchFamily="18" charset="0"/>
                <a:sym typeface="Wingdings" pitchFamily="2" charset="2"/>
              </a:rPr>
              <a:t>Securisation</a:t>
            </a:r>
            <a:r>
              <a:rPr lang="en-GB" dirty="0" smtClean="0">
                <a:latin typeface="Century" pitchFamily="18" charset="0"/>
                <a:sym typeface="Wingdings" pitchFamily="2" charset="2"/>
              </a:rPr>
              <a:t> of Long Term Business Success</a:t>
            </a:r>
            <a:endParaRPr kumimoji="0" lang="en-GB" sz="1200" i="0" u="none" strike="noStrike" cap="none" normalizeH="0" baseline="0" dirty="0" smtClean="0">
              <a:ln>
                <a:noFill/>
              </a:ln>
              <a:solidFill>
                <a:schemeClr val="tx1"/>
              </a:solidFill>
              <a:effectLst/>
              <a:latin typeface="Arial" charset="0"/>
            </a:endParaRPr>
          </a:p>
        </p:txBody>
      </p:sp>
      <p:sp>
        <p:nvSpPr>
          <p:cNvPr id="12" name="Abgerundetes Rechteck 11"/>
          <p:cNvSpPr/>
          <p:nvPr/>
        </p:nvSpPr>
        <p:spPr bwMode="auto">
          <a:xfrm>
            <a:off x="7820847" y="3356735"/>
            <a:ext cx="1818640" cy="558800"/>
          </a:xfrm>
          <a:prstGeom prst="roundRect">
            <a:avLst/>
          </a:prstGeom>
          <a:solidFill>
            <a:schemeClr val="accent6">
              <a:lumMod val="40000"/>
              <a:lumOff val="60000"/>
            </a:schemeClr>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ctr" anchorCtr="0" compatLnSpc="1">
            <a:prstTxWarp prst="textNoShape">
              <a:avLst/>
            </a:prstTxWarp>
          </a:bodyPr>
          <a:lstStyle/>
          <a:p>
            <a:pPr algn="ctr"/>
            <a:r>
              <a:rPr lang="de-DE" dirty="0" smtClean="0">
                <a:latin typeface="Century" pitchFamily="18" charset="0"/>
                <a:sym typeface="Wingdings" pitchFamily="2" charset="2"/>
              </a:rPr>
              <a:t>Long Term View on Natural Resources</a:t>
            </a:r>
            <a:endParaRPr kumimoji="0" lang="de-DE" sz="120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All Good things are three…</a:t>
            </a:r>
          </a:p>
        </p:txBody>
      </p:sp>
      <p:sp>
        <p:nvSpPr>
          <p:cNvPr id="6" name="Ellipse 5"/>
          <p:cNvSpPr/>
          <p:nvPr/>
        </p:nvSpPr>
        <p:spPr bwMode="auto">
          <a:xfrm>
            <a:off x="846325" y="1795335"/>
            <a:ext cx="8399275" cy="824523"/>
          </a:xfrm>
          <a:prstGeom prst="ellipse">
            <a:avLst/>
          </a:prstGeom>
          <a:solidFill>
            <a:schemeClr val="accent2">
              <a:lumMod val="60000"/>
              <a:lumOff val="40000"/>
            </a:schemeClr>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ctr" anchorCtr="0" compatLnSpc="1">
            <a:prstTxWarp prst="textNoShape">
              <a:avLst/>
            </a:prstTxWarp>
          </a:bodyPr>
          <a:lstStyle/>
          <a:p>
            <a:pPr algn="ctr"/>
            <a:r>
              <a:rPr lang="de-DE" sz="1400" i="1" dirty="0" err="1" smtClean="0">
                <a:latin typeface="Century" pitchFamily="18" charset="0"/>
              </a:rPr>
              <a:t>Defining</a:t>
            </a:r>
            <a:r>
              <a:rPr lang="de-DE" sz="1400" i="1" dirty="0" smtClean="0">
                <a:latin typeface="Century" pitchFamily="18" charset="0"/>
              </a:rPr>
              <a:t> </a:t>
            </a:r>
            <a:r>
              <a:rPr lang="de-DE" sz="1400" i="1" dirty="0" err="1" smtClean="0">
                <a:latin typeface="Century" pitchFamily="18" charset="0"/>
              </a:rPr>
              <a:t>and</a:t>
            </a:r>
            <a:r>
              <a:rPr lang="de-DE" sz="1400" i="1" dirty="0" smtClean="0">
                <a:latin typeface="Century" pitchFamily="18" charset="0"/>
              </a:rPr>
              <a:t> Setting </a:t>
            </a:r>
            <a:r>
              <a:rPr lang="de-DE" sz="1400" i="1" dirty="0" err="1" smtClean="0">
                <a:latin typeface="Century" pitchFamily="18" charset="0"/>
              </a:rPr>
              <a:t>Sustainable</a:t>
            </a:r>
            <a:r>
              <a:rPr lang="de-DE" sz="1400" i="1" dirty="0" smtClean="0">
                <a:latin typeface="Century" pitchFamily="18" charset="0"/>
              </a:rPr>
              <a:t> Investments in a Real Estate </a:t>
            </a:r>
            <a:r>
              <a:rPr lang="de-DE" sz="1400" i="1" dirty="0" err="1" smtClean="0">
                <a:latin typeface="Century" pitchFamily="18" charset="0"/>
              </a:rPr>
              <a:t>Context</a:t>
            </a:r>
            <a:r>
              <a:rPr lang="de-DE" sz="1400" i="1" dirty="0" smtClean="0">
                <a:latin typeface="Century" pitchFamily="18" charset="0"/>
              </a:rPr>
              <a:t>!</a:t>
            </a:r>
            <a:endParaRPr kumimoji="0" lang="de-DE" sz="1400" b="1" i="0" u="none" strike="noStrike" cap="none" normalizeH="0" baseline="0" dirty="0" smtClean="0">
              <a:ln>
                <a:noFill/>
              </a:ln>
              <a:solidFill>
                <a:schemeClr val="tx1"/>
              </a:solidFill>
              <a:effectLst/>
              <a:latin typeface="Arial" charset="0"/>
            </a:endParaRPr>
          </a:p>
        </p:txBody>
      </p:sp>
      <p:sp>
        <p:nvSpPr>
          <p:cNvPr id="8" name="Ellipse 7"/>
          <p:cNvSpPr/>
          <p:nvPr/>
        </p:nvSpPr>
        <p:spPr bwMode="auto">
          <a:xfrm>
            <a:off x="841750" y="3371856"/>
            <a:ext cx="8399275" cy="824523"/>
          </a:xfrm>
          <a:prstGeom prst="ellipse">
            <a:avLst/>
          </a:prstGeom>
          <a:solidFill>
            <a:schemeClr val="accent2">
              <a:lumMod val="60000"/>
              <a:lumOff val="40000"/>
            </a:schemeClr>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ctr" anchorCtr="0" compatLnSpc="1">
            <a:prstTxWarp prst="textNoShape">
              <a:avLst/>
            </a:prstTxWarp>
          </a:bodyPr>
          <a:lstStyle/>
          <a:p>
            <a:pPr algn="ctr"/>
            <a:r>
              <a:rPr lang="de-DE" sz="1400" i="1" dirty="0" err="1" smtClean="0">
                <a:latin typeface="Century" pitchFamily="18" charset="0"/>
              </a:rPr>
              <a:t>What</a:t>
            </a:r>
            <a:r>
              <a:rPr lang="de-DE" sz="1400" i="1" dirty="0" smtClean="0">
                <a:latin typeface="Century" pitchFamily="18" charset="0"/>
              </a:rPr>
              <a:t> </a:t>
            </a:r>
            <a:r>
              <a:rPr lang="de-DE" sz="1400" i="1" dirty="0" err="1" smtClean="0">
                <a:latin typeface="Century" pitchFamily="18" charset="0"/>
              </a:rPr>
              <a:t>Role</a:t>
            </a:r>
            <a:r>
              <a:rPr lang="de-DE" sz="1400" i="1" dirty="0" smtClean="0">
                <a:latin typeface="Century" pitchFamily="18" charset="0"/>
              </a:rPr>
              <a:t> </a:t>
            </a:r>
            <a:r>
              <a:rPr lang="de-DE" sz="1400" i="1" dirty="0" err="1" smtClean="0">
                <a:latin typeface="Century" pitchFamily="18" charset="0"/>
              </a:rPr>
              <a:t>does</a:t>
            </a:r>
            <a:r>
              <a:rPr lang="de-DE" sz="1400" i="1" dirty="0" smtClean="0">
                <a:latin typeface="Century" pitchFamily="18" charset="0"/>
              </a:rPr>
              <a:t> </a:t>
            </a:r>
            <a:r>
              <a:rPr lang="de-DE" sz="1400" i="1" dirty="0" err="1" smtClean="0">
                <a:latin typeface="Century" pitchFamily="18" charset="0"/>
              </a:rPr>
              <a:t>Sustainable</a:t>
            </a:r>
            <a:r>
              <a:rPr lang="de-DE" sz="1400" i="1" dirty="0" smtClean="0">
                <a:latin typeface="Century" pitchFamily="18" charset="0"/>
              </a:rPr>
              <a:t> Real Estate </a:t>
            </a:r>
            <a:r>
              <a:rPr lang="de-DE" sz="1400" i="1" dirty="0" err="1" smtClean="0">
                <a:latin typeface="Century" pitchFamily="18" charset="0"/>
              </a:rPr>
              <a:t>play</a:t>
            </a:r>
            <a:r>
              <a:rPr lang="de-DE" sz="1400" i="1" dirty="0" smtClean="0">
                <a:latin typeface="Century" pitchFamily="18" charset="0"/>
              </a:rPr>
              <a:t> in a </a:t>
            </a:r>
            <a:r>
              <a:rPr lang="de-DE" sz="1400" i="1" dirty="0" err="1" smtClean="0">
                <a:latin typeface="Century" pitchFamily="18" charset="0"/>
              </a:rPr>
              <a:t>Mean-Variance</a:t>
            </a:r>
            <a:r>
              <a:rPr lang="de-DE" sz="1400" i="1" dirty="0" smtClean="0">
                <a:latin typeface="Century" pitchFamily="18" charset="0"/>
              </a:rPr>
              <a:t> Framework?</a:t>
            </a:r>
          </a:p>
        </p:txBody>
      </p:sp>
      <p:sp>
        <p:nvSpPr>
          <p:cNvPr id="9" name="Ellipse 8"/>
          <p:cNvSpPr/>
          <p:nvPr/>
        </p:nvSpPr>
        <p:spPr bwMode="auto">
          <a:xfrm>
            <a:off x="845624" y="4952523"/>
            <a:ext cx="8399275" cy="824523"/>
          </a:xfrm>
          <a:prstGeom prst="ellipse">
            <a:avLst/>
          </a:prstGeom>
          <a:solidFill>
            <a:schemeClr val="accent2">
              <a:lumMod val="60000"/>
              <a:lumOff val="40000"/>
            </a:schemeClr>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ctr" anchorCtr="0" compatLnSpc="1">
            <a:prstTxWarp prst="textNoShape">
              <a:avLst/>
            </a:prstTxWarp>
          </a:bodyPr>
          <a:lstStyle/>
          <a:p>
            <a:pPr algn="ctr"/>
            <a:r>
              <a:rPr lang="de-DE" sz="1400" i="1" dirty="0" err="1" smtClean="0">
                <a:latin typeface="Century" pitchFamily="18" charset="0"/>
              </a:rPr>
              <a:t>Contribution</a:t>
            </a:r>
            <a:r>
              <a:rPr lang="de-DE" sz="1400" i="1" dirty="0" smtClean="0">
                <a:latin typeface="Century" pitchFamily="18" charset="0"/>
              </a:rPr>
              <a:t> </a:t>
            </a:r>
            <a:r>
              <a:rPr lang="de-DE" sz="1400" i="1" dirty="0" err="1" smtClean="0">
                <a:latin typeface="Century" pitchFamily="18" charset="0"/>
              </a:rPr>
              <a:t>of</a:t>
            </a:r>
            <a:r>
              <a:rPr lang="de-DE" sz="1400" i="1" dirty="0" smtClean="0">
                <a:latin typeface="Century" pitchFamily="18" charset="0"/>
              </a:rPr>
              <a:t> </a:t>
            </a:r>
            <a:r>
              <a:rPr lang="de-DE" sz="1400" i="1" dirty="0" err="1" smtClean="0">
                <a:latin typeface="Century" pitchFamily="18" charset="0"/>
              </a:rPr>
              <a:t>Sustainable</a:t>
            </a:r>
            <a:r>
              <a:rPr lang="de-DE" sz="1400" i="1" dirty="0" smtClean="0">
                <a:latin typeface="Century" pitchFamily="18" charset="0"/>
              </a:rPr>
              <a:t> Real Estate </a:t>
            </a:r>
            <a:r>
              <a:rPr lang="de-DE" sz="1400" i="1" dirty="0" err="1" smtClean="0">
                <a:latin typeface="Century" pitchFamily="18" charset="0"/>
              </a:rPr>
              <a:t>to</a:t>
            </a:r>
            <a:r>
              <a:rPr lang="de-DE" sz="1400" i="1" dirty="0" smtClean="0">
                <a:latin typeface="Century" pitchFamily="18" charset="0"/>
              </a:rPr>
              <a:t> a Multi-Asset Portfolio?</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How to define Sustainable Real Estate</a:t>
            </a:r>
          </a:p>
        </p:txBody>
      </p:sp>
      <p:sp>
        <p:nvSpPr>
          <p:cNvPr id="5125" name="Rectangle 3"/>
          <p:cNvSpPr>
            <a:spLocks noChangeArrowheads="1"/>
          </p:cNvSpPr>
          <p:nvPr/>
        </p:nvSpPr>
        <p:spPr bwMode="auto">
          <a:xfrm>
            <a:off x="4829362" y="3075978"/>
            <a:ext cx="4602163" cy="1719813"/>
          </a:xfrm>
          <a:prstGeom prst="rect">
            <a:avLst/>
          </a:prstGeom>
          <a:noFill/>
          <a:ln w="9525">
            <a:noFill/>
            <a:miter lim="800000"/>
            <a:headEnd/>
            <a:tailEnd/>
          </a:ln>
        </p:spPr>
        <p:txBody>
          <a:bodyPr lIns="72000" tIns="72000" rIns="72000" bIns="72000"/>
          <a:lstStyle/>
          <a:p>
            <a:pPr marL="187325" indent="-187325" defTabSz="666750" eaLnBrk="0" hangingPunct="0">
              <a:spcBef>
                <a:spcPct val="50000"/>
              </a:spcBef>
              <a:buClr>
                <a:schemeClr val="tx1">
                  <a:lumMod val="50000"/>
                  <a:lumOff val="50000"/>
                </a:schemeClr>
              </a:buClr>
              <a:defRPr/>
            </a:pPr>
            <a:endParaRPr lang="de-DE" dirty="0">
              <a:latin typeface="Univers 45 Light"/>
            </a:endParaRPr>
          </a:p>
        </p:txBody>
      </p:sp>
      <p:sp>
        <p:nvSpPr>
          <p:cNvPr id="18436" name="Rectangle 5"/>
          <p:cNvSpPr>
            <a:spLocks noChangeArrowheads="1"/>
          </p:cNvSpPr>
          <p:nvPr/>
        </p:nvSpPr>
        <p:spPr bwMode="auto">
          <a:xfrm>
            <a:off x="4829362" y="1340841"/>
            <a:ext cx="4602163" cy="1719812"/>
          </a:xfrm>
          <a:prstGeom prst="rect">
            <a:avLst/>
          </a:prstGeom>
          <a:noFill/>
          <a:ln w="9525">
            <a:noFill/>
            <a:miter lim="800000"/>
            <a:headEnd/>
            <a:tailEnd/>
          </a:ln>
        </p:spPr>
        <p:txBody>
          <a:bodyPr lIns="72000" tIns="72000" rIns="72000" bIns="72000"/>
          <a:lstStyle/>
          <a:p>
            <a:pPr defTabSz="666750"/>
            <a:endParaRPr kumimoji="1" lang="de-DE" altLang="de-DE">
              <a:latin typeface="Univers 45 Light" pitchFamily="2" charset="0"/>
            </a:endParaRPr>
          </a:p>
          <a:p>
            <a:pPr defTabSz="666750" eaLnBrk="0" hangingPunct="0">
              <a:spcBef>
                <a:spcPct val="50000"/>
              </a:spcBef>
            </a:pPr>
            <a:endParaRPr lang="de-DE" sz="1400">
              <a:latin typeface="Univers 55" pitchFamily="2" charset="0"/>
            </a:endParaRPr>
          </a:p>
        </p:txBody>
      </p:sp>
      <p:sp>
        <p:nvSpPr>
          <p:cNvPr id="11" name="Rectangle 2"/>
          <p:cNvSpPr>
            <a:spLocks noChangeArrowheads="1"/>
          </p:cNvSpPr>
          <p:nvPr/>
        </p:nvSpPr>
        <p:spPr bwMode="auto">
          <a:xfrm>
            <a:off x="287525" y="1028384"/>
            <a:ext cx="9351962" cy="4859336"/>
          </a:xfrm>
          <a:prstGeom prst="rect">
            <a:avLst/>
          </a:prstGeom>
          <a:noFill/>
          <a:ln w="9525">
            <a:noFill/>
            <a:miter lim="800000"/>
            <a:headEnd/>
            <a:tailEnd/>
          </a:ln>
          <a:effectLst/>
        </p:spPr>
        <p:txBody>
          <a:bodyPr lIns="72000" tIns="252000" rIns="72000" bIns="72000"/>
          <a:lstStyle/>
          <a:p>
            <a:pPr algn="ctr"/>
            <a:r>
              <a:rPr lang="en-GB" sz="1600" dirty="0" smtClean="0">
                <a:latin typeface="Century" pitchFamily="18" charset="0"/>
              </a:rPr>
              <a:t>“Development that meets the needs of the present without compromising the ability of future generations to meet their own needs” (</a:t>
            </a:r>
            <a:r>
              <a:rPr lang="en-GB" sz="1600" dirty="0" err="1" smtClean="0">
                <a:latin typeface="Century" pitchFamily="18" charset="0"/>
              </a:rPr>
              <a:t>Brundtland</a:t>
            </a:r>
            <a:r>
              <a:rPr lang="en-GB" sz="1600" dirty="0" smtClean="0">
                <a:latin typeface="Century" pitchFamily="18" charset="0"/>
              </a:rPr>
              <a:t>)</a:t>
            </a:r>
          </a:p>
          <a:p>
            <a:pPr algn="ctr"/>
            <a:endParaRPr lang="en-GB" sz="1600" dirty="0" smtClean="0">
              <a:latin typeface="Century" pitchFamily="18" charset="0"/>
            </a:endParaRPr>
          </a:p>
          <a:p>
            <a:pPr algn="ctr"/>
            <a:r>
              <a:rPr lang="en-GB" sz="1600" dirty="0" smtClean="0">
                <a:latin typeface="Century" pitchFamily="18" charset="0"/>
              </a:rPr>
              <a:t>“Triple Bottom Line”</a:t>
            </a:r>
          </a:p>
          <a:p>
            <a:endParaRPr lang="en-GB" sz="1600" dirty="0" smtClean="0">
              <a:latin typeface="Century" pitchFamily="18" charset="0"/>
            </a:endParaRPr>
          </a:p>
          <a:p>
            <a:endParaRPr lang="de-DE" sz="1600" dirty="0" smtClean="0">
              <a:latin typeface="Century" pitchFamily="18" charset="0"/>
            </a:endParaRPr>
          </a:p>
          <a:p>
            <a:endParaRPr lang="en-GB" sz="1600" dirty="0" smtClean="0">
              <a:latin typeface="Century" pitchFamily="18" charset="0"/>
            </a:endParaRPr>
          </a:p>
          <a:p>
            <a:pPr>
              <a:lnSpc>
                <a:spcPct val="150000"/>
              </a:lnSpc>
            </a:pPr>
            <a:r>
              <a:rPr lang="en-GB" sz="1600" dirty="0" smtClean="0">
                <a:latin typeface="Century" pitchFamily="18" charset="0"/>
              </a:rPr>
              <a:t>Dow Jones Sustainability Index Sector Real Estate</a:t>
            </a:r>
          </a:p>
          <a:p>
            <a:pPr lvl="1">
              <a:lnSpc>
                <a:spcPct val="150000"/>
              </a:lnSpc>
              <a:buFont typeface="Wingdings" pitchFamily="2" charset="2"/>
              <a:buChar char="Ø"/>
            </a:pPr>
            <a:r>
              <a:rPr lang="en-GB" sz="1600" b="0" dirty="0" smtClean="0">
                <a:latin typeface="Century" pitchFamily="18" charset="0"/>
              </a:rPr>
              <a:t> Basis to identify international sustainable real estate companies</a:t>
            </a:r>
          </a:p>
          <a:p>
            <a:pPr lvl="1">
              <a:lnSpc>
                <a:spcPct val="150000"/>
              </a:lnSpc>
              <a:buFont typeface="Wingdings" pitchFamily="2" charset="2"/>
              <a:buChar char="Ø"/>
            </a:pPr>
            <a:r>
              <a:rPr lang="en-GB" sz="1600" b="0" dirty="0" smtClean="0">
                <a:latin typeface="Century" pitchFamily="18" charset="0"/>
              </a:rPr>
              <a:t> DJSI developed together with SAM a Corporate Sustainability Assessment</a:t>
            </a:r>
          </a:p>
          <a:p>
            <a:endParaRPr lang="en-GB" sz="1600" dirty="0" smtClean="0">
              <a:latin typeface="Century" pitchFamily="18" charset="0"/>
            </a:endParaRPr>
          </a:p>
          <a:p>
            <a:endParaRPr lang="de-DE" sz="1600" dirty="0" smtClean="0">
              <a:latin typeface="Century" pitchFamily="18" charset="0"/>
            </a:endParaRPr>
          </a:p>
          <a:p>
            <a:endParaRPr lang="de-DE" sz="1600" dirty="0" smtClean="0">
              <a:latin typeface="Century" pitchFamily="18" charset="0"/>
            </a:endParaRPr>
          </a:p>
          <a:p>
            <a:endParaRPr lang="de-DE" sz="1600" dirty="0" smtClean="0">
              <a:latin typeface="Century" pitchFamily="18" charset="0"/>
            </a:endParaRPr>
          </a:p>
          <a:p>
            <a:endParaRPr lang="de-DE" sz="1600" dirty="0" smtClean="0">
              <a:latin typeface="Century" pitchFamily="18" charset="0"/>
            </a:endParaRPr>
          </a:p>
          <a:p>
            <a:endParaRPr lang="de-DE" sz="1600" dirty="0" smtClean="0">
              <a:latin typeface="Century" pitchFamily="18" charset="0"/>
            </a:endParaRPr>
          </a:p>
          <a:p>
            <a:endParaRPr lang="de-DE" sz="1600" dirty="0" smtClean="0">
              <a:latin typeface="Century" pitchFamily="18" charset="0"/>
            </a:endParaRPr>
          </a:p>
        </p:txBody>
      </p:sp>
      <p:sp>
        <p:nvSpPr>
          <p:cNvPr id="7" name="Ellipse 6"/>
          <p:cNvSpPr/>
          <p:nvPr/>
        </p:nvSpPr>
        <p:spPr bwMode="auto">
          <a:xfrm>
            <a:off x="3771900" y="2324053"/>
            <a:ext cx="2413000" cy="685800"/>
          </a:xfrm>
          <a:prstGeom prst="ellipse">
            <a:avLst/>
          </a:prstGeom>
          <a:solidFill>
            <a:schemeClr val="accent2">
              <a:lumMod val="60000"/>
              <a:lumOff val="40000"/>
            </a:schemeClr>
          </a:solidFill>
          <a:ln w="28575" cap="flat" cmpd="sng" algn="ctr">
            <a:solidFill>
              <a:schemeClr val="accent6">
                <a:lumMod val="60000"/>
                <a:lumOff val="40000"/>
              </a:schemeClr>
            </a:solidFill>
            <a:prstDash val="solid"/>
            <a:round/>
            <a:headEnd type="none" w="med" len="med"/>
            <a:tailEnd type="none" w="med" len="med"/>
          </a:ln>
          <a:effectLst>
            <a:glow rad="63500">
              <a:schemeClr val="accent2">
                <a:satMod val="175000"/>
                <a:alpha val="40000"/>
              </a:schemeClr>
            </a:glow>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smtClean="0">
                <a:latin typeface="Century" pitchFamily="18" charset="0"/>
              </a:rPr>
              <a:t>Real Estate </a:t>
            </a:r>
          </a:p>
          <a:p>
            <a:pPr marL="0" marR="0" indent="0" algn="ctr" defTabSz="914400" rtl="0" eaLnBrk="1" fontAlgn="base" latinLnBrk="0" hangingPunct="1">
              <a:lnSpc>
                <a:spcPct val="100000"/>
              </a:lnSpc>
              <a:spcBef>
                <a:spcPct val="0"/>
              </a:spcBef>
              <a:spcAft>
                <a:spcPct val="0"/>
              </a:spcAft>
              <a:buClrTx/>
              <a:buSzTx/>
              <a:buFontTx/>
              <a:buNone/>
              <a:tabLst/>
            </a:pPr>
            <a:r>
              <a:rPr lang="de-DE" dirty="0" smtClean="0">
                <a:latin typeface="Century" pitchFamily="18" charset="0"/>
              </a:rPr>
              <a:t>a</a:t>
            </a:r>
            <a:r>
              <a:rPr kumimoji="0" lang="de-DE" sz="1200" i="0" u="none" strike="noStrike" cap="none" normalizeH="0" baseline="0" dirty="0" smtClean="0">
                <a:ln>
                  <a:noFill/>
                </a:ln>
                <a:solidFill>
                  <a:schemeClr val="tx1"/>
                </a:solidFill>
                <a:effectLst/>
                <a:latin typeface="Century" pitchFamily="18" charset="0"/>
              </a:rPr>
              <a:t> Major </a:t>
            </a:r>
            <a:r>
              <a:rPr kumimoji="0" lang="de-DE" sz="1200" i="0" u="none" strike="noStrike" cap="none" normalizeH="0" baseline="0" dirty="0" err="1" smtClean="0">
                <a:ln>
                  <a:noFill/>
                </a:ln>
                <a:solidFill>
                  <a:schemeClr val="tx1"/>
                </a:solidFill>
                <a:effectLst/>
                <a:latin typeface="Century" pitchFamily="18" charset="0"/>
              </a:rPr>
              <a:t>Role</a:t>
            </a:r>
            <a:endParaRPr kumimoji="0" lang="de-DE" sz="1200" i="0" u="none" strike="noStrike" cap="none" normalizeH="0" baseline="0" dirty="0" smtClean="0">
              <a:ln>
                <a:noFill/>
              </a:ln>
              <a:solidFill>
                <a:schemeClr val="tx1"/>
              </a:solidFill>
              <a:effectLst/>
              <a:latin typeface="Century" pitchFamily="18" charset="0"/>
            </a:endParaRPr>
          </a:p>
        </p:txBody>
      </p:sp>
      <p:sp>
        <p:nvSpPr>
          <p:cNvPr id="10" name="Flussdiagramm: Zusammenführen 9"/>
          <p:cNvSpPr/>
          <p:nvPr/>
        </p:nvSpPr>
        <p:spPr bwMode="auto">
          <a:xfrm>
            <a:off x="2903220" y="4251960"/>
            <a:ext cx="4089400" cy="1158469"/>
          </a:xfrm>
          <a:prstGeom prst="flowChartMerge">
            <a:avLst/>
          </a:prstGeom>
          <a:solidFill>
            <a:schemeClr val="accent2">
              <a:lumMod val="60000"/>
              <a:lumOff val="40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dirty="0" smtClean="0">
              <a:ln>
                <a:noFill/>
              </a:ln>
              <a:effectLst/>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Century" pitchFamily="18" charset="0"/>
              </a:rPr>
              <a:t>Corporate</a:t>
            </a:r>
            <a:r>
              <a:rPr kumimoji="0" lang="de-DE" sz="1200" b="1" i="0" u="none" strike="noStrike" cap="none" normalizeH="0" dirty="0" smtClean="0">
                <a:ln>
                  <a:noFill/>
                </a:ln>
                <a:effectLst/>
                <a:latin typeface="Century" pitchFamily="18" charset="0"/>
              </a:rPr>
              <a:t> </a:t>
            </a:r>
            <a:r>
              <a:rPr kumimoji="0" lang="de-DE" sz="1200" b="1" i="0" u="none" strike="noStrike" cap="none" normalizeH="0" dirty="0" err="1" smtClean="0">
                <a:ln>
                  <a:noFill/>
                </a:ln>
                <a:effectLst/>
                <a:latin typeface="Century" pitchFamily="18" charset="0"/>
              </a:rPr>
              <a:t>Sustainability</a:t>
            </a:r>
            <a:r>
              <a:rPr kumimoji="0" lang="de-DE" sz="1200" b="1" i="0" u="none" strike="noStrike" cap="none" normalizeH="0" dirty="0" smtClean="0">
                <a:ln>
                  <a:noFill/>
                </a:ln>
                <a:effectLst/>
                <a:latin typeface="Century" pitchFamily="18" charset="0"/>
              </a:rPr>
              <a:t> </a:t>
            </a:r>
            <a:r>
              <a:rPr kumimoji="0" lang="de-DE" sz="1200" b="1" i="0" u="none" strike="noStrike" cap="none" normalizeH="0" dirty="0" err="1" smtClean="0">
                <a:ln>
                  <a:noFill/>
                </a:ln>
                <a:effectLst/>
                <a:latin typeface="Century" pitchFamily="18" charset="0"/>
              </a:rPr>
              <a:t>Assessment</a:t>
            </a:r>
            <a:endParaRPr kumimoji="0" lang="de-DE" sz="1200" b="1" i="0" u="none" strike="noStrike" cap="none" normalizeH="0" dirty="0" smtClean="0">
              <a:ln>
                <a:noFill/>
              </a:ln>
              <a:effectLst/>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dirty="0" smtClean="0">
              <a:ln>
                <a:noFill/>
              </a:ln>
              <a:effectLst/>
              <a:latin typeface="Century" pitchFamily="18" charset="0"/>
            </a:endParaRPr>
          </a:p>
        </p:txBody>
      </p:sp>
      <p:sp>
        <p:nvSpPr>
          <p:cNvPr id="12" name="Ellipse 11"/>
          <p:cNvSpPr/>
          <p:nvPr/>
        </p:nvSpPr>
        <p:spPr bwMode="auto">
          <a:xfrm>
            <a:off x="3517900" y="5524729"/>
            <a:ext cx="2882900" cy="715682"/>
          </a:xfrm>
          <a:prstGeom prst="ellipse">
            <a:avLst/>
          </a:prstGeom>
          <a:solidFill>
            <a:schemeClr val="accent2">
              <a:lumMod val="60000"/>
              <a:lumOff val="40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Century" pitchFamily="18" charset="0"/>
              </a:rPr>
              <a:t>Corporate </a:t>
            </a:r>
            <a:r>
              <a:rPr kumimoji="0" lang="de-DE" sz="1200" b="1" i="0" u="none" strike="noStrike" cap="none" normalizeH="0" baseline="0" dirty="0" err="1" smtClean="0">
                <a:ln>
                  <a:noFill/>
                </a:ln>
                <a:effectLst/>
                <a:latin typeface="Century" pitchFamily="18" charset="0"/>
              </a:rPr>
              <a:t>Sustainability</a:t>
            </a:r>
            <a:r>
              <a:rPr kumimoji="0" lang="de-DE" sz="1200" b="1" i="0" u="none" strike="noStrike" cap="none" normalizeH="0" dirty="0" smtClean="0">
                <a:ln>
                  <a:noFill/>
                </a:ln>
                <a:effectLst/>
                <a:latin typeface="Century" pitchFamily="18" charset="0"/>
              </a:rPr>
              <a:t> Score</a:t>
            </a:r>
            <a:endParaRPr kumimoji="0" lang="de-DE" sz="1200" b="1" i="0" u="none" strike="noStrike" cap="none" normalizeH="0" baseline="0" dirty="0" smtClean="0">
              <a:ln>
                <a:noFill/>
              </a:ln>
              <a:effectLst/>
              <a:latin typeface="Century" pitchFamily="18" charset="0"/>
            </a:endParaRPr>
          </a:p>
        </p:txBody>
      </p:sp>
      <p:sp>
        <p:nvSpPr>
          <p:cNvPr id="13" name="Pfeil nach rechts 12"/>
          <p:cNvSpPr/>
          <p:nvPr/>
        </p:nvSpPr>
        <p:spPr bwMode="auto">
          <a:xfrm>
            <a:off x="739139" y="4350206"/>
            <a:ext cx="2514601" cy="1749286"/>
          </a:xfrm>
          <a:prstGeom prst="rightArrow">
            <a:avLst/>
          </a:prstGeom>
          <a:solidFill>
            <a:schemeClr val="bg2">
              <a:lumMod val="60000"/>
              <a:lumOff val="40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err="1" smtClean="0">
                <a:ln>
                  <a:noFill/>
                </a:ln>
                <a:effectLst/>
                <a:latin typeface="Century" pitchFamily="18" charset="0"/>
              </a:rPr>
              <a:t>Criteria</a:t>
            </a:r>
            <a:r>
              <a:rPr kumimoji="0" lang="de-DE" sz="1200" b="1" i="0" u="none" strike="noStrike" cap="none" normalizeH="0" baseline="0" dirty="0" smtClean="0">
                <a:ln>
                  <a:noFill/>
                </a:ln>
                <a:effectLst/>
                <a:latin typeface="Century" pitchFamily="18" charset="0"/>
              </a:rPr>
              <a:t> Definition:</a:t>
            </a:r>
          </a:p>
          <a:p>
            <a:pPr marL="0" marR="0" indent="0" algn="l" defTabSz="914400" rtl="0" eaLnBrk="1" fontAlgn="base" latinLnBrk="0" hangingPunct="1">
              <a:lnSpc>
                <a:spcPct val="100000"/>
              </a:lnSpc>
              <a:spcBef>
                <a:spcPct val="0"/>
              </a:spcBef>
              <a:spcAft>
                <a:spcPct val="0"/>
              </a:spcAft>
              <a:buClrTx/>
              <a:buSzTx/>
              <a:buFontTx/>
              <a:buNone/>
              <a:tabLst/>
            </a:pPr>
            <a:r>
              <a:rPr lang="de-DE" sz="1000" b="0" dirty="0" smtClean="0">
                <a:latin typeface="Century" pitchFamily="18" charset="0"/>
              </a:rPr>
              <a:t>General</a:t>
            </a:r>
          </a:p>
          <a:p>
            <a:pPr marL="0" marR="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dirty="0" err="1" smtClean="0">
                <a:ln>
                  <a:noFill/>
                </a:ln>
                <a:effectLst/>
                <a:latin typeface="Century" pitchFamily="18" charset="0"/>
              </a:rPr>
              <a:t>Industry</a:t>
            </a:r>
            <a:r>
              <a:rPr kumimoji="0" lang="de-DE" sz="1000" b="0" i="0" u="none" strike="noStrike" cap="none" normalizeH="0" dirty="0" smtClean="0">
                <a:ln>
                  <a:noFill/>
                </a:ln>
                <a:effectLst/>
                <a:latin typeface="Century" pitchFamily="18" charset="0"/>
              </a:rPr>
              <a:t> </a:t>
            </a:r>
            <a:r>
              <a:rPr kumimoji="0" lang="de-DE" sz="1000" b="0" i="0" u="none" strike="noStrike" cap="none" normalizeH="0" dirty="0" err="1" smtClean="0">
                <a:ln>
                  <a:noFill/>
                </a:ln>
                <a:effectLst/>
                <a:latin typeface="Century" pitchFamily="18" charset="0"/>
              </a:rPr>
              <a:t>Specific</a:t>
            </a:r>
            <a:endParaRPr kumimoji="0" lang="de-DE" sz="1000" b="0" i="0" u="none" strike="noStrike" cap="none" normalizeH="0" baseline="0" dirty="0" smtClean="0">
              <a:ln>
                <a:noFill/>
              </a:ln>
              <a:effectLst/>
              <a:latin typeface="Century" pitchFamily="18" charset="0"/>
            </a:endParaRPr>
          </a:p>
        </p:txBody>
      </p:sp>
      <p:sp>
        <p:nvSpPr>
          <p:cNvPr id="14" name="Pfeil nach links 13"/>
          <p:cNvSpPr/>
          <p:nvPr/>
        </p:nvSpPr>
        <p:spPr bwMode="auto">
          <a:xfrm>
            <a:off x="6565900" y="4350206"/>
            <a:ext cx="2514600" cy="1749286"/>
          </a:xfrm>
          <a:prstGeom prst="leftArrow">
            <a:avLst/>
          </a:prstGeom>
          <a:solidFill>
            <a:schemeClr val="accent3">
              <a:lumMod val="65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err="1" smtClean="0">
                <a:ln>
                  <a:noFill/>
                </a:ln>
                <a:effectLst/>
                <a:latin typeface="Century" pitchFamily="18" charset="0"/>
              </a:rPr>
              <a:t>Sources</a:t>
            </a:r>
            <a:r>
              <a:rPr kumimoji="0" lang="de-DE" sz="1200" b="1" i="0" u="none" strike="noStrike" cap="none" normalizeH="0" dirty="0" smtClean="0">
                <a:ln>
                  <a:noFill/>
                </a:ln>
                <a:effectLst/>
                <a:latin typeface="Century" pitchFamily="18" charset="0"/>
              </a:rPr>
              <a:t> </a:t>
            </a:r>
            <a:r>
              <a:rPr kumimoji="0" lang="de-DE" sz="1200" b="1" i="0" u="none" strike="noStrike" cap="none" normalizeH="0" dirty="0" err="1" smtClean="0">
                <a:ln>
                  <a:noFill/>
                </a:ln>
                <a:effectLst/>
                <a:latin typeface="Century" pitchFamily="18" charset="0"/>
              </a:rPr>
              <a:t>of</a:t>
            </a:r>
            <a:r>
              <a:rPr kumimoji="0" lang="de-DE" sz="1200" b="1" i="0" u="none" strike="noStrike" cap="none" normalizeH="0" dirty="0" smtClean="0">
                <a:ln>
                  <a:noFill/>
                </a:ln>
                <a:effectLst/>
                <a:latin typeface="Century" pitchFamily="18" charset="0"/>
              </a:rPr>
              <a:t> Information: </a:t>
            </a:r>
          </a:p>
          <a:p>
            <a:pPr marL="0" marR="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dirty="0" err="1" smtClean="0">
                <a:ln>
                  <a:noFill/>
                </a:ln>
                <a:effectLst/>
                <a:latin typeface="Century" pitchFamily="18" charset="0"/>
              </a:rPr>
              <a:t>Questionnaire</a:t>
            </a:r>
            <a:r>
              <a:rPr kumimoji="0" lang="de-DE" sz="1000" b="0" i="0" u="none" strike="noStrike" cap="none" normalizeH="0" dirty="0" smtClean="0">
                <a:ln>
                  <a:noFill/>
                </a:ln>
                <a:effectLst/>
                <a:latin typeface="Century" pitchFamily="18" charset="0"/>
              </a:rPr>
              <a:t>, Company </a:t>
            </a:r>
            <a:r>
              <a:rPr kumimoji="0" lang="de-DE" sz="1000" b="0" i="0" u="none" strike="noStrike" cap="none" normalizeH="0" dirty="0" err="1" smtClean="0">
                <a:ln>
                  <a:noFill/>
                </a:ln>
                <a:effectLst/>
                <a:latin typeface="Century" pitchFamily="18" charset="0"/>
              </a:rPr>
              <a:t>Documents</a:t>
            </a:r>
            <a:r>
              <a:rPr kumimoji="0" lang="de-DE" sz="1000" b="0" i="0" u="none" strike="noStrike" cap="none" normalizeH="0" dirty="0" smtClean="0">
                <a:ln>
                  <a:noFill/>
                </a:ln>
                <a:effectLst/>
                <a:latin typeface="Century" pitchFamily="18" charset="0"/>
              </a:rPr>
              <a:t>, </a:t>
            </a:r>
            <a:r>
              <a:rPr kumimoji="0" lang="de-DE" sz="1000" b="0" i="0" u="none" strike="noStrike" cap="none" normalizeH="0" dirty="0" err="1" smtClean="0">
                <a:ln>
                  <a:noFill/>
                </a:ln>
                <a:effectLst/>
                <a:latin typeface="Century" pitchFamily="18" charset="0"/>
              </a:rPr>
              <a:t>Media&amp;Stkh</a:t>
            </a:r>
            <a:r>
              <a:rPr kumimoji="0" lang="de-DE" sz="1000" b="0" i="0" u="none" strike="noStrike" cap="none" normalizeH="0" dirty="0" smtClean="0">
                <a:ln>
                  <a:noFill/>
                </a:ln>
                <a:effectLst/>
                <a:latin typeface="Century" pitchFamily="18" charset="0"/>
              </a:rPr>
              <a:t>.,</a:t>
            </a:r>
          </a:p>
          <a:p>
            <a:pPr marL="0" marR="0" indent="0" algn="l" defTabSz="914400" rtl="0" eaLnBrk="1" fontAlgn="base" latinLnBrk="0" hangingPunct="1">
              <a:lnSpc>
                <a:spcPct val="100000"/>
              </a:lnSpc>
              <a:spcBef>
                <a:spcPct val="0"/>
              </a:spcBef>
              <a:spcAft>
                <a:spcPct val="0"/>
              </a:spcAft>
              <a:buClrTx/>
              <a:buSzTx/>
              <a:buFontTx/>
              <a:buNone/>
              <a:tabLst/>
            </a:pPr>
            <a:r>
              <a:rPr lang="de-DE" sz="1000" b="0" baseline="0" dirty="0" err="1" smtClean="0">
                <a:latin typeface="Century" pitchFamily="18" charset="0"/>
              </a:rPr>
              <a:t>Contact</a:t>
            </a:r>
            <a:r>
              <a:rPr lang="de-DE" sz="1000" b="0" dirty="0" smtClean="0">
                <a:latin typeface="Century" pitchFamily="18" charset="0"/>
              </a:rPr>
              <a:t> </a:t>
            </a:r>
            <a:r>
              <a:rPr lang="de-DE" sz="1000" b="0" dirty="0" err="1" smtClean="0">
                <a:latin typeface="Century" pitchFamily="18" charset="0"/>
              </a:rPr>
              <a:t>with</a:t>
            </a:r>
            <a:r>
              <a:rPr lang="de-DE" sz="1000" b="0" dirty="0" smtClean="0">
                <a:latin typeface="Century" pitchFamily="18" charset="0"/>
              </a:rPr>
              <a:t> Companies</a:t>
            </a:r>
            <a:endParaRPr kumimoji="0" lang="de-DE" sz="1000" b="0" i="0" u="none" strike="noStrike" cap="none" normalizeH="0" baseline="0" dirty="0" smtClean="0">
              <a:ln>
                <a:noFill/>
              </a:ln>
              <a:effectLst/>
              <a:latin typeface="Century" pitchFamily="18" charset="0"/>
            </a:endParaRPr>
          </a:p>
        </p:txBody>
      </p:sp>
      <p:sp>
        <p:nvSpPr>
          <p:cNvPr id="18" name="Textfeld 17"/>
          <p:cNvSpPr txBox="1"/>
          <p:nvPr/>
        </p:nvSpPr>
        <p:spPr>
          <a:xfrm>
            <a:off x="8496113" y="6295923"/>
            <a:ext cx="1409887" cy="246221"/>
          </a:xfrm>
          <a:prstGeom prst="rect">
            <a:avLst/>
          </a:prstGeom>
          <a:noFill/>
        </p:spPr>
        <p:txBody>
          <a:bodyPr wrap="square" rtlCol="0">
            <a:spAutoFit/>
          </a:bodyPr>
          <a:lstStyle/>
          <a:p>
            <a:r>
              <a:rPr lang="de-DE" sz="1000" b="0" dirty="0" smtClean="0">
                <a:latin typeface="Century" pitchFamily="18" charset="0"/>
              </a:rPr>
              <a:t>Source: DJSI</a:t>
            </a:r>
            <a:endParaRPr lang="de-DE" sz="1000" b="0" dirty="0">
              <a:latin typeface="Century"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p:cNvSpPr/>
          <p:nvPr/>
        </p:nvSpPr>
        <p:spPr>
          <a:xfrm>
            <a:off x="7429500" y="6371772"/>
            <a:ext cx="4953000" cy="2123658"/>
          </a:xfrm>
          <a:prstGeom prst="rect">
            <a:avLst/>
          </a:prstGeom>
        </p:spPr>
        <p:txBody>
          <a:bodyPr>
            <a:spAutoFit/>
          </a:bodyPr>
          <a:lstStyle/>
          <a:p>
            <a:r>
              <a:rPr lang="en-GB" dirty="0" smtClean="0"/>
              <a:t>Characteristics of SRE</a:t>
            </a:r>
          </a:p>
          <a:p>
            <a:endParaRPr lang="de-DE" dirty="0" smtClean="0"/>
          </a:p>
          <a:p>
            <a:r>
              <a:rPr lang="en-GB" dirty="0" smtClean="0"/>
              <a:t>Real Estate Companies Weighting within the Index</a:t>
            </a:r>
          </a:p>
          <a:p>
            <a:endParaRPr lang="de-DE" dirty="0" smtClean="0"/>
          </a:p>
          <a:p>
            <a:r>
              <a:rPr lang="en-GB" dirty="0" smtClean="0"/>
              <a:t>Market Capitalisation of the Companies</a:t>
            </a:r>
          </a:p>
          <a:p>
            <a:endParaRPr lang="de-DE" dirty="0" smtClean="0"/>
          </a:p>
          <a:p>
            <a:r>
              <a:rPr lang="en-GB" dirty="0" smtClean="0"/>
              <a:t>Industry Exposure</a:t>
            </a:r>
          </a:p>
          <a:p>
            <a:endParaRPr lang="de-DE" dirty="0" smtClean="0"/>
          </a:p>
          <a:p>
            <a:r>
              <a:rPr lang="en-GB" dirty="0" smtClean="0"/>
              <a:t>Geographical Exposure</a:t>
            </a:r>
          </a:p>
          <a:p>
            <a:endParaRPr lang="de-DE" dirty="0" smtClean="0"/>
          </a:p>
          <a:p>
            <a:r>
              <a:rPr lang="en-GB" dirty="0" smtClean="0"/>
              <a:t>SRE </a:t>
            </a:r>
            <a:r>
              <a:rPr lang="en-GB" dirty="0" err="1" smtClean="0"/>
              <a:t>Possbile</a:t>
            </a:r>
            <a:r>
              <a:rPr lang="en-GB" dirty="0" smtClean="0"/>
              <a:t> Contribution to institutional investors</a:t>
            </a:r>
            <a:endParaRPr lang="de-DE" dirty="0"/>
          </a:p>
        </p:txBody>
      </p:sp>
      <p:pic>
        <p:nvPicPr>
          <p:cNvPr id="3" name="Picture 4"/>
          <p:cNvPicPr>
            <a:picLocks noChangeAspect="1" noChangeArrowheads="1"/>
          </p:cNvPicPr>
          <p:nvPr/>
        </p:nvPicPr>
        <p:blipFill>
          <a:blip r:embed="rId3" cstate="print"/>
          <a:srcRect/>
          <a:stretch>
            <a:fillRect/>
          </a:stretch>
        </p:blipFill>
        <p:spPr bwMode="auto">
          <a:xfrm>
            <a:off x="664709" y="1177926"/>
            <a:ext cx="4048125" cy="5193846"/>
          </a:xfrm>
          <a:prstGeom prst="rect">
            <a:avLst/>
          </a:prstGeom>
          <a:noFill/>
          <a:ln w="9525">
            <a:noFill/>
            <a:miter lim="800000"/>
            <a:headEnd/>
            <a:tailEnd/>
          </a:ln>
        </p:spPr>
      </p:pic>
      <p:sp>
        <p:nvSpPr>
          <p:cNvPr id="4" name="Rectangle 14"/>
          <p:cNvSpPr>
            <a:spLocks noChangeArrowheads="1"/>
          </p:cNvSpPr>
          <p:nvPr/>
        </p:nvSpPr>
        <p:spPr bwMode="auto">
          <a:xfrm>
            <a:off x="0" y="0"/>
            <a:ext cx="9906000" cy="927100"/>
          </a:xfrm>
          <a:prstGeom prst="rect">
            <a:avLst/>
          </a:prstGeom>
          <a:noFill/>
          <a:ln w="9525">
            <a:noFill/>
            <a:miter lim="800000"/>
            <a:headEnd/>
            <a:tailEnd/>
          </a:ln>
        </p:spPr>
        <p:txBody>
          <a:bodyPr lIns="360000" tIns="0" rIns="360000" bIns="0" anchor="ctr"/>
          <a:lstStyle/>
          <a:p>
            <a:r>
              <a:rPr lang="de-DE" sz="2200" dirty="0" err="1" smtClean="0">
                <a:solidFill>
                  <a:schemeClr val="bg2"/>
                </a:solidFill>
              </a:rPr>
              <a:t>Criteria</a:t>
            </a:r>
            <a:r>
              <a:rPr lang="de-DE" sz="2200" dirty="0" smtClean="0">
                <a:solidFill>
                  <a:schemeClr val="bg2"/>
                </a:solidFill>
              </a:rPr>
              <a:t> DJSI – Corporate </a:t>
            </a:r>
            <a:r>
              <a:rPr lang="de-DE" sz="2200" dirty="0" err="1" smtClean="0">
                <a:solidFill>
                  <a:schemeClr val="bg2"/>
                </a:solidFill>
              </a:rPr>
              <a:t>Sustainability</a:t>
            </a:r>
            <a:r>
              <a:rPr lang="de-DE" sz="2200" dirty="0" smtClean="0">
                <a:solidFill>
                  <a:schemeClr val="bg2"/>
                </a:solidFill>
              </a:rPr>
              <a:t> </a:t>
            </a:r>
            <a:r>
              <a:rPr lang="de-DE" sz="2200" dirty="0" err="1" smtClean="0">
                <a:solidFill>
                  <a:schemeClr val="bg2"/>
                </a:solidFill>
              </a:rPr>
              <a:t>Assessment</a:t>
            </a:r>
            <a:r>
              <a:rPr lang="de-DE" sz="2200" dirty="0" smtClean="0">
                <a:solidFill>
                  <a:schemeClr val="bg2"/>
                </a:solidFill>
              </a:rPr>
              <a:t> (Notiz) </a:t>
            </a:r>
          </a:p>
          <a:p>
            <a:r>
              <a:rPr lang="de-DE" sz="2200" dirty="0" smtClean="0">
                <a:solidFill>
                  <a:srgbClr val="FF0000"/>
                </a:solidFill>
              </a:rPr>
              <a:t>Ausblenden</a:t>
            </a:r>
            <a:endParaRPr lang="de-DE" sz="2200" dirty="0">
              <a:solidFill>
                <a:srgbClr val="FF0000"/>
              </a:solidFill>
            </a:endParaRPr>
          </a:p>
        </p:txBody>
      </p:sp>
      <p:pic>
        <p:nvPicPr>
          <p:cNvPr id="2050" name="Picture 2"/>
          <p:cNvPicPr>
            <a:picLocks noChangeAspect="1" noChangeArrowheads="1"/>
          </p:cNvPicPr>
          <p:nvPr/>
        </p:nvPicPr>
        <p:blipFill>
          <a:blip r:embed="rId4" cstate="print"/>
          <a:srcRect/>
          <a:stretch>
            <a:fillRect/>
          </a:stretch>
        </p:blipFill>
        <p:spPr bwMode="auto">
          <a:xfrm>
            <a:off x="4953000" y="1385888"/>
            <a:ext cx="4686300" cy="4086225"/>
          </a:xfrm>
          <a:prstGeom prst="rect">
            <a:avLst/>
          </a:prstGeom>
          <a:noFill/>
          <a:ln w="9525">
            <a:noFill/>
            <a:miter lim="800000"/>
            <a:headEnd/>
            <a:tailEnd/>
          </a:ln>
        </p:spPr>
      </p:pic>
      <p:sp>
        <p:nvSpPr>
          <p:cNvPr id="6" name="Stern mit 5 Zacken 5"/>
          <p:cNvSpPr/>
          <p:nvPr/>
        </p:nvSpPr>
        <p:spPr bwMode="auto">
          <a:xfrm>
            <a:off x="8039100" y="-565784"/>
            <a:ext cx="2072640" cy="2290444"/>
          </a:xfrm>
          <a:prstGeom prst="star5">
            <a:avLst/>
          </a:prstGeom>
          <a:solidFill>
            <a:srgbClr val="FF0000"/>
          </a:solidFill>
          <a:ln w="12700" cap="flat" cmpd="sng" algn="ctr">
            <a:noFill/>
            <a:prstDash val="solid"/>
            <a:round/>
            <a:headEnd type="none" w="med" len="med"/>
            <a:tailEnd type="none" w="med" len="med"/>
          </a:ln>
          <a:effectLst>
            <a:outerShdw dist="35921" dir="2700000" algn="ctr" rotWithShape="0">
              <a:srgbClr val="5F5F5F"/>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rPr>
              <a:t>Ausblenden</a:t>
            </a:r>
          </a:p>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1"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246885" y="1622146"/>
            <a:ext cx="9351962" cy="4859336"/>
          </a:xfrm>
          <a:prstGeom prst="rect">
            <a:avLst/>
          </a:prstGeom>
          <a:noFill/>
          <a:ln w="9525">
            <a:noFill/>
            <a:miter lim="800000"/>
            <a:headEnd/>
            <a:tailEnd/>
          </a:ln>
          <a:effectLst/>
        </p:spPr>
        <p:txBody>
          <a:bodyPr lIns="72000" tIns="252000" rIns="72000" bIns="72000"/>
          <a:lstStyle/>
          <a:p>
            <a:pPr algn="ctr"/>
            <a:endParaRPr lang="de-DE" sz="1600" dirty="0" smtClean="0">
              <a:latin typeface="Century" pitchFamily="18" charset="0"/>
            </a:endParaRPr>
          </a:p>
        </p:txBody>
      </p:sp>
      <p:sp>
        <p:nvSpPr>
          <p:cNvPr id="10" name="Flussdiagramm: Zusammenführen 9"/>
          <p:cNvSpPr/>
          <p:nvPr/>
        </p:nvSpPr>
        <p:spPr bwMode="auto">
          <a:xfrm>
            <a:off x="2319020" y="1706880"/>
            <a:ext cx="5499100" cy="2799351"/>
          </a:xfrm>
          <a:prstGeom prst="flowChartMerge">
            <a:avLst/>
          </a:prstGeom>
          <a:solidFill>
            <a:schemeClr val="accent2">
              <a:lumMod val="60000"/>
              <a:lumOff val="40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b="1" i="0" u="none" strike="noStrike" cap="none" normalizeH="0" baseline="0" dirty="0" smtClean="0">
              <a:ln>
                <a:noFill/>
              </a:ln>
              <a:effectLst/>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effectLst/>
                <a:latin typeface="Century" pitchFamily="18" charset="0"/>
              </a:rPr>
              <a:t>Corporate</a:t>
            </a:r>
            <a:r>
              <a:rPr kumimoji="0" lang="de-DE" sz="1400" b="1" i="0" u="none" strike="noStrike" cap="none" normalizeH="0" dirty="0" smtClean="0">
                <a:ln>
                  <a:noFill/>
                </a:ln>
                <a:effectLst/>
                <a:latin typeface="Century" pitchFamily="18" charset="0"/>
              </a:rPr>
              <a:t> </a:t>
            </a:r>
            <a:r>
              <a:rPr kumimoji="0" lang="de-DE" sz="1400" b="1" i="0" u="none" strike="noStrike" cap="none" normalizeH="0" dirty="0" err="1" smtClean="0">
                <a:ln>
                  <a:noFill/>
                </a:ln>
                <a:effectLst/>
                <a:latin typeface="Century" pitchFamily="18" charset="0"/>
              </a:rPr>
              <a:t>Sustainability</a:t>
            </a:r>
            <a:r>
              <a:rPr kumimoji="0" lang="de-DE" sz="1400" b="1" i="0" u="none" strike="noStrike" cap="none" normalizeH="0" dirty="0" smtClean="0">
                <a:ln>
                  <a:noFill/>
                </a:ln>
                <a:effectLst/>
                <a:latin typeface="Century" pitchFamily="18" charset="0"/>
              </a:rPr>
              <a:t> </a:t>
            </a:r>
            <a:r>
              <a:rPr kumimoji="0" lang="de-DE" sz="1400" b="1" i="0" u="none" strike="noStrike" cap="none" normalizeH="0" dirty="0" err="1" smtClean="0">
                <a:ln>
                  <a:noFill/>
                </a:ln>
                <a:effectLst/>
                <a:latin typeface="Century" pitchFamily="18" charset="0"/>
              </a:rPr>
              <a:t>Monitoring</a:t>
            </a:r>
            <a:endParaRPr kumimoji="0" lang="de-DE" sz="1400" b="1" i="0" u="none" strike="noStrike" cap="none" normalizeH="0" dirty="0" smtClean="0">
              <a:ln>
                <a:noFill/>
              </a:ln>
              <a:effectLst/>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baseline="0" dirty="0" smtClean="0">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dirty="0" smtClean="0">
                <a:ln>
                  <a:noFill/>
                </a:ln>
                <a:effectLst/>
                <a:latin typeface="Century" pitchFamily="18" charset="0"/>
              </a:rPr>
              <a:t>Impact Evaluation</a:t>
            </a:r>
          </a:p>
          <a:p>
            <a:pPr marL="0" marR="0" indent="0" algn="ctr" defTabSz="914400" rtl="0" eaLnBrk="1" fontAlgn="base" latinLnBrk="0" hangingPunct="1">
              <a:lnSpc>
                <a:spcPct val="100000"/>
              </a:lnSpc>
              <a:spcBef>
                <a:spcPct val="0"/>
              </a:spcBef>
              <a:spcAft>
                <a:spcPct val="0"/>
              </a:spcAft>
              <a:buClrTx/>
              <a:buSzTx/>
              <a:buFontTx/>
              <a:buNone/>
              <a:tabLst/>
            </a:pPr>
            <a:endParaRPr lang="de-DE" baseline="0" dirty="0" smtClean="0">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dirty="0" smtClean="0">
                <a:ln>
                  <a:noFill/>
                </a:ln>
                <a:effectLst/>
                <a:latin typeface="Century" pitchFamily="18" charset="0"/>
              </a:rPr>
              <a:t>Quality </a:t>
            </a:r>
            <a:r>
              <a:rPr kumimoji="0" lang="de-DE" b="1" i="0" u="none" strike="noStrike" cap="none" normalizeH="0" dirty="0" err="1" smtClean="0">
                <a:ln>
                  <a:noFill/>
                </a:ln>
                <a:effectLst/>
                <a:latin typeface="Century" pitchFamily="18" charset="0"/>
              </a:rPr>
              <a:t>of</a:t>
            </a:r>
            <a:r>
              <a:rPr kumimoji="0" lang="de-DE" b="1" i="0" u="none" strike="noStrike" cap="none" normalizeH="0" dirty="0" smtClean="0">
                <a:ln>
                  <a:noFill/>
                </a:ln>
                <a:effectLst/>
                <a:latin typeface="Century" pitchFamily="18" charset="0"/>
              </a:rPr>
              <a:t> </a:t>
            </a:r>
            <a:r>
              <a:rPr kumimoji="0" lang="de-DE" b="1" i="0" u="none" strike="noStrike" cap="none" normalizeH="0" dirty="0" err="1" smtClean="0">
                <a:ln>
                  <a:noFill/>
                </a:ln>
                <a:effectLst/>
                <a:latin typeface="Century" pitchFamily="18" charset="0"/>
              </a:rPr>
              <a:t>Crisis</a:t>
            </a:r>
            <a:r>
              <a:rPr kumimoji="0" lang="de-DE" b="1" i="0" u="none" strike="noStrike" cap="none" normalizeH="0" dirty="0" smtClean="0">
                <a:ln>
                  <a:noFill/>
                </a:ln>
                <a:effectLst/>
                <a:latin typeface="Century" pitchFamily="18" charset="0"/>
              </a:rPr>
              <a:t> </a:t>
            </a:r>
            <a:r>
              <a:rPr kumimoji="0" lang="de-DE" b="1" i="0" u="none" strike="noStrike" cap="none" normalizeH="0" dirty="0" err="1" smtClean="0">
                <a:ln>
                  <a:noFill/>
                </a:ln>
                <a:effectLst/>
                <a:latin typeface="Century" pitchFamily="18" charset="0"/>
              </a:rPr>
              <a:t>Managament</a:t>
            </a:r>
            <a:endParaRPr kumimoji="0" lang="de-DE" b="1" i="0" u="none" strike="noStrike" cap="none" normalizeH="0" dirty="0" smtClean="0">
              <a:ln>
                <a:noFill/>
              </a:ln>
              <a:effectLst/>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de-DE" baseline="0" dirty="0" smtClean="0">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dirty="0" smtClean="0">
                <a:ln>
                  <a:noFill/>
                </a:ln>
                <a:effectLst/>
                <a:latin typeface="Century" pitchFamily="18" charset="0"/>
              </a:rPr>
              <a:t>Index Design </a:t>
            </a:r>
            <a:r>
              <a:rPr kumimoji="0" lang="de-DE" b="1" i="0" u="none" strike="noStrike" cap="none" normalizeH="0" dirty="0" err="1" smtClean="0">
                <a:ln>
                  <a:noFill/>
                </a:ln>
                <a:effectLst/>
                <a:latin typeface="Century" pitchFamily="18" charset="0"/>
              </a:rPr>
              <a:t>Committee</a:t>
            </a:r>
            <a:endParaRPr kumimoji="0" lang="de-DE" b="1" i="0" u="none" strike="noStrike" cap="none" normalizeH="0" baseline="0" dirty="0" smtClean="0">
              <a:ln>
                <a:noFill/>
              </a:ln>
              <a:effectLst/>
              <a:latin typeface="Century" pitchFamily="18" charset="0"/>
            </a:endParaRPr>
          </a:p>
        </p:txBody>
      </p:sp>
      <p:sp>
        <p:nvSpPr>
          <p:cNvPr id="12" name="Ellipse 11"/>
          <p:cNvSpPr/>
          <p:nvPr/>
        </p:nvSpPr>
        <p:spPr bwMode="auto">
          <a:xfrm>
            <a:off x="3599180" y="4643648"/>
            <a:ext cx="2882900" cy="1051032"/>
          </a:xfrm>
          <a:prstGeom prst="ellipse">
            <a:avLst/>
          </a:prstGeom>
          <a:solidFill>
            <a:schemeClr val="accent2">
              <a:lumMod val="60000"/>
              <a:lumOff val="40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de-DE" dirty="0" smtClean="0">
              <a:latin typeface="Century"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de-DE" dirty="0" err="1" smtClean="0">
                <a:latin typeface="Century" pitchFamily="18" charset="0"/>
              </a:rPr>
              <a:t>Remaining</a:t>
            </a:r>
            <a:r>
              <a:rPr lang="de-DE" dirty="0" smtClean="0">
                <a:latin typeface="Century" pitchFamily="18" charset="0"/>
              </a:rPr>
              <a:t> </a:t>
            </a:r>
            <a:r>
              <a:rPr lang="de-DE" dirty="0" err="1" smtClean="0">
                <a:latin typeface="Century" pitchFamily="18" charset="0"/>
              </a:rPr>
              <a:t>or</a:t>
            </a:r>
            <a:r>
              <a:rPr lang="de-DE" dirty="0" smtClean="0">
                <a:latin typeface="Century" pitchFamily="18" charset="0"/>
              </a:rPr>
              <a:t> </a:t>
            </a:r>
            <a:r>
              <a:rPr lang="de-DE" dirty="0" err="1" smtClean="0">
                <a:latin typeface="Century" pitchFamily="18" charset="0"/>
              </a:rPr>
              <a:t>Excluding</a:t>
            </a:r>
            <a:r>
              <a:rPr lang="de-DE" dirty="0" smtClean="0">
                <a:latin typeface="Century" pitchFamily="18" charset="0"/>
              </a:rPr>
              <a:t> Company</a:t>
            </a:r>
            <a:endParaRPr kumimoji="0" lang="de-DE" sz="1200" b="1" i="0" u="none" strike="noStrike" cap="none" normalizeH="0" baseline="0" dirty="0" smtClean="0">
              <a:ln>
                <a:noFill/>
              </a:ln>
              <a:effectLst/>
              <a:latin typeface="Century" pitchFamily="18" charset="0"/>
            </a:endParaRPr>
          </a:p>
        </p:txBody>
      </p:sp>
      <p:sp>
        <p:nvSpPr>
          <p:cNvPr id="13" name="Pfeil nach rechts 12"/>
          <p:cNvSpPr/>
          <p:nvPr/>
        </p:nvSpPr>
        <p:spPr bwMode="auto">
          <a:xfrm>
            <a:off x="444499" y="2990510"/>
            <a:ext cx="2514601" cy="1749286"/>
          </a:xfrm>
          <a:prstGeom prst="rightArrow">
            <a:avLst/>
          </a:prstGeom>
          <a:solidFill>
            <a:schemeClr val="accent3">
              <a:lumMod val="95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Century" pitchFamily="18" charset="0"/>
              </a:rPr>
              <a:t>Critical </a:t>
            </a:r>
            <a:r>
              <a:rPr kumimoji="0" lang="de-DE" sz="1200" b="1" i="0" u="none" strike="noStrike" cap="none" normalizeH="0" baseline="0" dirty="0" err="1" smtClean="0">
                <a:ln>
                  <a:noFill/>
                </a:ln>
                <a:effectLst/>
                <a:latin typeface="Century" pitchFamily="18" charset="0"/>
              </a:rPr>
              <a:t>Issues</a:t>
            </a:r>
            <a:endParaRPr kumimoji="0" lang="de-DE" sz="1000" b="0" i="0" u="none" strike="noStrike" cap="none" normalizeH="0" baseline="0" dirty="0" smtClean="0">
              <a:ln>
                <a:noFill/>
              </a:ln>
              <a:effectLst/>
              <a:latin typeface="Century" pitchFamily="18" charset="0"/>
            </a:endParaRPr>
          </a:p>
        </p:txBody>
      </p:sp>
      <p:sp>
        <p:nvSpPr>
          <p:cNvPr id="14" name="Pfeil nach links 13"/>
          <p:cNvSpPr/>
          <p:nvPr/>
        </p:nvSpPr>
        <p:spPr bwMode="auto">
          <a:xfrm>
            <a:off x="6967725" y="3017832"/>
            <a:ext cx="2514600" cy="1671164"/>
          </a:xfrm>
          <a:prstGeom prst="leftArrow">
            <a:avLst/>
          </a:prstGeom>
          <a:solidFill>
            <a:schemeClr val="accent3">
              <a:lumMod val="95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Century" pitchFamily="18" charset="0"/>
              </a:rPr>
              <a:t>Media &amp; </a:t>
            </a:r>
            <a:r>
              <a:rPr kumimoji="0" lang="de-DE" sz="1200" b="1" i="0" u="none" strike="noStrike" cap="none" normalizeH="0" baseline="0" dirty="0" err="1" smtClean="0">
                <a:ln>
                  <a:noFill/>
                </a:ln>
                <a:solidFill>
                  <a:schemeClr val="tx1"/>
                </a:solidFill>
                <a:effectLst/>
                <a:latin typeface="Century" pitchFamily="18" charset="0"/>
              </a:rPr>
              <a:t>Stakeholder</a:t>
            </a:r>
            <a:r>
              <a:rPr kumimoji="0" lang="de-DE" sz="1200" b="1" i="0" u="none" strike="noStrike" cap="none" normalizeH="0" baseline="0" dirty="0" smtClean="0">
                <a:ln>
                  <a:noFill/>
                </a:ln>
                <a:solidFill>
                  <a:schemeClr val="tx1"/>
                </a:solidFill>
                <a:effectLst/>
                <a:latin typeface="Century" pitchFamily="18" charset="0"/>
              </a:rPr>
              <a:t> </a:t>
            </a:r>
            <a:r>
              <a:rPr kumimoji="0" lang="de-DE" sz="1200" b="1" i="0" u="none" strike="noStrike" cap="none" normalizeH="0" baseline="0" dirty="0" err="1" smtClean="0">
                <a:ln>
                  <a:noFill/>
                </a:ln>
                <a:solidFill>
                  <a:schemeClr val="tx1"/>
                </a:solidFill>
                <a:effectLst/>
                <a:latin typeface="Century" pitchFamily="18" charset="0"/>
              </a:rPr>
              <a:t>Anaylsis</a:t>
            </a:r>
            <a:endParaRPr kumimoji="0" lang="de-DE" sz="1000" b="0" i="0" u="none" strike="noStrike" cap="none" normalizeH="0" baseline="0" dirty="0" smtClean="0">
              <a:ln>
                <a:noFill/>
              </a:ln>
              <a:solidFill>
                <a:schemeClr val="tx1"/>
              </a:solidFill>
              <a:effectLst/>
              <a:latin typeface="Century" pitchFamily="18" charset="0"/>
            </a:endParaRPr>
          </a:p>
        </p:txBody>
      </p:sp>
      <p:sp>
        <p:nvSpPr>
          <p:cNvPr id="16" name="Textfeld 15"/>
          <p:cNvSpPr txBox="1"/>
          <p:nvPr/>
        </p:nvSpPr>
        <p:spPr>
          <a:xfrm>
            <a:off x="8496113" y="6295923"/>
            <a:ext cx="1409887" cy="246221"/>
          </a:xfrm>
          <a:prstGeom prst="rect">
            <a:avLst/>
          </a:prstGeom>
          <a:noFill/>
        </p:spPr>
        <p:txBody>
          <a:bodyPr wrap="square" rtlCol="0">
            <a:spAutoFit/>
          </a:bodyPr>
          <a:lstStyle/>
          <a:p>
            <a:r>
              <a:rPr lang="de-DE" sz="1000" b="0" dirty="0" smtClean="0">
                <a:latin typeface="Century" pitchFamily="18" charset="0"/>
              </a:rPr>
              <a:t>Source: DJSI</a:t>
            </a:r>
            <a:endParaRPr lang="de-DE" sz="1000" b="0" dirty="0">
              <a:latin typeface="Century" pitchFamily="18" charset="0"/>
            </a:endParaRPr>
          </a:p>
        </p:txBody>
      </p:sp>
      <p:sp>
        <p:nvSpPr>
          <p:cNvPr id="9"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How to define Sustainable Real Estate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ChangeArrowheads="1"/>
          </p:cNvSpPr>
          <p:nvPr/>
        </p:nvSpPr>
        <p:spPr bwMode="auto">
          <a:xfrm>
            <a:off x="4829362" y="1676121"/>
            <a:ext cx="4602163" cy="1719812"/>
          </a:xfrm>
          <a:prstGeom prst="rect">
            <a:avLst/>
          </a:prstGeom>
          <a:noFill/>
          <a:ln w="9525">
            <a:noFill/>
            <a:miter lim="800000"/>
            <a:headEnd/>
            <a:tailEnd/>
          </a:ln>
        </p:spPr>
        <p:txBody>
          <a:bodyPr lIns="72000" tIns="72000" rIns="72000" bIns="72000"/>
          <a:lstStyle/>
          <a:p>
            <a:pPr defTabSz="666750"/>
            <a:endParaRPr kumimoji="1" lang="de-DE" altLang="de-DE">
              <a:latin typeface="Univers 45 Light" pitchFamily="2" charset="0"/>
            </a:endParaRPr>
          </a:p>
          <a:p>
            <a:pPr defTabSz="666750" eaLnBrk="0" hangingPunct="0">
              <a:spcBef>
                <a:spcPct val="50000"/>
              </a:spcBef>
            </a:pPr>
            <a:endParaRPr lang="de-DE" sz="1400">
              <a:latin typeface="Univers 55" pitchFamily="2" charset="0"/>
            </a:endParaRPr>
          </a:p>
        </p:txBody>
      </p:sp>
      <p:sp>
        <p:nvSpPr>
          <p:cNvPr id="11" name="Rectangle 2"/>
          <p:cNvSpPr>
            <a:spLocks noChangeArrowheads="1"/>
          </p:cNvSpPr>
          <p:nvPr/>
        </p:nvSpPr>
        <p:spPr bwMode="auto">
          <a:xfrm>
            <a:off x="287525" y="1134466"/>
            <a:ext cx="9351962" cy="4859336"/>
          </a:xfrm>
          <a:prstGeom prst="rect">
            <a:avLst/>
          </a:prstGeom>
          <a:noFill/>
          <a:ln w="9525">
            <a:noFill/>
            <a:miter lim="800000"/>
            <a:headEnd/>
            <a:tailEnd/>
          </a:ln>
          <a:effectLst/>
        </p:spPr>
        <p:txBody>
          <a:bodyPr lIns="72000" tIns="252000" rIns="72000" bIns="72000"/>
          <a:lstStyle/>
          <a:p>
            <a:pPr algn="ctr">
              <a:lnSpc>
                <a:spcPct val="150000"/>
              </a:lnSpc>
            </a:pPr>
            <a:r>
              <a:rPr lang="de-DE" sz="1600" dirty="0" smtClean="0">
                <a:latin typeface="Century" pitchFamily="18" charset="0"/>
              </a:rPr>
              <a:t>Dow Jones </a:t>
            </a:r>
            <a:r>
              <a:rPr lang="de-DE" sz="1600" dirty="0" err="1" smtClean="0">
                <a:latin typeface="Century" pitchFamily="18" charset="0"/>
              </a:rPr>
              <a:t>Sustainability</a:t>
            </a:r>
            <a:r>
              <a:rPr lang="de-DE" sz="1600" dirty="0" smtClean="0">
                <a:latin typeface="Century" pitchFamily="18" charset="0"/>
              </a:rPr>
              <a:t> Index </a:t>
            </a:r>
            <a:r>
              <a:rPr lang="de-DE" sz="1600" dirty="0" err="1" smtClean="0">
                <a:latin typeface="Century" pitchFamily="18" charset="0"/>
              </a:rPr>
              <a:t>Sector</a:t>
            </a:r>
            <a:r>
              <a:rPr lang="de-DE" sz="1600" dirty="0" smtClean="0">
                <a:latin typeface="Century" pitchFamily="18" charset="0"/>
              </a:rPr>
              <a:t> Real Estate in 2010</a:t>
            </a:r>
          </a:p>
        </p:txBody>
      </p:sp>
      <p:graphicFrame>
        <p:nvGraphicFramePr>
          <p:cNvPr id="18" name="Diagramm 17"/>
          <p:cNvGraphicFramePr/>
          <p:nvPr/>
        </p:nvGraphicFramePr>
        <p:xfrm>
          <a:off x="472440" y="2428192"/>
          <a:ext cx="4861560" cy="322270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feld 18"/>
          <p:cNvSpPr txBox="1"/>
          <p:nvPr/>
        </p:nvSpPr>
        <p:spPr>
          <a:xfrm>
            <a:off x="1478280" y="2065020"/>
            <a:ext cx="2712720" cy="369332"/>
          </a:xfrm>
          <a:prstGeom prst="rect">
            <a:avLst/>
          </a:prstGeom>
          <a:noFill/>
        </p:spPr>
        <p:txBody>
          <a:bodyPr wrap="square" rtlCol="0">
            <a:spAutoFit/>
          </a:bodyPr>
          <a:lstStyle/>
          <a:p>
            <a:r>
              <a:rPr lang="de-DE" sz="1800" dirty="0" smtClean="0">
                <a:latin typeface="Century" pitchFamily="18" charset="0"/>
              </a:rPr>
              <a:t>Country Distribution</a:t>
            </a:r>
            <a:endParaRPr lang="de-DE" sz="1800" dirty="0">
              <a:latin typeface="Century" pitchFamily="18" charset="0"/>
            </a:endParaRPr>
          </a:p>
        </p:txBody>
      </p:sp>
      <p:sp>
        <p:nvSpPr>
          <p:cNvPr id="20" name="Textfeld 19"/>
          <p:cNvSpPr txBox="1"/>
          <p:nvPr/>
        </p:nvSpPr>
        <p:spPr>
          <a:xfrm>
            <a:off x="5552439" y="2058861"/>
            <a:ext cx="3924487" cy="369332"/>
          </a:xfrm>
          <a:prstGeom prst="rect">
            <a:avLst/>
          </a:prstGeom>
          <a:noFill/>
        </p:spPr>
        <p:txBody>
          <a:bodyPr wrap="square" rtlCol="0">
            <a:spAutoFit/>
          </a:bodyPr>
          <a:lstStyle/>
          <a:p>
            <a:r>
              <a:rPr lang="de-DE" sz="1800" dirty="0" smtClean="0">
                <a:latin typeface="Century" pitchFamily="18" charset="0"/>
              </a:rPr>
              <a:t>Real Estate </a:t>
            </a:r>
            <a:r>
              <a:rPr lang="de-DE" sz="1800" dirty="0" err="1" smtClean="0">
                <a:latin typeface="Century" pitchFamily="18" charset="0"/>
              </a:rPr>
              <a:t>Sector</a:t>
            </a:r>
            <a:r>
              <a:rPr lang="de-DE" sz="1800" dirty="0" smtClean="0">
                <a:latin typeface="Century" pitchFamily="18" charset="0"/>
              </a:rPr>
              <a:t> Distribution</a:t>
            </a:r>
            <a:endParaRPr lang="de-DE" sz="1800" dirty="0">
              <a:latin typeface="Century" pitchFamily="18" charset="0"/>
            </a:endParaRPr>
          </a:p>
        </p:txBody>
      </p:sp>
      <p:sp>
        <p:nvSpPr>
          <p:cNvPr id="10"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How to define Sustainable Real Estate</a:t>
            </a:r>
          </a:p>
        </p:txBody>
      </p:sp>
      <p:graphicFrame>
        <p:nvGraphicFramePr>
          <p:cNvPr id="12" name="Diagramm 11"/>
          <p:cNvGraphicFramePr/>
          <p:nvPr/>
        </p:nvGraphicFramePr>
        <p:xfrm>
          <a:off x="5051834" y="2434352"/>
          <a:ext cx="4587653" cy="357592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5"/>
          <p:cNvSpPr>
            <a:spLocks noChangeArrowheads="1"/>
          </p:cNvSpPr>
          <p:nvPr/>
        </p:nvSpPr>
        <p:spPr bwMode="auto">
          <a:xfrm>
            <a:off x="4829362" y="1676121"/>
            <a:ext cx="4602163" cy="1719812"/>
          </a:xfrm>
          <a:prstGeom prst="rect">
            <a:avLst/>
          </a:prstGeom>
          <a:noFill/>
          <a:ln w="9525">
            <a:noFill/>
            <a:miter lim="800000"/>
            <a:headEnd/>
            <a:tailEnd/>
          </a:ln>
        </p:spPr>
        <p:txBody>
          <a:bodyPr lIns="72000" tIns="72000" rIns="72000" bIns="72000"/>
          <a:lstStyle/>
          <a:p>
            <a:pPr defTabSz="666750"/>
            <a:endParaRPr kumimoji="1" lang="de-DE" altLang="de-DE">
              <a:latin typeface="Univers 45 Light" pitchFamily="2" charset="0"/>
            </a:endParaRPr>
          </a:p>
          <a:p>
            <a:pPr defTabSz="666750" eaLnBrk="0" hangingPunct="0">
              <a:spcBef>
                <a:spcPct val="50000"/>
              </a:spcBef>
            </a:pPr>
            <a:endParaRPr lang="de-DE" sz="1400">
              <a:latin typeface="Univers 55" pitchFamily="2" charset="0"/>
            </a:endParaRPr>
          </a:p>
        </p:txBody>
      </p:sp>
      <p:sp>
        <p:nvSpPr>
          <p:cNvPr id="11" name="Rectangle 2"/>
          <p:cNvSpPr>
            <a:spLocks noChangeArrowheads="1"/>
          </p:cNvSpPr>
          <p:nvPr/>
        </p:nvSpPr>
        <p:spPr bwMode="auto">
          <a:xfrm>
            <a:off x="472440" y="1221424"/>
            <a:ext cx="9351962" cy="4859336"/>
          </a:xfrm>
          <a:prstGeom prst="rect">
            <a:avLst/>
          </a:prstGeom>
          <a:noFill/>
          <a:ln w="9525">
            <a:noFill/>
            <a:miter lim="800000"/>
            <a:headEnd/>
            <a:tailEnd/>
          </a:ln>
          <a:effectLst/>
        </p:spPr>
        <p:txBody>
          <a:bodyPr lIns="72000" tIns="252000" rIns="72000" bIns="72000"/>
          <a:lstStyle/>
          <a:p>
            <a:pPr algn="ctr">
              <a:lnSpc>
                <a:spcPct val="150000"/>
              </a:lnSpc>
            </a:pPr>
            <a:r>
              <a:rPr lang="de-DE" sz="1600" dirty="0" smtClean="0">
                <a:latin typeface="Century" pitchFamily="18" charset="0"/>
              </a:rPr>
              <a:t>Dow Jones </a:t>
            </a:r>
            <a:r>
              <a:rPr lang="de-DE" sz="1600" dirty="0" err="1" smtClean="0">
                <a:latin typeface="Century" pitchFamily="18" charset="0"/>
              </a:rPr>
              <a:t>Sustainability</a:t>
            </a:r>
            <a:r>
              <a:rPr lang="de-DE" sz="1600" dirty="0" smtClean="0">
                <a:latin typeface="Century" pitchFamily="18" charset="0"/>
              </a:rPr>
              <a:t> Index </a:t>
            </a:r>
            <a:r>
              <a:rPr lang="de-DE" sz="1600" dirty="0" err="1" smtClean="0">
                <a:latin typeface="Century" pitchFamily="18" charset="0"/>
              </a:rPr>
              <a:t>Sector</a:t>
            </a:r>
            <a:r>
              <a:rPr lang="de-DE" sz="1600" dirty="0" smtClean="0">
                <a:latin typeface="Century" pitchFamily="18" charset="0"/>
              </a:rPr>
              <a:t> Real Estate – 2004 </a:t>
            </a:r>
            <a:r>
              <a:rPr lang="de-DE" sz="1600" dirty="0" err="1" smtClean="0">
                <a:latin typeface="Century" pitchFamily="18" charset="0"/>
              </a:rPr>
              <a:t>until</a:t>
            </a:r>
            <a:r>
              <a:rPr lang="de-DE" sz="1600" dirty="0" smtClean="0">
                <a:latin typeface="Century" pitchFamily="18" charset="0"/>
              </a:rPr>
              <a:t> 2010</a:t>
            </a:r>
          </a:p>
        </p:txBody>
      </p:sp>
      <p:graphicFrame>
        <p:nvGraphicFramePr>
          <p:cNvPr id="10" name="Diagramm 9"/>
          <p:cNvGraphicFramePr/>
          <p:nvPr/>
        </p:nvGraphicFramePr>
        <p:xfrm>
          <a:off x="2712794" y="1676400"/>
          <a:ext cx="5874158" cy="440463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p:cNvSpPr txBox="1"/>
          <p:nvPr/>
        </p:nvSpPr>
        <p:spPr>
          <a:xfrm>
            <a:off x="209550" y="2773680"/>
            <a:ext cx="2747010" cy="2031325"/>
          </a:xfrm>
          <a:prstGeom prst="rect">
            <a:avLst/>
          </a:prstGeom>
          <a:noFill/>
        </p:spPr>
        <p:txBody>
          <a:bodyPr wrap="square" rtlCol="0">
            <a:spAutoFit/>
          </a:bodyPr>
          <a:lstStyle/>
          <a:p>
            <a:r>
              <a:rPr lang="el-GR" sz="1400" u="sng" dirty="0" smtClean="0">
                <a:latin typeface="Century" pitchFamily="18" charset="0"/>
              </a:rPr>
              <a:t>μ</a:t>
            </a:r>
            <a:r>
              <a:rPr lang="de-DE" sz="1400" u="sng" dirty="0" smtClean="0">
                <a:latin typeface="Century" pitchFamily="18" charset="0"/>
              </a:rPr>
              <a:t>  - </a:t>
            </a:r>
            <a:r>
              <a:rPr lang="el-GR" sz="1400" u="sng" dirty="0" smtClean="0">
                <a:latin typeface="Century" pitchFamily="18" charset="0"/>
              </a:rPr>
              <a:t>σ</a:t>
            </a:r>
            <a:r>
              <a:rPr lang="de-DE" sz="1400" u="sng" dirty="0" smtClean="0">
                <a:latin typeface="Century" pitchFamily="18" charset="0"/>
              </a:rPr>
              <a:t> Diagramm</a:t>
            </a:r>
          </a:p>
          <a:p>
            <a:endParaRPr lang="de-DE" sz="1400" dirty="0" smtClean="0">
              <a:latin typeface="Century" pitchFamily="18" charset="0"/>
            </a:endParaRPr>
          </a:p>
          <a:p>
            <a:pPr marL="285750" indent="-285750">
              <a:buFont typeface="Wingdings" pitchFamily="2" charset="2"/>
              <a:buChar char="Ø"/>
            </a:pPr>
            <a:r>
              <a:rPr lang="de-DE" sz="1400" b="0" dirty="0" err="1" smtClean="0">
                <a:latin typeface="Century" pitchFamily="18" charset="0"/>
              </a:rPr>
              <a:t>Sustainable</a:t>
            </a:r>
            <a:r>
              <a:rPr lang="de-DE" sz="1400" b="0" dirty="0" smtClean="0">
                <a:latin typeface="Century" pitchFamily="18" charset="0"/>
              </a:rPr>
              <a:t> Real Estate</a:t>
            </a:r>
            <a:br>
              <a:rPr lang="de-DE" sz="1400" b="0" dirty="0" smtClean="0">
                <a:latin typeface="Century" pitchFamily="18" charset="0"/>
              </a:rPr>
            </a:br>
            <a:r>
              <a:rPr lang="de-DE" sz="1400" b="0" dirty="0" err="1" smtClean="0">
                <a:latin typeface="Century" pitchFamily="18" charset="0"/>
              </a:rPr>
              <a:t>equally</a:t>
            </a:r>
            <a:r>
              <a:rPr lang="de-DE" sz="1400" b="0" dirty="0" smtClean="0">
                <a:latin typeface="Century" pitchFamily="18" charset="0"/>
              </a:rPr>
              <a:t> </a:t>
            </a:r>
            <a:r>
              <a:rPr lang="de-DE" sz="1400" b="0" dirty="0" err="1" smtClean="0">
                <a:latin typeface="Century" pitchFamily="18" charset="0"/>
              </a:rPr>
              <a:t>weighted</a:t>
            </a:r>
            <a:r>
              <a:rPr lang="de-DE" sz="1400" b="0" dirty="0" smtClean="0">
                <a:latin typeface="Century" pitchFamily="18" charset="0"/>
              </a:rPr>
              <a:t> in </a:t>
            </a:r>
            <a:r>
              <a:rPr lang="de-DE" sz="1400" b="0" dirty="0" err="1" smtClean="0">
                <a:latin typeface="Century" pitchFamily="18" charset="0"/>
              </a:rPr>
              <a:t>accordance</a:t>
            </a:r>
            <a:r>
              <a:rPr lang="de-DE" sz="1400" b="0" dirty="0" smtClean="0">
                <a:latin typeface="Century" pitchFamily="18" charset="0"/>
              </a:rPr>
              <a:t> </a:t>
            </a:r>
            <a:r>
              <a:rPr lang="de-DE" sz="1400" b="0" dirty="0" err="1" smtClean="0">
                <a:latin typeface="Century" pitchFamily="18" charset="0"/>
              </a:rPr>
              <a:t>to</a:t>
            </a:r>
            <a:r>
              <a:rPr lang="de-DE" sz="1400" b="0" dirty="0" smtClean="0">
                <a:latin typeface="Century" pitchFamily="18" charset="0"/>
              </a:rPr>
              <a:t> </a:t>
            </a:r>
            <a:r>
              <a:rPr lang="de-DE" sz="1400" b="0" dirty="0" err="1" smtClean="0">
                <a:latin typeface="Century" pitchFamily="18" charset="0"/>
              </a:rPr>
              <a:t>the</a:t>
            </a:r>
            <a:r>
              <a:rPr lang="de-DE" sz="1400" b="0" dirty="0" smtClean="0">
                <a:latin typeface="Century" pitchFamily="18" charset="0"/>
              </a:rPr>
              <a:t> </a:t>
            </a:r>
            <a:r>
              <a:rPr lang="de-DE" sz="1400" b="0" dirty="0" err="1" smtClean="0">
                <a:latin typeface="Century" pitchFamily="18" charset="0"/>
              </a:rPr>
              <a:t>MarketCap</a:t>
            </a:r>
            <a:endParaRPr lang="de-DE" sz="1400" b="0" dirty="0" smtClean="0">
              <a:latin typeface="Century" pitchFamily="18" charset="0"/>
            </a:endParaRPr>
          </a:p>
          <a:p>
            <a:pPr marL="285750" indent="-285750"/>
            <a:endParaRPr lang="de-DE" sz="1400" b="0" dirty="0" smtClean="0">
              <a:latin typeface="Century" pitchFamily="18" charset="0"/>
            </a:endParaRPr>
          </a:p>
          <a:p>
            <a:pPr marL="285750" indent="-285750">
              <a:buFont typeface="Wingdings" pitchFamily="2" charset="2"/>
              <a:buChar char="Ø"/>
            </a:pPr>
            <a:r>
              <a:rPr lang="de-DE" sz="1400" b="0" dirty="0" smtClean="0">
                <a:latin typeface="Century" pitchFamily="18" charset="0"/>
              </a:rPr>
              <a:t>But: </a:t>
            </a:r>
            <a:r>
              <a:rPr lang="de-DE" sz="1400" b="0" dirty="0" err="1" smtClean="0">
                <a:latin typeface="Century" pitchFamily="18" charset="0"/>
              </a:rPr>
              <a:t>Varying</a:t>
            </a:r>
            <a:r>
              <a:rPr lang="de-DE" sz="1400" b="0" dirty="0" smtClean="0">
                <a:latin typeface="Century" pitchFamily="18" charset="0"/>
              </a:rPr>
              <a:t> </a:t>
            </a:r>
            <a:r>
              <a:rPr lang="de-DE" sz="1400" b="0" dirty="0" err="1" smtClean="0">
                <a:latin typeface="Century" pitchFamily="18" charset="0"/>
              </a:rPr>
              <a:t>amount</a:t>
            </a:r>
            <a:r>
              <a:rPr lang="de-DE" sz="1400" b="0" dirty="0" smtClean="0">
                <a:latin typeface="Century" pitchFamily="18" charset="0"/>
              </a:rPr>
              <a:t> </a:t>
            </a:r>
            <a:r>
              <a:rPr lang="de-DE" sz="1400" b="0" dirty="0" err="1" smtClean="0">
                <a:latin typeface="Century" pitchFamily="18" charset="0"/>
              </a:rPr>
              <a:t>of</a:t>
            </a:r>
            <a:r>
              <a:rPr lang="de-DE" sz="1400" b="0" dirty="0" smtClean="0">
                <a:latin typeface="Century" pitchFamily="18" charset="0"/>
              </a:rPr>
              <a:t> </a:t>
            </a:r>
            <a:r>
              <a:rPr lang="de-DE" sz="1400" b="0" dirty="0" err="1" smtClean="0">
                <a:latin typeface="Century" pitchFamily="18" charset="0"/>
              </a:rPr>
              <a:t>Constituents</a:t>
            </a:r>
            <a:endParaRPr lang="de-DE" sz="1400" b="0" dirty="0">
              <a:latin typeface="Century" pitchFamily="18" charset="0"/>
            </a:endParaRPr>
          </a:p>
        </p:txBody>
      </p:sp>
      <p:sp>
        <p:nvSpPr>
          <p:cNvPr id="8" name="Rectangle 14"/>
          <p:cNvSpPr>
            <a:spLocks noChangeArrowheads="1"/>
          </p:cNvSpPr>
          <p:nvPr/>
        </p:nvSpPr>
        <p:spPr bwMode="auto">
          <a:xfrm>
            <a:off x="0" y="0"/>
            <a:ext cx="9906000" cy="927100"/>
          </a:xfrm>
          <a:prstGeom prst="rect">
            <a:avLst/>
          </a:prstGeom>
          <a:noFill/>
          <a:ln w="9525">
            <a:noFill/>
            <a:miter lim="800000"/>
            <a:headEnd/>
            <a:tailEnd/>
          </a:ln>
        </p:spPr>
        <p:txBody>
          <a:bodyPr vert="horz" wrap="square" lIns="360000" tIns="0" rIns="360000" bIns="0" numCol="1" anchor="ctr" anchorCtr="0" compatLnSpc="1">
            <a:prstTxWarp prst="textNoShape">
              <a:avLst/>
            </a:prstTxWarp>
          </a:bodyPr>
          <a:lstStyle/>
          <a:p>
            <a:pPr eaLnBrk="0" hangingPunct="0"/>
            <a:r>
              <a:rPr lang="en-GB" sz="2200" dirty="0" smtClean="0">
                <a:solidFill>
                  <a:schemeClr val="bg2"/>
                </a:solidFill>
                <a:latin typeface="Century" pitchFamily="18" charset="0"/>
                <a:ea typeface="+mj-ea"/>
                <a:cs typeface="+mj-cs"/>
              </a:rPr>
              <a:t>How to define Sustainable Real Estate</a:t>
            </a:r>
          </a:p>
        </p:txBody>
      </p:sp>
      <p:sp>
        <p:nvSpPr>
          <p:cNvPr id="9" name="Textfeld 8"/>
          <p:cNvSpPr txBox="1"/>
          <p:nvPr/>
        </p:nvSpPr>
        <p:spPr>
          <a:xfrm>
            <a:off x="3964003" y="2838450"/>
            <a:ext cx="498855" cy="261610"/>
          </a:xfrm>
          <a:prstGeom prst="rect">
            <a:avLst/>
          </a:prstGeom>
          <a:noFill/>
        </p:spPr>
        <p:txBody>
          <a:bodyPr wrap="none" rtlCol="0">
            <a:spAutoFit/>
          </a:bodyPr>
          <a:lstStyle/>
          <a:p>
            <a:r>
              <a:rPr lang="de-DE" sz="1100" b="0" dirty="0" smtClean="0">
                <a:latin typeface="Century" pitchFamily="18" charset="0"/>
              </a:rPr>
              <a:t>2004</a:t>
            </a:r>
            <a:endParaRPr lang="de-DE" sz="1100" b="0" dirty="0">
              <a:latin typeface="Century" pitchFamily="18" charset="0"/>
            </a:endParaRPr>
          </a:p>
        </p:txBody>
      </p:sp>
      <p:sp>
        <p:nvSpPr>
          <p:cNvPr id="14" name="Textfeld 13"/>
          <p:cNvSpPr txBox="1"/>
          <p:nvPr/>
        </p:nvSpPr>
        <p:spPr>
          <a:xfrm>
            <a:off x="5083190" y="3738563"/>
            <a:ext cx="498855" cy="261610"/>
          </a:xfrm>
          <a:prstGeom prst="rect">
            <a:avLst/>
          </a:prstGeom>
          <a:noFill/>
        </p:spPr>
        <p:txBody>
          <a:bodyPr wrap="none" rtlCol="0">
            <a:spAutoFit/>
          </a:bodyPr>
          <a:lstStyle/>
          <a:p>
            <a:r>
              <a:rPr lang="de-DE" sz="1100" b="0" dirty="0" smtClean="0">
                <a:latin typeface="Century" pitchFamily="18" charset="0"/>
              </a:rPr>
              <a:t>2010</a:t>
            </a:r>
            <a:endParaRPr lang="de-DE" sz="1100" b="0" dirty="0">
              <a:latin typeface="Century" pitchFamily="18"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_TOP" val="522,5"/>
  <p:tag name="FAS_LEFT" val="146,25"/>
  <p:tag name="FAS_HEIGHT" val="14,5"/>
  <p:tag name="FAS_WIDTH" val="511,125"/>
  <p:tag name="FAS_COPYRIGHT" val="TRUE"/>
</p:tagLst>
</file>

<file path=ppt/tags/tag2.xml><?xml version="1.0" encoding="utf-8"?>
<p:tagLst xmlns:a="http://schemas.openxmlformats.org/drawingml/2006/main" xmlns:r="http://schemas.openxmlformats.org/officeDocument/2006/relationships" xmlns:p="http://schemas.openxmlformats.org/presentationml/2006/main">
  <p:tag name="FAS_TOP" val="522,5"/>
  <p:tag name="FAS_LEFT" val="146,25"/>
  <p:tag name="FAS_HEIGHT" val="14,5"/>
  <p:tag name="FAS_WIDTH" val="511,125"/>
  <p:tag name="FAS_COPYRIGHT" val="TRUE"/>
</p:tagLst>
</file>

<file path=ppt/tags/tag3.xml><?xml version="1.0" encoding="utf-8"?>
<p:tagLst xmlns:a="http://schemas.openxmlformats.org/drawingml/2006/main" xmlns:r="http://schemas.openxmlformats.org/officeDocument/2006/relationships" xmlns:p="http://schemas.openxmlformats.org/presentationml/2006/main">
  <p:tag name="FAS_TOP" val="522,5"/>
  <p:tag name="FAS_LEFT" val="146,25"/>
  <p:tag name="FAS_HEIGHT" val="14,5"/>
  <p:tag name="FAS_WIDTH" val="511,125"/>
  <p:tag name="FAS_COPYRIGHT" val="TRUE"/>
</p:tagLst>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7F7E7D"/>
      </a:lt2>
      <a:accent1>
        <a:srgbClr val="07007E"/>
      </a:accent1>
      <a:accent2>
        <a:srgbClr val="007E05"/>
      </a:accent2>
      <a:accent3>
        <a:srgbClr val="FFFFFF"/>
      </a:accent3>
      <a:accent4>
        <a:srgbClr val="000000"/>
      </a:accent4>
      <a:accent5>
        <a:srgbClr val="AAAAC0"/>
      </a:accent5>
      <a:accent6>
        <a:srgbClr val="007204"/>
      </a:accent6>
      <a:hlink>
        <a:srgbClr val="7F1700"/>
      </a:hlink>
      <a:folHlink>
        <a:srgbClr val="8494CC"/>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12700" cap="flat" cmpd="sng" algn="ctr">
          <a:noFill/>
          <a:prstDash val="solid"/>
          <a:round/>
          <a:headEnd type="none" w="med" len="med"/>
          <a:tailEnd type="none" w="med" len="med"/>
        </a:ln>
        <a:effectLst>
          <a:outerShdw dist="35921" dir="2700000" algn="ctr" rotWithShape="0">
            <a:srgbClr val="5F5F5F"/>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DDDDD"/>
        </a:solidFill>
        <a:ln w="12700" cap="flat" cmpd="sng" algn="ctr">
          <a:noFill/>
          <a:prstDash val="solid"/>
          <a:round/>
          <a:headEnd type="none" w="med" len="med"/>
          <a:tailEnd type="none" w="med" len="med"/>
        </a:ln>
        <a:effectLst>
          <a:outerShdw dist="35921" dir="2700000" algn="ctr" rotWithShape="0">
            <a:srgbClr val="5F5F5F"/>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6600"/>
        </a:lt2>
        <a:accent1>
          <a:srgbClr val="009999"/>
        </a:accent1>
        <a:accent2>
          <a:srgbClr val="999933"/>
        </a:accent2>
        <a:accent3>
          <a:srgbClr val="FFFFFF"/>
        </a:accent3>
        <a:accent4>
          <a:srgbClr val="000000"/>
        </a:accent4>
        <a:accent5>
          <a:srgbClr val="AACACA"/>
        </a:accent5>
        <a:accent6>
          <a:srgbClr val="8A8A2D"/>
        </a:accent6>
        <a:hlink>
          <a:srgbClr val="996699"/>
        </a:hlink>
        <a:folHlink>
          <a:srgbClr val="6699CC"/>
        </a:folHlink>
      </a:clrScheme>
      <a:clrMap bg1="lt1" tx1="dk1" bg2="lt2" tx2="dk2" accent1="accent1" accent2="accent2" accent3="accent3" accent4="accent4" accent5="accent5" accent6="accent6" hlink="hlink" folHlink="folHlink"/>
    </a:extraClrScheme>
    <a:extraClrScheme>
      <a:clrScheme name="Default Design 3">
        <a:dk1>
          <a:srgbClr val="003366"/>
        </a:dk1>
        <a:lt1>
          <a:srgbClr val="FFFFFF"/>
        </a:lt1>
        <a:dk2>
          <a:srgbClr val="000000"/>
        </a:dk2>
        <a:lt2>
          <a:srgbClr val="FFFFFF"/>
        </a:lt2>
        <a:accent1>
          <a:srgbClr val="009999"/>
        </a:accent1>
        <a:accent2>
          <a:srgbClr val="999933"/>
        </a:accent2>
        <a:accent3>
          <a:srgbClr val="AAAAAA"/>
        </a:accent3>
        <a:accent4>
          <a:srgbClr val="DADADA"/>
        </a:accent4>
        <a:accent5>
          <a:srgbClr val="AACACA"/>
        </a:accent5>
        <a:accent6>
          <a:srgbClr val="8A8A2D"/>
        </a:accent6>
        <a:hlink>
          <a:srgbClr val="996699"/>
        </a:hlink>
        <a:folHlink>
          <a:srgbClr val="6699CC"/>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009999"/>
        </a:lt2>
        <a:accent1>
          <a:srgbClr val="FFCC00"/>
        </a:accent1>
        <a:accent2>
          <a:srgbClr val="99CC00"/>
        </a:accent2>
        <a:accent3>
          <a:srgbClr val="FFFFFF"/>
        </a:accent3>
        <a:accent4>
          <a:srgbClr val="000000"/>
        </a:accent4>
        <a:accent5>
          <a:srgbClr val="FFE2AA"/>
        </a:accent5>
        <a:accent6>
          <a:srgbClr val="8AB900"/>
        </a:accent6>
        <a:hlink>
          <a:srgbClr val="00CCFF"/>
        </a:hlink>
        <a:folHlink>
          <a:srgbClr val="FF0099"/>
        </a:folHlink>
      </a:clrScheme>
      <a:clrMap bg1="lt1" tx1="dk1" bg2="lt2" tx2="dk2" accent1="accent1" accent2="accent2" accent3="accent3" accent4="accent4" accent5="accent5" accent6="accent6" hlink="hlink" folHlink="folHlink"/>
    </a:extraClrScheme>
    <a:extraClrScheme>
      <a:clrScheme name="Default Design 5">
        <a:dk1>
          <a:srgbClr val="009999"/>
        </a:dk1>
        <a:lt1>
          <a:srgbClr val="FFFFFF"/>
        </a:lt1>
        <a:dk2>
          <a:srgbClr val="000000"/>
        </a:dk2>
        <a:lt2>
          <a:srgbClr val="FFFFFF"/>
        </a:lt2>
        <a:accent1>
          <a:srgbClr val="FFCC00"/>
        </a:accent1>
        <a:accent2>
          <a:srgbClr val="99CC00"/>
        </a:accent2>
        <a:accent3>
          <a:srgbClr val="AAAAAA"/>
        </a:accent3>
        <a:accent4>
          <a:srgbClr val="DADADA"/>
        </a:accent4>
        <a:accent5>
          <a:srgbClr val="FFE2AA"/>
        </a:accent5>
        <a:accent6>
          <a:srgbClr val="8AB900"/>
        </a:accent6>
        <a:hlink>
          <a:srgbClr val="00CCFF"/>
        </a:hlink>
        <a:folHlink>
          <a:srgbClr val="FF0099"/>
        </a:folHlink>
      </a:clrScheme>
      <a:clrMap bg1="dk2" tx1="lt1" bg2="dk1" tx2="lt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7F7E7D"/>
        </a:lt2>
        <a:accent1>
          <a:srgbClr val="07007E"/>
        </a:accent1>
        <a:accent2>
          <a:srgbClr val="007E05"/>
        </a:accent2>
        <a:accent3>
          <a:srgbClr val="FFFFFF"/>
        </a:accent3>
        <a:accent4>
          <a:srgbClr val="000000"/>
        </a:accent4>
        <a:accent5>
          <a:srgbClr val="AAAAC0"/>
        </a:accent5>
        <a:accent6>
          <a:srgbClr val="007204"/>
        </a:accent6>
        <a:hlink>
          <a:srgbClr val="7F1700"/>
        </a:hlink>
        <a:folHlink>
          <a:srgbClr val="8494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PMG Talkbook Full-page Template">
  <a:themeElements>
    <a:clrScheme name="KPMG Talkbook Full-page Template 13">
      <a:dk1>
        <a:srgbClr val="000000"/>
      </a:dk1>
      <a:lt1>
        <a:srgbClr val="FFFFFF"/>
      </a:lt1>
      <a:dk2>
        <a:srgbClr val="0C2D83"/>
      </a:dk2>
      <a:lt2>
        <a:srgbClr val="CCD6E3"/>
      </a:lt2>
      <a:accent1>
        <a:srgbClr val="8AA5CB"/>
      </a:accent1>
      <a:accent2>
        <a:srgbClr val="FAD8AF"/>
      </a:accent2>
      <a:accent3>
        <a:srgbClr val="FFFFFF"/>
      </a:accent3>
      <a:accent4>
        <a:srgbClr val="000000"/>
      </a:accent4>
      <a:accent5>
        <a:srgbClr val="C4CFE2"/>
      </a:accent5>
      <a:accent6>
        <a:srgbClr val="E3C49E"/>
      </a:accent6>
      <a:hlink>
        <a:srgbClr val="F5B36A"/>
      </a:hlink>
      <a:folHlink>
        <a:srgbClr val="AABE75"/>
      </a:folHlink>
    </a:clrScheme>
    <a:fontScheme name="KPMG Talkbook Full-page Template">
      <a:majorFont>
        <a:latin typeface="Univers 45 Light"/>
        <a:ea typeface=""/>
        <a:cs typeface=""/>
      </a:majorFont>
      <a:minorFont>
        <a:latin typeface="Univers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6350" cap="flat" cmpd="sng" algn="ctr">
          <a:solidFill>
            <a:schemeClr val="tx2"/>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Univers 45 Light" pitchFamily="2" charset="0"/>
          </a:defRPr>
        </a:defPPr>
      </a:lstStyle>
    </a:spDef>
    <a:lnDef>
      <a:spPr bwMode="auto">
        <a:xfrm>
          <a:off x="0" y="0"/>
          <a:ext cx="1" cy="1"/>
        </a:xfrm>
        <a:custGeom>
          <a:avLst/>
          <a:gdLst/>
          <a:ahLst/>
          <a:cxnLst/>
          <a:rect l="0" t="0" r="0" b="0"/>
          <a:pathLst/>
        </a:custGeom>
        <a:solidFill>
          <a:schemeClr val="bg2"/>
        </a:solidFill>
        <a:ln w="6350" cap="flat" cmpd="sng" algn="ctr">
          <a:solidFill>
            <a:schemeClr val="tx2"/>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Univers 45 Light" pitchFamily="2" charset="0"/>
          </a:defRPr>
        </a:defPPr>
      </a:lstStyle>
    </a:lnDef>
  </a:objectDefaults>
  <a:extraClrSchemeLst>
    <a:extraClrScheme>
      <a:clrScheme name="KPMG Talkbook Full-pag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PMG Talkbook Full-pag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PMG Talkbook Full-pag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PMG Talkbook Full-pag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PMG Talkbook Full-pag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PMG Talkbook Full-pag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PMG Talkbook Full-pag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PMG Talkbook Full-pag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PMG Talkbook Full-pag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PMG Talkbook Full-pag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PMG Talkbook Full-pag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PMG Talkbook Full-pag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PMG Talkbook Full-page Template 13">
        <a:dk1>
          <a:srgbClr val="000000"/>
        </a:dk1>
        <a:lt1>
          <a:srgbClr val="FFFFFF"/>
        </a:lt1>
        <a:dk2>
          <a:srgbClr val="0C2D83"/>
        </a:dk2>
        <a:lt2>
          <a:srgbClr val="CCD6E3"/>
        </a:lt2>
        <a:accent1>
          <a:srgbClr val="8AA5CB"/>
        </a:accent1>
        <a:accent2>
          <a:srgbClr val="FAD8AF"/>
        </a:accent2>
        <a:accent3>
          <a:srgbClr val="FFFFFF"/>
        </a:accent3>
        <a:accent4>
          <a:srgbClr val="000000"/>
        </a:accent4>
        <a:accent5>
          <a:srgbClr val="C4CFE2"/>
        </a:accent5>
        <a:accent6>
          <a:srgbClr val="E3C49E"/>
        </a:accent6>
        <a:hlink>
          <a:srgbClr val="F5B36A"/>
        </a:hlink>
        <a:folHlink>
          <a:srgbClr val="AABE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6">
    <a:dk1>
      <a:srgbClr val="000000"/>
    </a:dk1>
    <a:lt1>
      <a:srgbClr val="FFFFFF"/>
    </a:lt1>
    <a:dk2>
      <a:srgbClr val="000000"/>
    </a:dk2>
    <a:lt2>
      <a:srgbClr val="7F7E7D"/>
    </a:lt2>
    <a:accent1>
      <a:srgbClr val="07007E"/>
    </a:accent1>
    <a:accent2>
      <a:srgbClr val="007E05"/>
    </a:accent2>
    <a:accent3>
      <a:srgbClr val="FFFFFF"/>
    </a:accent3>
    <a:accent4>
      <a:srgbClr val="000000"/>
    </a:accent4>
    <a:accent5>
      <a:srgbClr val="AAAAC0"/>
    </a:accent5>
    <a:accent6>
      <a:srgbClr val="007204"/>
    </a:accent6>
    <a:hlink>
      <a:srgbClr val="7F1700"/>
    </a:hlink>
    <a:folHlink>
      <a:srgbClr val="8494CC"/>
    </a:folHlink>
  </a:clrScheme>
</a:themeOverride>
</file>

<file path=docProps/app.xml><?xml version="1.0" encoding="utf-8"?>
<Properties xmlns="http://schemas.openxmlformats.org/officeDocument/2006/extended-properties" xmlns:vt="http://schemas.openxmlformats.org/officeDocument/2006/docPropsVTypes">
  <Template>Tiger:Applications:Microsoft Office X:Vorlagen:Präsentationen:Designs:Ahorn</Template>
  <TotalTime>0</TotalTime>
  <Words>3222</Words>
  <Application>Microsoft Office PowerPoint</Application>
  <PresentationFormat>A4-Papier (210x297 mm)</PresentationFormat>
  <Paragraphs>1466</Paragraphs>
  <Slides>21</Slides>
  <Notes>21</Notes>
  <HiddenSlides>1</HiddenSlides>
  <MMClips>0</MMClips>
  <ScaleCrop>false</ScaleCrop>
  <HeadingPairs>
    <vt:vector size="4" baseType="variant">
      <vt:variant>
        <vt:lpstr>Design</vt:lpstr>
      </vt:variant>
      <vt:variant>
        <vt:i4>2</vt:i4>
      </vt:variant>
      <vt:variant>
        <vt:lpstr>Folientitel</vt:lpstr>
      </vt:variant>
      <vt:variant>
        <vt:i4>21</vt:i4>
      </vt:variant>
    </vt:vector>
  </HeadingPairs>
  <TitlesOfParts>
    <vt:vector size="23" baseType="lpstr">
      <vt:lpstr>Default Design</vt:lpstr>
      <vt:lpstr>KPMG Talkbook Full-page Template</vt:lpstr>
      <vt:lpstr>Folie 1</vt:lpstr>
      <vt:lpstr>Agenda</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Thank you! Any Questions or Commentaries?</vt:lpstr>
    </vt:vector>
  </TitlesOfParts>
  <Company>Sal. Oppenheim jr. &amp; Cie. KGaA</Company>
  <LinksUpToDate>false</LinksUpToDate>
  <SharedDoc>false</SharedDoc>
  <HyperlinkBase>www.paragon-cis.nl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subject>PowerPoint 97 template</dc:subject>
  <dc:creator>Florian Schaefer</dc:creator>
  <dc:description>V 1.0</dc:description>
  <cp:lastModifiedBy>Rechenzentrum</cp:lastModifiedBy>
  <cp:revision>2058</cp:revision>
  <cp:lastPrinted>2003-08-21T08:29:51Z</cp:lastPrinted>
  <dcterms:created xsi:type="dcterms:W3CDTF">2003-08-15T09:13:29Z</dcterms:created>
  <dcterms:modified xsi:type="dcterms:W3CDTF">2011-06-17T15:39:50Z</dcterms:modified>
  <cp:category>AA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rType">
    <vt:lpwstr>OG</vt:lpwstr>
  </property>
  <property fmtid="{D5CDD505-2E9C-101B-9397-08002B2CF9AE}" pid="3" name="SLD">
    <vt:lpwstr>Real Estate</vt:lpwstr>
  </property>
  <property fmtid="{D5CDD505-2E9C-101B-9397-08002B2CF9AE}" pid="4" name="Scheme">
    <vt:lpwstr> 2</vt:lpwstr>
  </property>
</Properties>
</file>