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76" r:id="rId3"/>
    <p:sldId id="278" r:id="rId4"/>
    <p:sldId id="279" r:id="rId5"/>
    <p:sldId id="286" r:id="rId6"/>
    <p:sldId id="330" r:id="rId7"/>
    <p:sldId id="280" r:id="rId8"/>
    <p:sldId id="293" r:id="rId9"/>
    <p:sldId id="294" r:id="rId10"/>
    <p:sldId id="312" r:id="rId11"/>
    <p:sldId id="281" r:id="rId12"/>
    <p:sldId id="319" r:id="rId13"/>
    <p:sldId id="316" r:id="rId14"/>
    <p:sldId id="315" r:id="rId15"/>
    <p:sldId id="313" r:id="rId16"/>
    <p:sldId id="314" r:id="rId17"/>
    <p:sldId id="328" r:id="rId18"/>
    <p:sldId id="333" r:id="rId19"/>
    <p:sldId id="308" r:id="rId20"/>
    <p:sldId id="310" r:id="rId21"/>
    <p:sldId id="311" r:id="rId22"/>
    <p:sldId id="318" r:id="rId23"/>
    <p:sldId id="317" r:id="rId24"/>
    <p:sldId id="327" r:id="rId25"/>
    <p:sldId id="329" r:id="rId26"/>
    <p:sldId id="331" r:id="rId27"/>
    <p:sldId id="332" r:id="rId28"/>
    <p:sldId id="321" r:id="rId29"/>
    <p:sldId id="323" r:id="rId30"/>
    <p:sldId id="324" r:id="rId31"/>
    <p:sldId id="326" r:id="rId3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93" autoAdjust="0"/>
  </p:normalViewPr>
  <p:slideViewPr>
    <p:cSldViewPr>
      <p:cViewPr>
        <p:scale>
          <a:sx n="120" d="100"/>
          <a:sy n="12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2%20-%20Model\Database%20for%20bootstrapping%20ARES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2%20-%20Model\Database%20for%20bootstrapping%20ARES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4%20-%20Conf\ARES%202012%20-%20PhD%20Student\Depreciation%20r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4%20-%20Conf\ARES%202012%20-%20PhD%20Student\Depreciation%20ra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4%20-%20Conf\ARES%202012%20-%20PhD%20Student\Depreciation%20rat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rles-Olivier\Bureau\These\2%20-%20Papers\2%20-%20Value%20at%20Risk\1%20-%20Monte-Carlo%20-%20Boostrapping\4%20-%20Conf\ARES%202012%20-%20PhD%20Student\Depreciation%20r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Prime market capital growth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0492609476447013E-2"/>
          <c:y val="0.1124209765223219"/>
          <c:w val="0.87865644426025691"/>
          <c:h val="0.75733095068290002"/>
        </c:manualLayout>
      </c:layout>
      <c:lineChart>
        <c:grouping val="standard"/>
        <c:varyColors val="0"/>
        <c:ser>
          <c:idx val="0"/>
          <c:order val="0"/>
          <c:tx>
            <c:strRef>
              <c:f>'Capital growth'!$A$18</c:f>
              <c:strCache>
                <c:ptCount val="1"/>
                <c:pt idx="0">
                  <c:v>Paris CBD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growth'!$B$18:$V$18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79.470693997152793</c:v>
                </c:pt>
                <c:pt idx="2">
                  <c:v>70.970775505698569</c:v>
                </c:pt>
                <c:pt idx="3">
                  <c:v>62.101651232536376</c:v>
                </c:pt>
                <c:pt idx="4">
                  <c:v>52.881758299101733</c:v>
                </c:pt>
                <c:pt idx="5">
                  <c:v>50.191432405019164</c:v>
                </c:pt>
                <c:pt idx="6">
                  <c:v>58.597817653973394</c:v>
                </c:pt>
                <c:pt idx="7">
                  <c:v>63.250041758122563</c:v>
                </c:pt>
                <c:pt idx="8">
                  <c:v>69.257808672890889</c:v>
                </c:pt>
                <c:pt idx="9">
                  <c:v>93.676109902532588</c:v>
                </c:pt>
                <c:pt idx="10">
                  <c:v>88.476711565206443</c:v>
                </c:pt>
                <c:pt idx="11">
                  <c:v>75.090363923163636</c:v>
                </c:pt>
                <c:pt idx="12">
                  <c:v>71.584842093850099</c:v>
                </c:pt>
                <c:pt idx="13">
                  <c:v>73.172826888639179</c:v>
                </c:pt>
                <c:pt idx="14">
                  <c:v>83.713914702168196</c:v>
                </c:pt>
                <c:pt idx="15">
                  <c:v>104.04948775058755</c:v>
                </c:pt>
                <c:pt idx="16">
                  <c:v>126.82645084405929</c:v>
                </c:pt>
                <c:pt idx="17">
                  <c:v>82.054695093240625</c:v>
                </c:pt>
                <c:pt idx="18">
                  <c:v>74.959997802563748</c:v>
                </c:pt>
                <c:pt idx="19">
                  <c:v>79.413363656787126</c:v>
                </c:pt>
                <c:pt idx="20">
                  <c:v>79.413363656787126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'Capital growth'!$A$19</c:f>
              <c:strCache>
                <c:ptCount val="1"/>
                <c:pt idx="0">
                  <c:v>Paris Central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growth'!$B$19:$V$19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79.887768442789536</c:v>
                </c:pt>
                <c:pt idx="2">
                  <c:v>71.963276386178393</c:v>
                </c:pt>
                <c:pt idx="3">
                  <c:v>62.111880516052032</c:v>
                </c:pt>
                <c:pt idx="4">
                  <c:v>52.340908791479315</c:v>
                </c:pt>
                <c:pt idx="5">
                  <c:v>48.844565234061001</c:v>
                </c:pt>
                <c:pt idx="6">
                  <c:v>58.209972160565854</c:v>
                </c:pt>
                <c:pt idx="7">
                  <c:v>63.838071001934829</c:v>
                </c:pt>
                <c:pt idx="8">
                  <c:v>71.44741649533681</c:v>
                </c:pt>
                <c:pt idx="9">
                  <c:v>96.872488769322715</c:v>
                </c:pt>
                <c:pt idx="10">
                  <c:v>89.861212608148975</c:v>
                </c:pt>
                <c:pt idx="11">
                  <c:v>77.014244296470793</c:v>
                </c:pt>
                <c:pt idx="12">
                  <c:v>73.247152495320847</c:v>
                </c:pt>
                <c:pt idx="13">
                  <c:v>74.634572953228954</c:v>
                </c:pt>
                <c:pt idx="14">
                  <c:v>84.030243909695727</c:v>
                </c:pt>
                <c:pt idx="15">
                  <c:v>104.32970017894235</c:v>
                </c:pt>
                <c:pt idx="16">
                  <c:v>125.15523294094605</c:v>
                </c:pt>
                <c:pt idx="17">
                  <c:v>82.924795899326512</c:v>
                </c:pt>
                <c:pt idx="18">
                  <c:v>75.14401690455729</c:v>
                </c:pt>
                <c:pt idx="19">
                  <c:v>79.093428889291133</c:v>
                </c:pt>
                <c:pt idx="20">
                  <c:v>79.093428889291133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'Capital growth'!$A$20</c:f>
              <c:strCache>
                <c:ptCount val="1"/>
                <c:pt idx="0">
                  <c:v>Paris La Défense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growth'!$B$20:$V$20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81.701400460297748</c:v>
                </c:pt>
                <c:pt idx="2">
                  <c:v>74.548860397055918</c:v>
                </c:pt>
                <c:pt idx="3">
                  <c:v>56.128689869211435</c:v>
                </c:pt>
                <c:pt idx="4">
                  <c:v>46.232116948957945</c:v>
                </c:pt>
                <c:pt idx="5">
                  <c:v>43.986281223310527</c:v>
                </c:pt>
                <c:pt idx="6">
                  <c:v>53.979706121455457</c:v>
                </c:pt>
                <c:pt idx="7">
                  <c:v>65.24349418068654</c:v>
                </c:pt>
                <c:pt idx="8">
                  <c:v>72.68962634661068</c:v>
                </c:pt>
                <c:pt idx="9">
                  <c:v>115.11334252047875</c:v>
                </c:pt>
                <c:pt idx="10">
                  <c:v>103.27213106808215</c:v>
                </c:pt>
                <c:pt idx="11">
                  <c:v>84.992015139641609</c:v>
                </c:pt>
                <c:pt idx="12">
                  <c:v>79.009090033747938</c:v>
                </c:pt>
                <c:pt idx="13">
                  <c:v>75.579767877406084</c:v>
                </c:pt>
                <c:pt idx="14">
                  <c:v>82.591422386677024</c:v>
                </c:pt>
                <c:pt idx="15">
                  <c:v>110.09928462966228</c:v>
                </c:pt>
                <c:pt idx="16">
                  <c:v>118.54717517724222</c:v>
                </c:pt>
                <c:pt idx="17">
                  <c:v>83.951156217851718</c:v>
                </c:pt>
                <c:pt idx="18">
                  <c:v>73.021080992664466</c:v>
                </c:pt>
                <c:pt idx="19">
                  <c:v>74.367528838828719</c:v>
                </c:pt>
                <c:pt idx="20">
                  <c:v>74.367528838828719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'Capital growth'!$A$21</c:f>
              <c:strCache>
                <c:ptCount val="1"/>
                <c:pt idx="0">
                  <c:v>Paris Western Business District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growth'!$B$21:$V$21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81.695194817130059</c:v>
                </c:pt>
                <c:pt idx="2">
                  <c:v>77.443821205428364</c:v>
                </c:pt>
                <c:pt idx="3">
                  <c:v>67.57533107297958</c:v>
                </c:pt>
                <c:pt idx="4">
                  <c:v>54.06403375813116</c:v>
                </c:pt>
                <c:pt idx="5">
                  <c:v>43.962899985609546</c:v>
                </c:pt>
                <c:pt idx="6">
                  <c:v>59.864175930019343</c:v>
                </c:pt>
                <c:pt idx="7">
                  <c:v>68.093391026704708</c:v>
                </c:pt>
                <c:pt idx="8">
                  <c:v>87.394334904291568</c:v>
                </c:pt>
                <c:pt idx="9">
                  <c:v>106.94008615358739</c:v>
                </c:pt>
                <c:pt idx="10">
                  <c:v>91.134002594174788</c:v>
                </c:pt>
                <c:pt idx="11">
                  <c:v>86.265767966908072</c:v>
                </c:pt>
                <c:pt idx="12">
                  <c:v>82.505987387400197</c:v>
                </c:pt>
                <c:pt idx="13">
                  <c:v>86.564653710974596</c:v>
                </c:pt>
                <c:pt idx="14">
                  <c:v>90.415757611698211</c:v>
                </c:pt>
                <c:pt idx="15">
                  <c:v>105.61632954090247</c:v>
                </c:pt>
                <c:pt idx="16">
                  <c:v>123.96420594183964</c:v>
                </c:pt>
                <c:pt idx="17">
                  <c:v>91.724021622897766</c:v>
                </c:pt>
                <c:pt idx="18">
                  <c:v>81.605580705437148</c:v>
                </c:pt>
                <c:pt idx="19">
                  <c:v>84.558340531411375</c:v>
                </c:pt>
                <c:pt idx="20">
                  <c:v>84.558340531411375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'Capital growth'!$A$22</c:f>
              <c:strCache>
                <c:ptCount val="1"/>
                <c:pt idx="0">
                  <c:v>Dusseldorf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growth'!$B$22:$V$22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93.2722128560915</c:v>
                </c:pt>
                <c:pt idx="2">
                  <c:v>79.141225306592403</c:v>
                </c:pt>
                <c:pt idx="3">
                  <c:v>69.857132129502048</c:v>
                </c:pt>
                <c:pt idx="4">
                  <c:v>59.564946216257546</c:v>
                </c:pt>
                <c:pt idx="5">
                  <c:v>56.792426453756995</c:v>
                </c:pt>
                <c:pt idx="6">
                  <c:v>57.52350867671786</c:v>
                </c:pt>
                <c:pt idx="7">
                  <c:v>60.724186584492635</c:v>
                </c:pt>
                <c:pt idx="8">
                  <c:v>58.262811509757107</c:v>
                </c:pt>
                <c:pt idx="9">
                  <c:v>61.466212117361763</c:v>
                </c:pt>
                <c:pt idx="10">
                  <c:v>65.62883483652584</c:v>
                </c:pt>
                <c:pt idx="11">
                  <c:v>55.320985116332174</c:v>
                </c:pt>
                <c:pt idx="12">
                  <c:v>51.850566015048138</c:v>
                </c:pt>
                <c:pt idx="13">
                  <c:v>47.519464414064089</c:v>
                </c:pt>
                <c:pt idx="14">
                  <c:v>44.746931512337952</c:v>
                </c:pt>
                <c:pt idx="15">
                  <c:v>50.334256475913733</c:v>
                </c:pt>
                <c:pt idx="16">
                  <c:v>58.833608445322234</c:v>
                </c:pt>
                <c:pt idx="17">
                  <c:v>54.263796493054301</c:v>
                </c:pt>
                <c:pt idx="18">
                  <c:v>48.938947919544255</c:v>
                </c:pt>
                <c:pt idx="19">
                  <c:v>47.628954327356588</c:v>
                </c:pt>
                <c:pt idx="20">
                  <c:v>47.628954327356588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'Capital growth'!$A$23</c:f>
              <c:strCache>
                <c:ptCount val="1"/>
                <c:pt idx="0">
                  <c:v>Frankfurt City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growth'!$B$23:$V$23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76.394314224851584</c:v>
                </c:pt>
                <c:pt idx="2">
                  <c:v>73.232879896494126</c:v>
                </c:pt>
                <c:pt idx="3">
                  <c:v>66.24579787064927</c:v>
                </c:pt>
                <c:pt idx="4">
                  <c:v>59.46450662545692</c:v>
                </c:pt>
                <c:pt idx="5">
                  <c:v>52.627504576718799</c:v>
                </c:pt>
                <c:pt idx="6">
                  <c:v>52.990410603616795</c:v>
                </c:pt>
                <c:pt idx="7">
                  <c:v>56.589744434703078</c:v>
                </c:pt>
                <c:pt idx="8">
                  <c:v>64.525707934425952</c:v>
                </c:pt>
                <c:pt idx="9">
                  <c:v>76.029648561491769</c:v>
                </c:pt>
                <c:pt idx="10">
                  <c:v>85.59169873680564</c:v>
                </c:pt>
                <c:pt idx="11">
                  <c:v>65.740852417169009</c:v>
                </c:pt>
                <c:pt idx="12">
                  <c:v>54.866718212363814</c:v>
                </c:pt>
                <c:pt idx="13">
                  <c:v>45.230706787650853</c:v>
                </c:pt>
                <c:pt idx="14">
                  <c:v>46.178495984206307</c:v>
                </c:pt>
                <c:pt idx="15">
                  <c:v>54.483102580453043</c:v>
                </c:pt>
                <c:pt idx="16">
                  <c:v>60.694540030390591</c:v>
                </c:pt>
                <c:pt idx="17">
                  <c:v>50.767509033339621</c:v>
                </c:pt>
                <c:pt idx="18">
                  <c:v>47.531578233487792</c:v>
                </c:pt>
                <c:pt idx="19">
                  <c:v>45.532734860623329</c:v>
                </c:pt>
                <c:pt idx="20">
                  <c:v>45.532734860623329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'Capital growth'!$A$24</c:f>
              <c:strCache>
                <c:ptCount val="1"/>
                <c:pt idx="0">
                  <c:v>Hamburg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growth'!$B$24:$V$24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111.64560451547486</c:v>
                </c:pt>
                <c:pt idx="2">
                  <c:v>105.51838444939379</c:v>
                </c:pt>
                <c:pt idx="3">
                  <c:v>95.30369279061297</c:v>
                </c:pt>
                <c:pt idx="4">
                  <c:v>84.205545191984584</c:v>
                </c:pt>
                <c:pt idx="5">
                  <c:v>80.39368679765704</c:v>
                </c:pt>
                <c:pt idx="6">
                  <c:v>80.601288967883278</c:v>
                </c:pt>
                <c:pt idx="7">
                  <c:v>83.521935740208562</c:v>
                </c:pt>
                <c:pt idx="8">
                  <c:v>87.615675158431884</c:v>
                </c:pt>
                <c:pt idx="9">
                  <c:v>95.659616492439255</c:v>
                </c:pt>
                <c:pt idx="10">
                  <c:v>90.457235309537566</c:v>
                </c:pt>
                <c:pt idx="11">
                  <c:v>70.46443615446654</c:v>
                </c:pt>
                <c:pt idx="12">
                  <c:v>64.375189065672998</c:v>
                </c:pt>
                <c:pt idx="13">
                  <c:v>61.624089196463707</c:v>
                </c:pt>
                <c:pt idx="14">
                  <c:v>63.48506255493492</c:v>
                </c:pt>
                <c:pt idx="15">
                  <c:v>72.170769148535754</c:v>
                </c:pt>
                <c:pt idx="16">
                  <c:v>81.944515970599596</c:v>
                </c:pt>
                <c:pt idx="17">
                  <c:v>75.323448794934464</c:v>
                </c:pt>
                <c:pt idx="18">
                  <c:v>70.034245373322022</c:v>
                </c:pt>
                <c:pt idx="19">
                  <c:v>64.085249265626686</c:v>
                </c:pt>
                <c:pt idx="20">
                  <c:v>64.085249265626686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'Capital growth'!$A$25</c:f>
              <c:strCache>
                <c:ptCount val="1"/>
                <c:pt idx="0">
                  <c:v>Munich City</c:v>
                </c:pt>
              </c:strCache>
            </c:strRef>
          </c:tx>
          <c:marker>
            <c:symbol val="none"/>
          </c:marker>
          <c:cat>
            <c:numRef>
              <c:f>'Capital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'Capital growth'!$B$25:$V$25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79.156018757702896</c:v>
                </c:pt>
                <c:pt idx="2">
                  <c:v>67.827506400627698</c:v>
                </c:pt>
                <c:pt idx="3">
                  <c:v>66.733304909950434</c:v>
                </c:pt>
                <c:pt idx="4">
                  <c:v>56.832516538390514</c:v>
                </c:pt>
                <c:pt idx="5">
                  <c:v>55.915687546507144</c:v>
                </c:pt>
                <c:pt idx="6">
                  <c:v>55.013648950185349</c:v>
                </c:pt>
                <c:pt idx="7">
                  <c:v>59.051193588580297</c:v>
                </c:pt>
                <c:pt idx="8">
                  <c:v>61.505372257172532</c:v>
                </c:pt>
                <c:pt idx="9">
                  <c:v>75.330363502644289</c:v>
                </c:pt>
                <c:pt idx="10">
                  <c:v>73.839189635519176</c:v>
                </c:pt>
                <c:pt idx="11">
                  <c:v>59.626095666164353</c:v>
                </c:pt>
                <c:pt idx="12">
                  <c:v>54.671381413599484</c:v>
                </c:pt>
                <c:pt idx="13">
                  <c:v>47.780400882368575</c:v>
                </c:pt>
                <c:pt idx="14">
                  <c:v>49.14265531974057</c:v>
                </c:pt>
                <c:pt idx="15">
                  <c:v>60.423259365079815</c:v>
                </c:pt>
                <c:pt idx="16">
                  <c:v>66.2221432727641</c:v>
                </c:pt>
                <c:pt idx="17">
                  <c:v>57.617663582193948</c:v>
                </c:pt>
                <c:pt idx="18">
                  <c:v>51.965409193756742</c:v>
                </c:pt>
                <c:pt idx="19">
                  <c:v>50.158161903372296</c:v>
                </c:pt>
                <c:pt idx="20">
                  <c:v>50.158161903372296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34912"/>
        <c:axId val="126148992"/>
      </c:lineChart>
      <c:catAx>
        <c:axId val="1261349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 rot="-2640000"/>
          <a:lstStyle/>
          <a:p>
            <a:pPr>
              <a:defRPr sz="1300"/>
            </a:pPr>
            <a:endParaRPr lang="en-US"/>
          </a:p>
        </c:txPr>
        <c:crossAx val="126148992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26148992"/>
        <c:scaling>
          <c:orientation val="minMax"/>
        </c:scaling>
        <c:delete val="0"/>
        <c:axPos val="l"/>
        <c:numFmt formatCode="#,##0_ ;[Red]\-#,##0\ " sourceLinked="0"/>
        <c:majorTickMark val="in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126134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51747478933556"/>
          <c:y val="0.70212450306014262"/>
          <c:w val="0.59926714117718427"/>
          <c:h val="0.14646593555038195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Rental growth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7632465992512514E-2"/>
          <c:y val="0.11615610740915944"/>
          <c:w val="0.89988861798366582"/>
          <c:h val="0.72975992571364967"/>
        </c:manualLayout>
      </c:layout>
      <c:lineChart>
        <c:grouping val="standard"/>
        <c:varyColors val="0"/>
        <c:ser>
          <c:idx val="0"/>
          <c:order val="0"/>
          <c:tx>
            <c:strRef>
              <c:f>'Rental growth'!$A$18</c:f>
              <c:strCache>
                <c:ptCount val="1"/>
                <c:pt idx="0">
                  <c:v>Paris CBD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growth'!$B$18:$V$18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95.555231710871269</c:v>
                </c:pt>
                <c:pt idx="2">
                  <c:v>79.99125619352958</c:v>
                </c:pt>
                <c:pt idx="3">
                  <c:v>71.101719615272643</c:v>
                </c:pt>
                <c:pt idx="4">
                  <c:v>66.656951326143826</c:v>
                </c:pt>
                <c:pt idx="5">
                  <c:v>66.656951326143826</c:v>
                </c:pt>
                <c:pt idx="6">
                  <c:v>69.994170795686387</c:v>
                </c:pt>
                <c:pt idx="7">
                  <c:v>73.331390265228791</c:v>
                </c:pt>
                <c:pt idx="8">
                  <c:v>77.776158554357309</c:v>
                </c:pt>
                <c:pt idx="9">
                  <c:v>111.10463421742909</c:v>
                </c:pt>
                <c:pt idx="10">
                  <c:v>111.10463421742909</c:v>
                </c:pt>
                <c:pt idx="11">
                  <c:v>99.825123870591455</c:v>
                </c:pt>
                <c:pt idx="12">
                  <c:v>92.684348586417769</c:v>
                </c:pt>
                <c:pt idx="13">
                  <c:v>88.020985135528775</c:v>
                </c:pt>
                <c:pt idx="14">
                  <c:v>88.020985135528775</c:v>
                </c:pt>
                <c:pt idx="15">
                  <c:v>96.181871174584288</c:v>
                </c:pt>
                <c:pt idx="16">
                  <c:v>114.83532497814046</c:v>
                </c:pt>
                <c:pt idx="17">
                  <c:v>104.34275721364018</c:v>
                </c:pt>
                <c:pt idx="18">
                  <c:v>96.764791605945931</c:v>
                </c:pt>
                <c:pt idx="19">
                  <c:v>92.77357144887101</c:v>
                </c:pt>
                <c:pt idx="20">
                  <c:v>92.77357144887101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'Rental growth'!$A$19</c:f>
              <c:strCache>
                <c:ptCount val="1"/>
                <c:pt idx="0">
                  <c:v>Paris Central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growth'!$B$19:$V$19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95.555231710871269</c:v>
                </c:pt>
                <c:pt idx="2">
                  <c:v>79.99125619352958</c:v>
                </c:pt>
                <c:pt idx="3">
                  <c:v>71.101719615272643</c:v>
                </c:pt>
                <c:pt idx="4">
                  <c:v>66.656951326143826</c:v>
                </c:pt>
                <c:pt idx="5">
                  <c:v>66.656951326143826</c:v>
                </c:pt>
                <c:pt idx="6">
                  <c:v>69.994170795686387</c:v>
                </c:pt>
                <c:pt idx="7">
                  <c:v>73.331390265228791</c:v>
                </c:pt>
                <c:pt idx="8">
                  <c:v>77.776158554357309</c:v>
                </c:pt>
                <c:pt idx="9">
                  <c:v>111.10463421742909</c:v>
                </c:pt>
                <c:pt idx="10">
                  <c:v>111.10463421742909</c:v>
                </c:pt>
                <c:pt idx="11">
                  <c:v>99.825123870591455</c:v>
                </c:pt>
                <c:pt idx="12">
                  <c:v>92.684348586417769</c:v>
                </c:pt>
                <c:pt idx="13">
                  <c:v>88.020985135528775</c:v>
                </c:pt>
                <c:pt idx="14">
                  <c:v>88.020985135528775</c:v>
                </c:pt>
                <c:pt idx="15">
                  <c:v>96.181871174584288</c:v>
                </c:pt>
                <c:pt idx="16">
                  <c:v>114.83532497814046</c:v>
                </c:pt>
                <c:pt idx="17">
                  <c:v>104.34275721364018</c:v>
                </c:pt>
                <c:pt idx="18">
                  <c:v>96.764791605945931</c:v>
                </c:pt>
                <c:pt idx="19">
                  <c:v>92.77357144887101</c:v>
                </c:pt>
                <c:pt idx="20">
                  <c:v>92.77357144887101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'Rental growth'!$A$20</c:f>
              <c:strCache>
                <c:ptCount val="1"/>
                <c:pt idx="0">
                  <c:v>Paris La Défense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growth'!$B$20:$V$20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86.685614341932677</c:v>
                </c:pt>
                <c:pt idx="3">
                  <c:v>66.681241801486465</c:v>
                </c:pt>
                <c:pt idx="4">
                  <c:v>60.013117621338004</c:v>
                </c:pt>
                <c:pt idx="5">
                  <c:v>60.013117621338004</c:v>
                </c:pt>
                <c:pt idx="6">
                  <c:v>64.99781372977732</c:v>
                </c:pt>
                <c:pt idx="7">
                  <c:v>76.672496720594381</c:v>
                </c:pt>
                <c:pt idx="8">
                  <c:v>83.340620900743488</c:v>
                </c:pt>
                <c:pt idx="9">
                  <c:v>133.34062090074337</c:v>
                </c:pt>
                <c:pt idx="10">
                  <c:v>126.67249672059442</c:v>
                </c:pt>
                <c:pt idx="11">
                  <c:v>110.40664626147809</c:v>
                </c:pt>
                <c:pt idx="12">
                  <c:v>100.5684302579798</c:v>
                </c:pt>
                <c:pt idx="13">
                  <c:v>91.823349365981557</c:v>
                </c:pt>
                <c:pt idx="14">
                  <c:v>91.823349365981557</c:v>
                </c:pt>
                <c:pt idx="15">
                  <c:v>103.6292085701792</c:v>
                </c:pt>
                <c:pt idx="16">
                  <c:v>116.96545693047668</c:v>
                </c:pt>
                <c:pt idx="17">
                  <c:v>111.49978137297775</c:v>
                </c:pt>
                <c:pt idx="18">
                  <c:v>102.75470048097952</c:v>
                </c:pt>
                <c:pt idx="19">
                  <c:v>94.906252759694198</c:v>
                </c:pt>
                <c:pt idx="20">
                  <c:v>94.906252759694198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'Rental growth'!$A$21</c:f>
              <c:strCache>
                <c:ptCount val="1"/>
                <c:pt idx="0">
                  <c:v>Paris Western Business District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growth'!$B$21:$V$21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90.005246589716691</c:v>
                </c:pt>
                <c:pt idx="3">
                  <c:v>80.010493179433368</c:v>
                </c:pt>
                <c:pt idx="4">
                  <c:v>69.989506820566618</c:v>
                </c:pt>
                <c:pt idx="5">
                  <c:v>59.994753410283295</c:v>
                </c:pt>
                <c:pt idx="6">
                  <c:v>72.009443861490013</c:v>
                </c:pt>
                <c:pt idx="7">
                  <c:v>80.010493179433368</c:v>
                </c:pt>
                <c:pt idx="8">
                  <c:v>100</c:v>
                </c:pt>
                <c:pt idx="9">
                  <c:v>124.00314795382984</c:v>
                </c:pt>
                <c:pt idx="10">
                  <c:v>112.01469045120685</c:v>
                </c:pt>
                <c:pt idx="11">
                  <c:v>112.01469045120685</c:v>
                </c:pt>
                <c:pt idx="12">
                  <c:v>104.93179433368297</c:v>
                </c:pt>
                <c:pt idx="13">
                  <c:v>104.93179433368297</c:v>
                </c:pt>
                <c:pt idx="14">
                  <c:v>104.93179433368297</c:v>
                </c:pt>
                <c:pt idx="15">
                  <c:v>108.07974816369328</c:v>
                </c:pt>
                <c:pt idx="16">
                  <c:v>119.62224554039874</c:v>
                </c:pt>
                <c:pt idx="17">
                  <c:v>116.73662119622244</c:v>
                </c:pt>
                <c:pt idx="18">
                  <c:v>110.17838405036711</c:v>
                </c:pt>
                <c:pt idx="19">
                  <c:v>103.68644787915061</c:v>
                </c:pt>
                <c:pt idx="20">
                  <c:v>103.68644787915061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'Rental growth'!$A$22</c:f>
              <c:strCache>
                <c:ptCount val="1"/>
                <c:pt idx="0">
                  <c:v>Dusseldorf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growth'!$B$22:$V$22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90.906398104265378</c:v>
                </c:pt>
                <c:pt idx="3">
                  <c:v>81.812796208530656</c:v>
                </c:pt>
                <c:pt idx="4">
                  <c:v>72.867298578199055</c:v>
                </c:pt>
                <c:pt idx="5">
                  <c:v>70.73459715639811</c:v>
                </c:pt>
                <c:pt idx="6">
                  <c:v>72.867298578199055</c:v>
                </c:pt>
                <c:pt idx="7">
                  <c:v>76.362559241706165</c:v>
                </c:pt>
                <c:pt idx="8">
                  <c:v>76.362559241706165</c:v>
                </c:pt>
                <c:pt idx="9">
                  <c:v>79.976303317535354</c:v>
                </c:pt>
                <c:pt idx="10">
                  <c:v>90.906398104265378</c:v>
                </c:pt>
                <c:pt idx="11">
                  <c:v>78.199052132701127</c:v>
                </c:pt>
                <c:pt idx="12">
                  <c:v>74.644549763033197</c:v>
                </c:pt>
                <c:pt idx="13">
                  <c:v>72.867298578199041</c:v>
                </c:pt>
                <c:pt idx="14">
                  <c:v>71.09004739336477</c:v>
                </c:pt>
                <c:pt idx="15">
                  <c:v>72.867298578199012</c:v>
                </c:pt>
                <c:pt idx="16">
                  <c:v>78.199052132701084</c:v>
                </c:pt>
                <c:pt idx="17">
                  <c:v>83.530805687203767</c:v>
                </c:pt>
                <c:pt idx="18">
                  <c:v>78.199052132701084</c:v>
                </c:pt>
                <c:pt idx="19">
                  <c:v>74.131244898834979</c:v>
                </c:pt>
                <c:pt idx="20">
                  <c:v>74.131244898834979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'Rental growth'!$A$23</c:f>
              <c:strCache>
                <c:ptCount val="1"/>
                <c:pt idx="0">
                  <c:v>Frankfurt City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growth'!$B$23:$V$23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81.052631569556326</c:v>
                </c:pt>
                <c:pt idx="2">
                  <c:v>78.947368420149814</c:v>
                </c:pt>
                <c:pt idx="3">
                  <c:v>72.631578937616169</c:v>
                </c:pt>
                <c:pt idx="4">
                  <c:v>66.315789472239459</c:v>
                </c:pt>
                <c:pt idx="5">
                  <c:v>63.157894739551004</c:v>
                </c:pt>
                <c:pt idx="6">
                  <c:v>63.157894739551004</c:v>
                </c:pt>
                <c:pt idx="7">
                  <c:v>68.421052621646297</c:v>
                </c:pt>
                <c:pt idx="8">
                  <c:v>77.894736836867807</c:v>
                </c:pt>
                <c:pt idx="9">
                  <c:v>89.47368420149661</c:v>
                </c:pt>
                <c:pt idx="10">
                  <c:v>102.1052631494068</c:v>
                </c:pt>
                <c:pt idx="11">
                  <c:v>82.350736836974789</c:v>
                </c:pt>
                <c:pt idx="12">
                  <c:v>69.998126311428749</c:v>
                </c:pt>
                <c:pt idx="13">
                  <c:v>63.821821048655622</c:v>
                </c:pt>
                <c:pt idx="14">
                  <c:v>63.821821048655622</c:v>
                </c:pt>
                <c:pt idx="15">
                  <c:v>65.880589469580073</c:v>
                </c:pt>
                <c:pt idx="16">
                  <c:v>72.056894732353058</c:v>
                </c:pt>
                <c:pt idx="17">
                  <c:v>72.056894732353058</c:v>
                </c:pt>
                <c:pt idx="18">
                  <c:v>67.93935789050424</c:v>
                </c:pt>
                <c:pt idx="19">
                  <c:v>63.013421262988096</c:v>
                </c:pt>
                <c:pt idx="20">
                  <c:v>63.013421262988096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'Rental growth'!$A$24</c:f>
              <c:strCache>
                <c:ptCount val="1"/>
                <c:pt idx="0">
                  <c:v>Hamburg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growth'!$B$24:$V$24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115.53222302679222</c:v>
                </c:pt>
                <c:pt idx="2">
                  <c:v>111.11513396089789</c:v>
                </c:pt>
                <c:pt idx="3">
                  <c:v>102.20854453294714</c:v>
                </c:pt>
                <c:pt idx="4">
                  <c:v>95.546705286024519</c:v>
                </c:pt>
                <c:pt idx="5">
                  <c:v>91.093410572049208</c:v>
                </c:pt>
                <c:pt idx="6">
                  <c:v>91.093410572049208</c:v>
                </c:pt>
                <c:pt idx="7">
                  <c:v>97.755249818971748</c:v>
                </c:pt>
                <c:pt idx="8">
                  <c:v>102.20854453294713</c:v>
                </c:pt>
                <c:pt idx="9">
                  <c:v>111.11513396089789</c:v>
                </c:pt>
                <c:pt idx="10">
                  <c:v>111.11513396089789</c:v>
                </c:pt>
                <c:pt idx="11">
                  <c:v>93.410572049239676</c:v>
                </c:pt>
                <c:pt idx="12">
                  <c:v>86.893555394641552</c:v>
                </c:pt>
                <c:pt idx="13">
                  <c:v>86.893555394641552</c:v>
                </c:pt>
                <c:pt idx="14">
                  <c:v>89.065894279507603</c:v>
                </c:pt>
                <c:pt idx="15">
                  <c:v>91.238233164373625</c:v>
                </c:pt>
                <c:pt idx="16">
                  <c:v>97.755249818971649</c:v>
                </c:pt>
                <c:pt idx="17">
                  <c:v>104.27226647356972</c:v>
                </c:pt>
                <c:pt idx="18">
                  <c:v>97.755249818971649</c:v>
                </c:pt>
                <c:pt idx="19">
                  <c:v>87.190302506973325</c:v>
                </c:pt>
                <c:pt idx="20">
                  <c:v>87.190302506973325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'Rental growth'!$A$25</c:f>
              <c:strCache>
                <c:ptCount val="1"/>
                <c:pt idx="0">
                  <c:v>Munich City</c:v>
                </c:pt>
              </c:strCache>
            </c:strRef>
          </c:tx>
          <c:marker>
            <c:symbol val="none"/>
          </c:marker>
          <c:cat>
            <c:numRef>
              <c:f>'Rental growth'!$B$17:$V$17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'Rental growth'!$B$25:$V$25</c:f>
              <c:numCache>
                <c:formatCode>#,##0.00_ ;[Red]\-#,##0.00\ </c:formatCode>
                <c:ptCount val="21"/>
                <c:pt idx="0">
                  <c:v>100</c:v>
                </c:pt>
                <c:pt idx="1">
                  <c:v>92.307692325051718</c:v>
                </c:pt>
                <c:pt idx="2">
                  <c:v>84.615384625028739</c:v>
                </c:pt>
                <c:pt idx="3">
                  <c:v>84.615384625028739</c:v>
                </c:pt>
                <c:pt idx="4">
                  <c:v>76.923076925005731</c:v>
                </c:pt>
                <c:pt idx="5">
                  <c:v>76.923076925005731</c:v>
                </c:pt>
                <c:pt idx="6">
                  <c:v>76.923076925005731</c:v>
                </c:pt>
                <c:pt idx="7">
                  <c:v>80.000000015044819</c:v>
                </c:pt>
                <c:pt idx="8">
                  <c:v>84.615384625028753</c:v>
                </c:pt>
                <c:pt idx="9">
                  <c:v>100</c:v>
                </c:pt>
                <c:pt idx="10">
                  <c:v>104.61538463505858</c:v>
                </c:pt>
                <c:pt idx="11">
                  <c:v>90.269076930557759</c:v>
                </c:pt>
                <c:pt idx="12">
                  <c:v>85.755623084029892</c:v>
                </c:pt>
                <c:pt idx="13">
                  <c:v>79.73768462199294</c:v>
                </c:pt>
                <c:pt idx="14">
                  <c:v>79.73768462199294</c:v>
                </c:pt>
                <c:pt idx="15">
                  <c:v>84.251138468520608</c:v>
                </c:pt>
                <c:pt idx="16">
                  <c:v>88.764592315048503</c:v>
                </c:pt>
                <c:pt idx="17">
                  <c:v>91.773561546067086</c:v>
                </c:pt>
                <c:pt idx="18">
                  <c:v>84.251138468520608</c:v>
                </c:pt>
                <c:pt idx="19">
                  <c:v>78.253842495722239</c:v>
                </c:pt>
                <c:pt idx="20">
                  <c:v>78.253842495722239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025792"/>
        <c:axId val="133027328"/>
      </c:lineChart>
      <c:catAx>
        <c:axId val="1330257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 rot="-2700000"/>
          <a:lstStyle/>
          <a:p>
            <a:pPr>
              <a:defRPr sz="1300"/>
            </a:pPr>
            <a:endParaRPr lang="en-US"/>
          </a:p>
        </c:txPr>
        <c:crossAx val="133027328"/>
        <c:crosses val="autoZero"/>
        <c:auto val="1"/>
        <c:lblAlgn val="ctr"/>
        <c:lblOffset val="100"/>
        <c:tickLblSkip val="2"/>
        <c:noMultiLvlLbl val="0"/>
      </c:catAx>
      <c:valAx>
        <c:axId val="133027328"/>
        <c:scaling>
          <c:orientation val="minMax"/>
        </c:scaling>
        <c:delete val="0"/>
        <c:axPos val="l"/>
        <c:numFmt formatCode="#,##0_ ;[Red]\-#,##0\ " sourceLinked="0"/>
        <c:majorTickMark val="in"/>
        <c:minorTickMark val="none"/>
        <c:tickLblPos val="nextTo"/>
        <c:txPr>
          <a:bodyPr/>
          <a:lstStyle/>
          <a:p>
            <a:pPr>
              <a:defRPr sz="1300"/>
            </a:pPr>
            <a:endParaRPr lang="en-US"/>
          </a:p>
        </c:txPr>
        <c:crossAx val="133025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5812116125078233E-2"/>
          <c:y val="0.67158264530354461"/>
          <c:w val="0.6350000666160398"/>
          <c:h val="0.15365988954426618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1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265032845929121"/>
          <c:y val="8.9679680237442522E-2"/>
          <c:w val="0.71487062858812656"/>
          <c:h val="0.596776605584801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Linear erosion</c:v>
                </c:pt>
              </c:strCache>
            </c:strRef>
          </c:tx>
          <c:marker>
            <c:symbol val="none"/>
          </c:marker>
          <c:cat>
            <c:numRef>
              <c:f>Sheet1!$C$6:$AG$6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Sheet1!$C$7:$AG$7</c:f>
              <c:numCache>
                <c:formatCode>_-* #,##0.0\ _€_-;\-* #,##0.0\ _€_-;_-* "-"??\ _€_-;_-@_-</c:formatCode>
                <c:ptCount val="31"/>
                <c:pt idx="0">
                  <c:v>100</c:v>
                </c:pt>
                <c:pt idx="1">
                  <c:v>97.666666666666671</c:v>
                </c:pt>
                <c:pt idx="2">
                  <c:v>95.333333333333258</c:v>
                </c:pt>
                <c:pt idx="3">
                  <c:v>93</c:v>
                </c:pt>
                <c:pt idx="4">
                  <c:v>90.666666666666671</c:v>
                </c:pt>
                <c:pt idx="5">
                  <c:v>88.333333333333258</c:v>
                </c:pt>
                <c:pt idx="6">
                  <c:v>86</c:v>
                </c:pt>
                <c:pt idx="7">
                  <c:v>83.666666666666657</c:v>
                </c:pt>
                <c:pt idx="8">
                  <c:v>81.333333333333258</c:v>
                </c:pt>
                <c:pt idx="9">
                  <c:v>79</c:v>
                </c:pt>
                <c:pt idx="10">
                  <c:v>76.666666666666657</c:v>
                </c:pt>
                <c:pt idx="11">
                  <c:v>74.333333333333258</c:v>
                </c:pt>
                <c:pt idx="12">
                  <c:v>72</c:v>
                </c:pt>
                <c:pt idx="13">
                  <c:v>69.666666666666657</c:v>
                </c:pt>
                <c:pt idx="14">
                  <c:v>67.333333333333258</c:v>
                </c:pt>
                <c:pt idx="15">
                  <c:v>65</c:v>
                </c:pt>
                <c:pt idx="16">
                  <c:v>62.666666666666579</c:v>
                </c:pt>
                <c:pt idx="17">
                  <c:v>60.333333333333329</c:v>
                </c:pt>
                <c:pt idx="18">
                  <c:v>58</c:v>
                </c:pt>
                <c:pt idx="19">
                  <c:v>55.666666666666579</c:v>
                </c:pt>
                <c:pt idx="20">
                  <c:v>53.333333333333329</c:v>
                </c:pt>
                <c:pt idx="21">
                  <c:v>51</c:v>
                </c:pt>
                <c:pt idx="22">
                  <c:v>48.666666666666579</c:v>
                </c:pt>
                <c:pt idx="23">
                  <c:v>46.333333333333329</c:v>
                </c:pt>
                <c:pt idx="24">
                  <c:v>44</c:v>
                </c:pt>
                <c:pt idx="25">
                  <c:v>41.666666666666579</c:v>
                </c:pt>
                <c:pt idx="26">
                  <c:v>39.333333333333329</c:v>
                </c:pt>
                <c:pt idx="27">
                  <c:v>37</c:v>
                </c:pt>
                <c:pt idx="28">
                  <c:v>34.666666666666572</c:v>
                </c:pt>
                <c:pt idx="29">
                  <c:v>32.333333333333329</c:v>
                </c:pt>
                <c:pt idx="30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031808"/>
        <c:axId val="133443584"/>
      </c:lineChart>
      <c:catAx>
        <c:axId val="13303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Years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13344358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334435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Property value</a:t>
                </a:r>
              </a:p>
            </c:rich>
          </c:tx>
          <c:overlay val="0"/>
        </c:title>
        <c:numFmt formatCode="General" sourceLinked="0"/>
        <c:majorTickMark val="in"/>
        <c:minorTickMark val="none"/>
        <c:tickLblPos val="nextTo"/>
        <c:crossAx val="1330318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1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265032845929121"/>
          <c:y val="8.9679680237442522E-2"/>
          <c:w val="0.71487062858812656"/>
          <c:h val="0.59828631066217342"/>
        </c:manualLayout>
      </c:layout>
      <c:lineChart>
        <c:grouping val="standard"/>
        <c:varyColors val="0"/>
        <c:ser>
          <c:idx val="3"/>
          <c:order val="0"/>
          <c:tx>
            <c:strRef>
              <c:f>Sheet1!$B$10</c:f>
              <c:strCache>
                <c:ptCount val="1"/>
                <c:pt idx="0">
                  <c:v>Step by step</c:v>
                </c:pt>
              </c:strCache>
            </c:strRef>
          </c:tx>
          <c:marker>
            <c:symbol val="none"/>
          </c:marker>
          <c:cat>
            <c:numRef>
              <c:f>Sheet1!$C$6:$AG$6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Sheet1!$C$10:$AG$10</c:f>
              <c:numCache>
                <c:formatCode>General</c:formatCode>
                <c:ptCount val="3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86</c:v>
                </c:pt>
                <c:pt idx="7">
                  <c:v>86</c:v>
                </c:pt>
                <c:pt idx="8">
                  <c:v>86</c:v>
                </c:pt>
                <c:pt idx="9">
                  <c:v>86</c:v>
                </c:pt>
                <c:pt idx="10">
                  <c:v>86</c:v>
                </c:pt>
                <c:pt idx="11">
                  <c:v>72</c:v>
                </c:pt>
                <c:pt idx="12">
                  <c:v>72</c:v>
                </c:pt>
                <c:pt idx="13">
                  <c:v>72</c:v>
                </c:pt>
                <c:pt idx="14">
                  <c:v>72</c:v>
                </c:pt>
                <c:pt idx="15">
                  <c:v>72</c:v>
                </c:pt>
                <c:pt idx="16">
                  <c:v>58</c:v>
                </c:pt>
                <c:pt idx="17">
                  <c:v>58</c:v>
                </c:pt>
                <c:pt idx="18">
                  <c:v>58</c:v>
                </c:pt>
                <c:pt idx="19">
                  <c:v>58</c:v>
                </c:pt>
                <c:pt idx="20">
                  <c:v>58</c:v>
                </c:pt>
                <c:pt idx="21">
                  <c:v>44</c:v>
                </c:pt>
                <c:pt idx="22">
                  <c:v>44</c:v>
                </c:pt>
                <c:pt idx="23">
                  <c:v>44</c:v>
                </c:pt>
                <c:pt idx="24">
                  <c:v>44</c:v>
                </c:pt>
                <c:pt idx="25">
                  <c:v>44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484928"/>
        <c:axId val="133486848"/>
      </c:lineChart>
      <c:catAx>
        <c:axId val="133484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Years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13348684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334868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Property value</a:t>
                </a:r>
              </a:p>
            </c:rich>
          </c:tx>
          <c:overlay val="0"/>
        </c:title>
        <c:numFmt formatCode="General" sourceLinked="0"/>
        <c:majorTickMark val="in"/>
        <c:minorTickMark val="none"/>
        <c:tickLblPos val="nextTo"/>
        <c:crossAx val="13348492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ln>
          <a:noFill/>
        </a:ln>
      </c:spPr>
      <c:txPr>
        <a:bodyPr/>
        <a:lstStyle/>
        <a:p>
          <a:pPr>
            <a:defRPr sz="11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427749424573941"/>
          <c:y val="8.9679680237442522E-2"/>
          <c:w val="0.70305270097804951"/>
          <c:h val="0.64853068823719773"/>
        </c:manualLayout>
      </c:layout>
      <c:lineChart>
        <c:grouping val="standard"/>
        <c:varyColors val="0"/>
        <c:ser>
          <c:idx val="2"/>
          <c:order val="0"/>
          <c:tx>
            <c:strRef>
              <c:f>Sheet1!$B$9</c:f>
              <c:strCache>
                <c:ptCount val="1"/>
                <c:pt idx="0">
                  <c:v>Reduced erosion</c:v>
                </c:pt>
              </c:strCache>
            </c:strRef>
          </c:tx>
          <c:marker>
            <c:symbol val="none"/>
          </c:marker>
          <c:cat>
            <c:numRef>
              <c:f>Sheet1!$C$6:$AG$6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Sheet1!$C$9:$AG$9</c:f>
              <c:numCache>
                <c:formatCode>General</c:formatCode>
                <c:ptCount val="31"/>
                <c:pt idx="0" formatCode="_-* #,##0.0\ _€_-;\-* #,##0.0\ _€_-;_-* &quot;-&quot;??\ _€_-;_-@_-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99.5</c:v>
                </c:pt>
                <c:pt idx="10">
                  <c:v>99</c:v>
                </c:pt>
                <c:pt idx="11">
                  <c:v>98</c:v>
                </c:pt>
                <c:pt idx="12">
                  <c:v>96</c:v>
                </c:pt>
                <c:pt idx="13">
                  <c:v>94</c:v>
                </c:pt>
                <c:pt idx="14">
                  <c:v>92</c:v>
                </c:pt>
                <c:pt idx="15">
                  <c:v>89.5</c:v>
                </c:pt>
                <c:pt idx="16">
                  <c:v>87</c:v>
                </c:pt>
                <c:pt idx="17">
                  <c:v>84</c:v>
                </c:pt>
                <c:pt idx="18">
                  <c:v>81</c:v>
                </c:pt>
                <c:pt idx="19">
                  <c:v>77</c:v>
                </c:pt>
                <c:pt idx="20">
                  <c:v>71</c:v>
                </c:pt>
                <c:pt idx="21">
                  <c:v>65</c:v>
                </c:pt>
                <c:pt idx="22">
                  <c:v>56</c:v>
                </c:pt>
                <c:pt idx="23">
                  <c:v>50</c:v>
                </c:pt>
                <c:pt idx="24">
                  <c:v>45</c:v>
                </c:pt>
                <c:pt idx="25">
                  <c:v>40</c:v>
                </c:pt>
                <c:pt idx="26">
                  <c:v>35</c:v>
                </c:pt>
                <c:pt idx="27">
                  <c:v>33</c:v>
                </c:pt>
                <c:pt idx="28">
                  <c:v>31</c:v>
                </c:pt>
                <c:pt idx="29">
                  <c:v>30.5</c:v>
                </c:pt>
                <c:pt idx="30">
                  <c:v>30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32512"/>
        <c:axId val="126046976"/>
      </c:lineChart>
      <c:catAx>
        <c:axId val="126032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Years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1260469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260469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Property value</a:t>
                </a:r>
              </a:p>
            </c:rich>
          </c:tx>
          <c:overlay val="0"/>
        </c:title>
        <c:numFmt formatCode="General" sourceLinked="0"/>
        <c:majorTickMark val="in"/>
        <c:minorTickMark val="none"/>
        <c:tickLblPos val="nextTo"/>
        <c:crossAx val="1260325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403995390077695"/>
          <c:y val="8.0391004120038967E-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265032845929121"/>
          <c:y val="8.9679680237442522E-2"/>
          <c:w val="0.71487062858812656"/>
          <c:h val="0.59677660558480161"/>
        </c:manualLayout>
      </c:layout>
      <c:lineChart>
        <c:grouping val="standard"/>
        <c:varyColors val="0"/>
        <c:ser>
          <c:idx val="1"/>
          <c:order val="0"/>
          <c:tx>
            <c:strRef>
              <c:f>Sheet1!$B$8</c:f>
              <c:strCache>
                <c:ptCount val="1"/>
                <c:pt idx="0">
                  <c:v>Accelerated erosion</c:v>
                </c:pt>
              </c:strCache>
            </c:strRef>
          </c:tx>
          <c:marker>
            <c:symbol val="none"/>
          </c:marker>
          <c:cat>
            <c:numRef>
              <c:f>Sheet1!$C$6:$AG$6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Sheet1!$C$8:$AG$8</c:f>
              <c:numCache>
                <c:formatCode>_-* #,##0.0\ _€_-;\-* #,##0.0\ _€_-;_-* "-"??\ _€_-;_-@_-</c:formatCode>
                <c:ptCount val="31"/>
                <c:pt idx="0">
                  <c:v>100</c:v>
                </c:pt>
                <c:pt idx="1">
                  <c:v>80</c:v>
                </c:pt>
                <c:pt idx="2">
                  <c:v>69</c:v>
                </c:pt>
                <c:pt idx="3">
                  <c:v>62</c:v>
                </c:pt>
                <c:pt idx="4">
                  <c:v>55</c:v>
                </c:pt>
                <c:pt idx="5">
                  <c:v>49</c:v>
                </c:pt>
                <c:pt idx="6">
                  <c:v>45</c:v>
                </c:pt>
                <c:pt idx="7">
                  <c:v>42</c:v>
                </c:pt>
                <c:pt idx="8">
                  <c:v>40</c:v>
                </c:pt>
                <c:pt idx="9">
                  <c:v>39</c:v>
                </c:pt>
                <c:pt idx="10">
                  <c:v>38</c:v>
                </c:pt>
                <c:pt idx="11">
                  <c:v>37</c:v>
                </c:pt>
                <c:pt idx="12">
                  <c:v>36.5</c:v>
                </c:pt>
                <c:pt idx="13">
                  <c:v>36</c:v>
                </c:pt>
                <c:pt idx="14">
                  <c:v>35.5</c:v>
                </c:pt>
                <c:pt idx="15">
                  <c:v>35</c:v>
                </c:pt>
                <c:pt idx="16">
                  <c:v>34.5</c:v>
                </c:pt>
                <c:pt idx="17">
                  <c:v>34</c:v>
                </c:pt>
                <c:pt idx="18">
                  <c:v>33.5</c:v>
                </c:pt>
                <c:pt idx="19">
                  <c:v>33</c:v>
                </c:pt>
                <c:pt idx="20">
                  <c:v>32.5</c:v>
                </c:pt>
                <c:pt idx="21">
                  <c:v>32</c:v>
                </c:pt>
                <c:pt idx="22">
                  <c:v>31.5</c:v>
                </c:pt>
                <c:pt idx="23">
                  <c:v>31</c:v>
                </c:pt>
                <c:pt idx="24">
                  <c:v>30.5</c:v>
                </c:pt>
                <c:pt idx="25">
                  <c:v>30</c:v>
                </c:pt>
                <c:pt idx="26" formatCode="General">
                  <c:v>30</c:v>
                </c:pt>
                <c:pt idx="27" formatCode="General">
                  <c:v>30</c:v>
                </c:pt>
                <c:pt idx="28" formatCode="General">
                  <c:v>30</c:v>
                </c:pt>
                <c:pt idx="29" formatCode="General">
                  <c:v>30</c:v>
                </c:pt>
                <c:pt idx="30" formatCode="General">
                  <c:v>30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71936"/>
        <c:axId val="126073856"/>
      </c:lineChart>
      <c:catAx>
        <c:axId val="1260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Years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nextTo"/>
        <c:crossAx val="12607385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260738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00"/>
                </a:pPr>
                <a:r>
                  <a:rPr lang="fr-FR" sz="800"/>
                  <a:t>Property value</a:t>
                </a:r>
              </a:p>
            </c:rich>
          </c:tx>
          <c:overlay val="0"/>
        </c:title>
        <c:numFmt formatCode="General" sourceLinked="0"/>
        <c:majorTickMark val="in"/>
        <c:minorTickMark val="none"/>
        <c:tickLblPos val="nextTo"/>
        <c:crossAx val="12607193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12BDCF6-BC4B-454B-A9B8-EC46F8174C00}" type="datetimeFigureOut">
              <a:rPr lang="fr-FR" smtClean="0"/>
              <a:pPr/>
              <a:t>14/06/2012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E4BFD85-BE16-4206-85B9-10B62172E4E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3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gfgy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BFD85-BE16-4206-85B9-10B62172E4E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988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dirty="0" smtClean="0"/>
          </a:p>
          <a:p>
            <a:endParaRPr lang="en-US" sz="1300" dirty="0" smtClean="0"/>
          </a:p>
          <a:p>
            <a:r>
              <a:rPr lang="en-US" sz="1300" dirty="0" smtClean="0"/>
              <a:t>The idea behind the variance-covariance is similar to the ideas behind the historical method - except that we use the familiar curve instead of actual data. The advantage of the normal curve is that we automatically know where the worst 5% and 1% lie on the curve. They are a function of our desired confidence and the standard deviation (): </a:t>
            </a:r>
            <a:br>
              <a:rPr lang="en-US" sz="1300" dirty="0" smtClean="0"/>
            </a:b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BFD85-BE16-4206-85B9-10B62172E4E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3390-E64E-46EA-BACA-AE635835153C}" type="datetime1">
              <a:rPr lang="fr-FR" smtClean="0"/>
              <a:t>14/06/2012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FD23-C2DB-49FF-8E92-6C4F19D75DC4}" type="datetime1">
              <a:rPr lang="fr-FR" smtClean="0"/>
              <a:t>14/06/2012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 descr="logo_UCP.jpe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265033"/>
            <a:ext cx="947762" cy="5929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9C1B-CB71-4466-9952-A2E7D394245C}" type="datetime1">
              <a:rPr lang="fr-FR" smtClean="0"/>
              <a:t>14/06/2012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59E0-2C93-4445-84BF-6A980D4080B6}" type="datetime1">
              <a:rPr lang="fr-FR" smtClean="0"/>
              <a:t>14/06/2012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0DAE-BC7E-41E6-9673-001476FBB03C}" type="datetime1">
              <a:rPr lang="fr-FR" smtClean="0"/>
              <a:t>14/06/2012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A45A2C9-ED16-4950-8E9E-789CA6A68B0B}" type="datetime1">
              <a:rPr lang="fr-FR" smtClean="0"/>
              <a:t>14/06/2012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AE8B36F-5D55-45D7-A9B0-24E6640FCE75}" type="datetime1">
              <a:rPr lang="fr-FR" smtClean="0"/>
              <a:t>14/06/2012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7EFB9A-DC3A-4A72-BD4E-65471EF2D0B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8" r:id="rId5"/>
    <p:sldLayoutId id="2147483669" r:id="rId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oleObject" Target="../embeddings/oleObject2.bin"/><Relationship Id="rId7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077200" cy="41924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Value at Risk : a specific real estate model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i="1" dirty="0" smtClean="0"/>
              <a:t>Direct real estate value at Risk</a:t>
            </a:r>
            <a:endParaRPr lang="fr-F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5" name="Picture 5" descr="j02353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254746"/>
            <a:ext cx="1995488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301208"/>
            <a:ext cx="8497887" cy="792087"/>
          </a:xfrm>
        </p:spPr>
        <p:txBody>
          <a:bodyPr/>
          <a:lstStyle/>
          <a:p>
            <a:pPr algn="ctr" eaLnBrk="1" hangingPunct="1"/>
            <a:r>
              <a:rPr lang="en-US" sz="1700" dirty="0" smtClean="0"/>
              <a:t>Charles-Olivier AMEDEE-MANESME, </a:t>
            </a:r>
            <a:r>
              <a:rPr lang="en-US" sz="1700" i="1" dirty="0" err="1" smtClean="0"/>
              <a:t>Thema</a:t>
            </a:r>
            <a:r>
              <a:rPr lang="en-US" sz="1700" i="1" dirty="0" smtClean="0"/>
              <a:t> U. </a:t>
            </a:r>
            <a:r>
              <a:rPr lang="en-US" sz="1700" i="1" dirty="0" err="1" smtClean="0"/>
              <a:t>Cergy-Pontoise</a:t>
            </a:r>
            <a:endParaRPr lang="en-US" sz="1700" i="1" dirty="0" smtClean="0"/>
          </a:p>
          <a:p>
            <a:pPr algn="ctr"/>
            <a:r>
              <a:rPr lang="en-US" sz="1700" i="1" dirty="0" err="1" smtClean="0"/>
              <a:t>Fabrice</a:t>
            </a:r>
            <a:r>
              <a:rPr lang="en-US" sz="1700" i="1" dirty="0" smtClean="0"/>
              <a:t> BARTHELEMY, </a:t>
            </a:r>
            <a:r>
              <a:rPr lang="en-US" sz="1700" i="1" dirty="0" err="1" smtClean="0"/>
              <a:t>Thema</a:t>
            </a:r>
            <a:r>
              <a:rPr lang="en-US" sz="1700" i="1" dirty="0" smtClean="0"/>
              <a:t> U. </a:t>
            </a:r>
            <a:r>
              <a:rPr lang="en-US" sz="1700" i="1" dirty="0" err="1" smtClean="0"/>
              <a:t>Cergy-Pontoise</a:t>
            </a:r>
            <a:endParaRPr lang="en-US" sz="1700" i="1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9512" y="6476999"/>
            <a:ext cx="5507719" cy="274320"/>
          </a:xfrm>
        </p:spPr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Specificities to take into account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Lease structure</a:t>
            </a:r>
          </a:p>
          <a:p>
            <a:r>
              <a:rPr lang="en-US" dirty="0" smtClean="0"/>
              <a:t>Cost of vacancy</a:t>
            </a:r>
          </a:p>
          <a:p>
            <a:r>
              <a:rPr lang="en-US" dirty="0" smtClean="0"/>
              <a:t>Length of vacancy</a:t>
            </a:r>
          </a:p>
          <a:p>
            <a:r>
              <a:rPr lang="en-US" dirty="0" smtClean="0"/>
              <a:t>Probability of vacancy</a:t>
            </a:r>
          </a:p>
          <a:p>
            <a:r>
              <a:rPr lang="en-US" dirty="0" smtClean="0"/>
              <a:t>Depreciation (obsolescence)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Capital expenses (redevelopment and </a:t>
            </a:r>
            <a:r>
              <a:rPr lang="en-US" dirty="0" err="1" smtClean="0"/>
              <a:t>refurbishement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Continental Europe lease contract: the structure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410944" cy="46256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 smtClean="0"/>
              <a:t>Lease structures vary across countries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Long lease (5 to 10 years)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Usually tenants have options to leave during the course of the lease:</a:t>
            </a:r>
            <a:r>
              <a:rPr lang="en-US" sz="1600" dirty="0" smtClean="0">
                <a:sym typeface="Wingdings" pitchFamily="2" charset="2"/>
              </a:rPr>
              <a:t> Break-Option “BO”</a:t>
            </a:r>
          </a:p>
          <a:p>
            <a:pPr>
              <a:lnSpc>
                <a:spcPct val="90000"/>
              </a:lnSpc>
            </a:pPr>
            <a:endParaRPr lang="en-US" sz="16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dirty="0" smtClean="0"/>
              <a:t>At the time of a BO the tenant has two possibilities: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Staying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Leaving</a:t>
            </a:r>
          </a:p>
          <a:p>
            <a:pPr lvl="2"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  <a:buNone/>
            </a:pPr>
            <a:r>
              <a:rPr lang="en-US" sz="1600" dirty="0" smtClean="0"/>
              <a:t>At the time of a BO the Landlord has no decision to take but can enter into negotiation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1600" dirty="0" smtClean="0">
                <a:sym typeface="Wingdings" pitchFamily="2" charset="2"/>
              </a:rPr>
              <a:t>Rents usually indexed (Except UK)</a:t>
            </a:r>
          </a:p>
          <a:p>
            <a:pPr lvl="1">
              <a:lnSpc>
                <a:spcPct val="90000"/>
              </a:lnSpc>
            </a:pPr>
            <a:r>
              <a:rPr lang="en-US" sz="1200" dirty="0" smtClean="0">
                <a:sym typeface="Wingdings" pitchFamily="2" charset="2"/>
              </a:rPr>
              <a:t>Inflation</a:t>
            </a:r>
          </a:p>
          <a:p>
            <a:pPr lvl="1">
              <a:lnSpc>
                <a:spcPct val="90000"/>
              </a:lnSpc>
            </a:pPr>
            <a:r>
              <a:rPr lang="en-US" sz="1200" dirty="0" smtClean="0">
                <a:sym typeface="Wingdings" pitchFamily="2" charset="2"/>
              </a:rPr>
              <a:t>Country specific index</a:t>
            </a:r>
          </a:p>
          <a:p>
            <a:pPr lvl="1">
              <a:lnSpc>
                <a:spcPct val="90000"/>
              </a:lnSpc>
            </a:pPr>
            <a:r>
              <a:rPr lang="en-US" sz="1200" dirty="0" smtClean="0">
                <a:sym typeface="Wingdings" pitchFamily="2" charset="2"/>
              </a:rPr>
              <a:t>Fixed indexation</a:t>
            </a:r>
          </a:p>
          <a:p>
            <a:pPr lvl="1">
              <a:lnSpc>
                <a:spcPct val="90000"/>
              </a:lnSpc>
            </a:pPr>
            <a:r>
              <a:rPr lang="en-US" sz="1200" dirty="0" smtClean="0">
                <a:sym typeface="Wingdings" pitchFamily="2" charset="2"/>
              </a:rPr>
              <a:t>Upward only review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sym typeface="Wingdings" pitchFamily="2" charset="2"/>
            </a:endParaRP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5" name="Imag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201" y="1843112"/>
            <a:ext cx="273526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3201" y="4075137"/>
            <a:ext cx="273526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3707904" y="4974267"/>
            <a:ext cx="1656184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3/6/9 year lease contract</a:t>
            </a:r>
          </a:p>
          <a:p>
            <a:pPr algn="ctr"/>
            <a:r>
              <a:rPr lang="en-US" sz="1400" dirty="0" smtClean="0"/>
              <a:t>Indexation 2.5%/year</a:t>
            </a:r>
          </a:p>
          <a:p>
            <a:pPr algn="ctr"/>
            <a:r>
              <a:rPr lang="en-US" sz="1400" dirty="0" smtClean="0"/>
              <a:t>MRV~</a:t>
            </a:r>
            <a:r>
              <a:rPr lang="en-US" sz="1400" i="1" dirty="0" smtClean="0"/>
              <a:t>N</a:t>
            </a:r>
            <a:r>
              <a:rPr lang="en-US" sz="1400" dirty="0" smtClean="0"/>
              <a:t>(2%,10%)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Lease structure, </a:t>
            </a:r>
            <a:r>
              <a:rPr lang="en-US" sz="3200" dirty="0" err="1" smtClean="0"/>
              <a:t>Amédée-Manesme</a:t>
            </a:r>
            <a:r>
              <a:rPr lang="en-US" sz="3200" dirty="0" smtClean="0"/>
              <a:t>, Baroni, </a:t>
            </a:r>
            <a:r>
              <a:rPr lang="en-US" sz="3200" dirty="0" err="1" smtClean="0"/>
              <a:t>Barthélémy</a:t>
            </a:r>
            <a:r>
              <a:rPr lang="en-US" sz="3200" dirty="0" smtClean="0"/>
              <a:t> and </a:t>
            </a:r>
            <a:r>
              <a:rPr lang="en-US" sz="3200" dirty="0" err="1" smtClean="0"/>
              <a:t>Dupuy</a:t>
            </a:r>
            <a:r>
              <a:rPr lang="en-US" sz="3200" dirty="0" smtClean="0"/>
              <a:t> (working paper, 2011)</a:t>
            </a:r>
            <a:r>
              <a:rPr lang="en-US" sz="3200" baseline="30000" dirty="0" smtClean="0"/>
              <a:t>*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7363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Two possibilities for a tenant facing a break-option: leaving or staying.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option to leave is exercised by the tenant only if at the time of a possible break option the rent currently paid is too high in comparison to the current market rental value: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500" dirty="0" smtClean="0"/>
              <a:t>If a property is priced above the current market value, more competitively properties will rent while the overpriced property will sit vacant. </a:t>
            </a:r>
          </a:p>
          <a:p>
            <a:pPr>
              <a:buNone/>
            </a:pPr>
            <a:endParaRPr lang="en-US" sz="2500" dirty="0" smtClean="0"/>
          </a:p>
          <a:p>
            <a:r>
              <a:rPr lang="en-US" dirty="0" smtClean="0"/>
              <a:t>The vacancy length is modeled using a Poisson’s law.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7" name="Image 25"/>
          <p:cNvPicPr>
            <a:picLocks noChangeAspect="1" noChangeArrowheads="1"/>
          </p:cNvPicPr>
          <p:nvPr/>
        </p:nvPicPr>
        <p:blipFill>
          <a:blip r:embed="rId3" cstate="print"/>
          <a:srcRect t="327" b="1534"/>
          <a:stretch>
            <a:fillRect/>
          </a:stretch>
        </p:blipFill>
        <p:spPr bwMode="auto">
          <a:xfrm>
            <a:off x="5292080" y="4509120"/>
            <a:ext cx="358918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5856932" y="4653136"/>
            <a:ext cx="10801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10 000 paths</a:t>
            </a:r>
          </a:p>
        </p:txBody>
      </p:sp>
      <p:pic>
        <p:nvPicPr>
          <p:cNvPr id="10" name="Image 55"/>
          <p:cNvPicPr>
            <a:picLocks noChangeAspect="1" noChangeArrowheads="1"/>
          </p:cNvPicPr>
          <p:nvPr/>
        </p:nvPicPr>
        <p:blipFill>
          <a:blip r:embed="rId4" cstate="print"/>
          <a:srcRect b="1505"/>
          <a:stretch>
            <a:fillRect/>
          </a:stretch>
        </p:blipFill>
        <p:spPr bwMode="auto">
          <a:xfrm>
            <a:off x="412165" y="4537037"/>
            <a:ext cx="3511763" cy="1988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971600" y="4653136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1 path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4232121"/>
            <a:ext cx="4248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 smtClean="0"/>
              <a:t>*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Presented in the 2012 AREUEA annual conference in Chicago</a:t>
            </a:r>
            <a:endParaRPr lang="fr-FR" sz="1200" dirty="0"/>
          </a:p>
        </p:txBody>
      </p:sp>
      <p:graphicFrame>
        <p:nvGraphicFramePr>
          <p:cNvPr id="49154" name="Object 1"/>
          <p:cNvGraphicFramePr>
            <a:graphicFrameLocks noChangeAspect="1"/>
          </p:cNvGraphicFramePr>
          <p:nvPr/>
        </p:nvGraphicFramePr>
        <p:xfrm>
          <a:off x="4366269" y="2740472"/>
          <a:ext cx="40941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Equation" r:id="rId5" imgW="3644640" imgH="482400" progId="Equation.DSMT4">
                  <p:embed/>
                </p:oleObj>
              </mc:Choice>
              <mc:Fallback>
                <p:oleObj name="Equation" r:id="rId5" imgW="36446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6269" y="2740472"/>
                        <a:ext cx="4094163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vacancy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Vacancy cost in real estate is the amount of money that is estimated to be paid due to vacant units. </a:t>
            </a:r>
          </a:p>
          <a:p>
            <a:pPr lvl="1"/>
            <a:r>
              <a:rPr lang="en-US" dirty="0" smtClean="0"/>
              <a:t>In most rental contract, current expense are paid by the tenant, only large capital expense are paid by the landlord</a:t>
            </a:r>
          </a:p>
          <a:p>
            <a:pPr lvl="1"/>
            <a:r>
              <a:rPr lang="en-US" dirty="0" smtClean="0"/>
              <a:t>Particularly high real estate investment (security, A/C system, maintenance…)</a:t>
            </a:r>
          </a:p>
          <a:p>
            <a:pPr lvl="1"/>
            <a:r>
              <a:rPr lang="en-US" dirty="0" smtClean="0"/>
              <a:t>Occur only in case of vacancy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Vacancy cost is a function of time.  The more time a property sits vacant, the more it costs.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propose to take the vacancy cost into account when computing the value at risk;</a:t>
            </a:r>
          </a:p>
          <a:p>
            <a:pPr lvl="1"/>
            <a:r>
              <a:rPr lang="en-US" dirty="0" smtClean="0"/>
              <a:t>Generally, a percentage that is comparable to similar properties is used to estimate the vacancy cost for a subject property;</a:t>
            </a:r>
          </a:p>
          <a:p>
            <a:pPr lvl="1"/>
            <a:r>
              <a:rPr lang="en-US" b="1" dirty="0" smtClean="0"/>
              <a:t>Here we use 15% of the rental value of the unit: </a:t>
            </a:r>
          </a:p>
          <a:p>
            <a:pPr algn="ctr">
              <a:buNone/>
            </a:pPr>
            <a:endParaRPr lang="en-US" sz="2600" b="1" dirty="0" smtClean="0"/>
          </a:p>
          <a:p>
            <a:pPr algn="ctr">
              <a:buNone/>
            </a:pPr>
            <a:r>
              <a:rPr lang="en-US" sz="2600" b="1" dirty="0" smtClean="0"/>
              <a:t>If a space is vacant at time </a:t>
            </a:r>
            <a:r>
              <a:rPr lang="en-US" sz="2600" b="1" i="1" dirty="0" smtClean="0"/>
              <a:t>t</a:t>
            </a:r>
            <a:r>
              <a:rPr lang="en-US" sz="2600" b="1" dirty="0" smtClean="0"/>
              <a:t> and exhibits a </a:t>
            </a:r>
            <a:r>
              <a:rPr lang="en-US" sz="2600" b="1" dirty="0" err="1" smtClean="0"/>
              <a:t>MRV</a:t>
            </a:r>
            <a:r>
              <a:rPr lang="en-US" sz="2600" b="1" baseline="-25000" dirty="0" err="1" smtClean="0"/>
              <a:t>t</a:t>
            </a:r>
            <a:r>
              <a:rPr lang="en-US" sz="2600" b="1" dirty="0" smtClean="0"/>
              <a:t>=100, then </a:t>
            </a:r>
            <a:r>
              <a:rPr lang="en-US" sz="2600" b="1" dirty="0" err="1" smtClean="0"/>
              <a:t>Rent</a:t>
            </a:r>
            <a:r>
              <a:rPr lang="en-US" sz="2600" b="1" baseline="-25000" dirty="0" err="1" smtClean="0"/>
              <a:t>t</a:t>
            </a:r>
            <a:r>
              <a:rPr lang="en-US" sz="2600" b="1" dirty="0" smtClean="0"/>
              <a:t>=(15)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Obsolescence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4400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obsolescence is a significant decline in the competitiveness, usefulness, or/and value of a property. </a:t>
            </a:r>
          </a:p>
          <a:p>
            <a:r>
              <a:rPr lang="en-US" dirty="0" smtClean="0"/>
              <a:t>Obsolescence occurs generally due to the availability of alternatives that perform better or are cheaper or both or due to change in users’ preferences, requirement or style.</a:t>
            </a:r>
          </a:p>
          <a:p>
            <a:endParaRPr lang="en-US" dirty="0" smtClean="0"/>
          </a:p>
          <a:p>
            <a:r>
              <a:rPr lang="en-US" dirty="0" smtClean="0"/>
              <a:t>However, we do not find any database that allows us to reliably determine the function of obsolescence of a property.</a:t>
            </a:r>
          </a:p>
          <a:p>
            <a:r>
              <a:rPr lang="en-US" dirty="0" smtClean="0"/>
              <a:t>To account for obsolescence, we only assess: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We use in our model a linear erosion in value of the property (except land part)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500" u="sng" dirty="0" smtClean="0"/>
              <a:t>Note:</a:t>
            </a:r>
            <a:r>
              <a:rPr lang="en-US" sz="2500" dirty="0" smtClean="0"/>
              <a:t> obsolescence is distinct from fall in value (depreciation) due to physical deterioration</a:t>
            </a:r>
          </a:p>
          <a:p>
            <a:pPr>
              <a:buNone/>
            </a:pPr>
            <a:r>
              <a:rPr lang="en-US" sz="2500" u="sng" dirty="0" smtClean="0"/>
              <a:t>Note 2:</a:t>
            </a:r>
            <a:r>
              <a:rPr lang="en-US" sz="2500" dirty="0" smtClean="0"/>
              <a:t> insurance companies already take obsolescence into account to reduce the amount of claim to be paid on damaged property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14</a:t>
            </a:fld>
            <a:endParaRPr lang="fr-FR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5148064" y="3140968"/>
          <a:ext cx="1028178" cy="57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3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3140968"/>
                        <a:ext cx="1028178" cy="570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79512" y="3749353"/>
          <a:ext cx="2149277" cy="126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2411760" y="3749353"/>
          <a:ext cx="2149277" cy="126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6876256" y="3749353"/>
          <a:ext cx="2149277" cy="126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644008" y="3749353"/>
          <a:ext cx="2149277" cy="126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vacancy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state of a property is a fundamental part of its value;</a:t>
            </a:r>
          </a:p>
          <a:p>
            <a:r>
              <a:rPr lang="en-US" dirty="0" smtClean="0"/>
              <a:t>The state of a property is also fundamental in order to remain attractive to tenant</a:t>
            </a:r>
          </a:p>
          <a:p>
            <a:pPr lvl="2"/>
            <a:r>
              <a:rPr lang="en-US" dirty="0" smtClean="0"/>
              <a:t>maintaining tenant in an old or obsolete asset can be a rough task;</a:t>
            </a:r>
          </a:p>
          <a:p>
            <a:pPr lvl="2"/>
            <a:r>
              <a:rPr lang="en-US" dirty="0" smtClean="0"/>
              <a:t>in the same way, leasing an old or obsolete property is more difficult.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Formalizing and quantifying the risk of becoming vacant is essential to get a good understanding of real estate’s unique risk.</a:t>
            </a:r>
          </a:p>
          <a:p>
            <a:endParaRPr lang="en-US" dirty="0" smtClean="0"/>
          </a:p>
          <a:p>
            <a:r>
              <a:rPr lang="en-US" dirty="0" smtClean="0"/>
              <a:t>We consider the probability of being vacant increases with the level of obsolescence of a property. Therefore: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3100" dirty="0" smtClean="0"/>
          </a:p>
          <a:p>
            <a:r>
              <a:rPr lang="en-US" sz="3100" dirty="0" smtClean="0"/>
              <a:t>In order to account for the probability of being vacant, we decrease the level of decision criteria when the state of the property decrease…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997867" y="4508500"/>
          <a:ext cx="609441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3" imgW="4978080" imgH="419040" progId="Equation.DSMT4">
                  <p:embed/>
                </p:oleObj>
              </mc:Choice>
              <mc:Fallback>
                <p:oleObj name="Equation" r:id="rId3" imgW="497808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867" y="4508500"/>
                        <a:ext cx="6094413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51207" name="Object 1"/>
          <p:cNvGraphicFramePr>
            <a:graphicFrameLocks noChangeAspect="1"/>
          </p:cNvGraphicFramePr>
          <p:nvPr/>
        </p:nvGraphicFramePr>
        <p:xfrm>
          <a:off x="5230365" y="6028716"/>
          <a:ext cx="3734123" cy="496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5" imgW="3644640" imgH="482400" progId="Equation.DSMT4">
                  <p:embed/>
                </p:oleObj>
              </mc:Choice>
              <mc:Fallback>
                <p:oleObj name="Equation" r:id="rId5" imgW="36446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365" y="6028716"/>
                        <a:ext cx="3734123" cy="496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977106" y="5733256"/>
          <a:ext cx="129063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7" imgW="1054080" imgH="419040" progId="Equation.DSMT4">
                  <p:embed/>
                </p:oleObj>
              </mc:Choice>
              <mc:Fallback>
                <p:oleObj name="Equation" r:id="rId7" imgW="105408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106" y="5733256"/>
                        <a:ext cx="1290638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211960" y="609329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u="sng" dirty="0" smtClean="0"/>
              <a:t>Reminder:</a:t>
            </a:r>
            <a:endParaRPr lang="en-US" sz="1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vacancy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length of vacancy is modeled using a Poisson’s law: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average vacancy length is represented by the parameter </a:t>
            </a:r>
            <a:r>
              <a:rPr lang="en-US" i="1" dirty="0" smtClean="0"/>
              <a:t>λ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An old or obsolete asset may remain vacant for a longer period of time than a recent one.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Therefore: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16</a:t>
            </a:fld>
            <a:endParaRPr lang="fr-FR"/>
          </a:p>
        </p:txBody>
      </p:sp>
      <p:graphicFrame>
        <p:nvGraphicFramePr>
          <p:cNvPr id="50178" name="Object 8"/>
          <p:cNvGraphicFramePr>
            <a:graphicFrameLocks noChangeAspect="1"/>
          </p:cNvGraphicFramePr>
          <p:nvPr/>
        </p:nvGraphicFramePr>
        <p:xfrm>
          <a:off x="3214698" y="2492896"/>
          <a:ext cx="236541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Equation" r:id="rId3" imgW="1219597" imgH="368697" progId="Equation.DSMT4">
                  <p:embed/>
                </p:oleObj>
              </mc:Choice>
              <mc:Fallback>
                <p:oleObj name="Equation" r:id="rId3" imgW="1219597" imgH="36869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98" y="2492896"/>
                        <a:ext cx="236541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8"/>
          <p:cNvGraphicFramePr>
            <a:graphicFrameLocks noChangeAspect="1"/>
          </p:cNvGraphicFramePr>
          <p:nvPr/>
        </p:nvGraphicFramePr>
        <p:xfrm>
          <a:off x="2411760" y="5356600"/>
          <a:ext cx="1728192" cy="73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Equation" r:id="rId5" imgW="838080" imgH="355320" progId="Equation.DSMT4">
                  <p:embed/>
                </p:oleObj>
              </mc:Choice>
              <mc:Fallback>
                <p:oleObj name="Equation" r:id="rId5" imgW="83808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356600"/>
                        <a:ext cx="1728192" cy="7366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results: VaR</a:t>
            </a:r>
            <a:r>
              <a:rPr lang="en-US" baseline="-25000" dirty="0" smtClean="0"/>
              <a:t>5%</a:t>
            </a:r>
            <a:r>
              <a:rPr lang="en-US" dirty="0" smtClean="0"/>
              <a:t> &amp; VaR</a:t>
            </a:r>
            <a:r>
              <a:rPr lang="en-US" baseline="-25000" dirty="0" smtClean="0"/>
              <a:t>1%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17</a:t>
            </a:fld>
            <a:endParaRPr lang="fr-F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1988840"/>
          <a:ext cx="7344816" cy="3816425"/>
        </p:xfrm>
        <a:graphic>
          <a:graphicData uri="http://schemas.openxmlformats.org/drawingml/2006/table">
            <a:tbl>
              <a:tblPr/>
              <a:tblGrid>
                <a:gridCol w="2891045"/>
                <a:gridCol w="937636"/>
                <a:gridCol w="234409"/>
                <a:gridCol w="1640863"/>
                <a:gridCol w="1640863"/>
              </a:tblGrid>
              <a:tr h="32331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1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3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Opportunistic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Historical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method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1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NaN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Variance-Covariance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1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Monte-Carlo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1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Bootstrapping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1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16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Lease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structrure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1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results: VaR</a:t>
            </a:r>
            <a:r>
              <a:rPr lang="en-US" baseline="-25000" dirty="0" smtClean="0"/>
              <a:t>5%</a:t>
            </a:r>
            <a:r>
              <a:rPr lang="en-US" dirty="0" smtClean="0"/>
              <a:t> &amp; VaR</a:t>
            </a:r>
            <a:r>
              <a:rPr lang="en-US" baseline="-25000" dirty="0" smtClean="0"/>
              <a:t>1%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18</a:t>
            </a:fld>
            <a:endParaRPr lang="fr-F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7704856" cy="4637891"/>
        </p:xfrm>
        <a:graphic>
          <a:graphicData uri="http://schemas.openxmlformats.org/drawingml/2006/table">
            <a:tbl>
              <a:tblPr/>
              <a:tblGrid>
                <a:gridCol w="3640757"/>
                <a:gridCol w="508012"/>
                <a:gridCol w="84668"/>
                <a:gridCol w="1693376"/>
                <a:gridCol w="1778043"/>
              </a:tblGrid>
              <a:tr h="62855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1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0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Opportunistic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1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Lease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structrure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0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1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Lease structure +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 of vacancy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0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1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Lease structure + Cost of vacancy +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Probability of vacancy + Length of vacancy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62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1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Lease structure + Cost of vacancy + Probability of vacancy + Length of vacancy +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Depreciation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9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20" marR="6020" marT="60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6020" marR="6020" marT="6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Portfolio 1: </a:t>
            </a:r>
            <a:r>
              <a:rPr lang="fr-FR" sz="2800" dirty="0" err="1" smtClean="0"/>
              <a:t>lease</a:t>
            </a:r>
            <a:r>
              <a:rPr lang="fr-FR" sz="2800" dirty="0" smtClean="0"/>
              <a:t> structure + </a:t>
            </a:r>
            <a:r>
              <a:rPr lang="fr-FR" sz="2800" dirty="0" err="1" smtClean="0"/>
              <a:t>Cost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Probability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Length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Depreciation</a:t>
            </a:r>
            <a:endParaRPr lang="fr-FR" sz="2800" dirty="0"/>
          </a:p>
        </p:txBody>
      </p:sp>
      <p:pic>
        <p:nvPicPr>
          <p:cNvPr id="6" name="Content Placeholder 5" descr="fig VaR_bootstrap typeinvest 1 COV 1 PV 1 LV 1 Dep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Calculation rare in real estate.</a:t>
            </a:r>
          </a:p>
          <a:p>
            <a:endParaRPr lang="en-US" dirty="0" smtClean="0"/>
          </a:p>
          <a:p>
            <a:r>
              <a:rPr lang="en-US" dirty="0" smtClean="0"/>
              <a:t>However financial institutions face now the important task of estimating and controlling their exposure to market risk following a scope of new regulation (Basel II, Basel III, Solvency II or NAIC’s risk based).</a:t>
            </a:r>
          </a:p>
          <a:p>
            <a:endParaRPr lang="en-US" dirty="0" smtClean="0"/>
          </a:p>
          <a:p>
            <a:r>
              <a:rPr lang="en-US" dirty="0" smtClean="0"/>
              <a:t>Therefore financial institutions that have exposure to real estate market risk may use internal models to estimate it.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Portfolio 2: </a:t>
            </a:r>
            <a:r>
              <a:rPr lang="fr-FR" sz="2800" dirty="0" err="1" smtClean="0"/>
              <a:t>lease</a:t>
            </a:r>
            <a:r>
              <a:rPr lang="fr-FR" sz="2800" dirty="0" smtClean="0"/>
              <a:t> structure + </a:t>
            </a:r>
            <a:r>
              <a:rPr lang="fr-FR" sz="2800" dirty="0" err="1" smtClean="0"/>
              <a:t>Cost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Probability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Length</a:t>
            </a:r>
            <a:r>
              <a:rPr lang="fr-FR" sz="2800" dirty="0" smtClean="0"/>
              <a:t> of </a:t>
            </a:r>
            <a:r>
              <a:rPr lang="fr-FR" sz="2800" dirty="0" err="1" smtClean="0"/>
              <a:t>vacancy</a:t>
            </a:r>
            <a:r>
              <a:rPr lang="fr-FR" sz="2800" dirty="0" smtClean="0"/>
              <a:t> + </a:t>
            </a:r>
            <a:r>
              <a:rPr lang="fr-FR" sz="2800" dirty="0" err="1" smtClean="0"/>
              <a:t>Depreciation</a:t>
            </a:r>
            <a:endParaRPr lang="fr-FR" sz="2800" dirty="0"/>
          </a:p>
        </p:txBody>
      </p:sp>
      <p:pic>
        <p:nvPicPr>
          <p:cNvPr id="6" name="Content Placeholder 5" descr="fig VaR_bootstrap typeinvest 3 COV 1 PV 1 LV 1 Dep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smtClean="0"/>
              <a:t>Conclusions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Value at Risk is strongly impacted by the lease structure;</a:t>
            </a:r>
          </a:p>
          <a:p>
            <a:r>
              <a:rPr lang="en-US" dirty="0" smtClean="0"/>
              <a:t>Vacancy costs, probability of vacancy, length of vacancy or obsolescence also have a huge impact on the Value at Risk.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Using a model that considers the specificities of a real estate investment allows to compute more robust and more relevant Value at Risk; </a:t>
            </a:r>
          </a:p>
          <a:p>
            <a:r>
              <a:rPr lang="en-US" b="1" dirty="0" smtClean="0"/>
              <a:t>Such a model enables in particular to discriminate between investment strategies: </a:t>
            </a:r>
            <a:r>
              <a:rPr lang="en-US" b="1" dirty="0" err="1" smtClean="0"/>
              <a:t>VaR</a:t>
            </a:r>
            <a:r>
              <a:rPr lang="en-US" sz="1700" b="1" dirty="0" err="1" smtClean="0"/>
              <a:t>Risky</a:t>
            </a:r>
            <a:r>
              <a:rPr lang="en-US" sz="1700" b="1" dirty="0" smtClean="0"/>
              <a:t> strategy</a:t>
            </a:r>
            <a:r>
              <a:rPr lang="en-US" b="1" dirty="0" smtClean="0"/>
              <a:t> &gt; </a:t>
            </a:r>
            <a:r>
              <a:rPr lang="en-US" b="1" dirty="0" err="1" smtClean="0"/>
              <a:t>VaR</a:t>
            </a:r>
            <a:r>
              <a:rPr lang="en-US" sz="1700" b="1" dirty="0" err="1" smtClean="0"/>
              <a:t>Core</a:t>
            </a:r>
            <a:r>
              <a:rPr lang="en-US" sz="1700" b="1" dirty="0" smtClean="0"/>
              <a:t> strategy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Real estate risk managers and investors have to be aware of the impact of all these characteristics when considering the risk or the required capital.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Questions?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48130" name="Picture 2" descr="C:\Documents and Settings\Charles-Olivier\Local Settings\Temporary Internet Files\Content.IE5\GR1JYH0X\MC9000787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0014" y="1628800"/>
            <a:ext cx="1838090" cy="4458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Future research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Finding a database with all the parameters in order to determine accurately laws and numbers</a:t>
            </a:r>
          </a:p>
          <a:p>
            <a:endParaRPr lang="en-US" dirty="0" smtClean="0"/>
          </a:p>
          <a:p>
            <a:r>
              <a:rPr lang="en-US" dirty="0" smtClean="0"/>
              <a:t>Taking the leverage into account</a:t>
            </a:r>
          </a:p>
          <a:p>
            <a:endParaRPr lang="en-US" dirty="0" smtClean="0"/>
          </a:p>
          <a:p>
            <a:r>
              <a:rPr lang="en-US" dirty="0" smtClean="0"/>
              <a:t>Using a negotiation model based on American option theory</a:t>
            </a:r>
          </a:p>
          <a:p>
            <a:pPr lvl="2">
              <a:buNone/>
            </a:pPr>
            <a:r>
              <a:rPr lang="en-US" dirty="0" smtClean="0"/>
              <a:t>The landlord and/or the tenant may be tempted to enter into negotiation in order to hedge against vacancy according to their expectation of the future…</a:t>
            </a:r>
          </a:p>
          <a:p>
            <a:endParaRPr lang="en-US" dirty="0" smtClean="0"/>
          </a:p>
          <a:p>
            <a:r>
              <a:rPr lang="en-US" dirty="0" smtClean="0"/>
              <a:t>Taking the strategy into account</a:t>
            </a:r>
          </a:p>
          <a:p>
            <a:pPr lvl="2"/>
            <a:r>
              <a:rPr lang="en-US" dirty="0" smtClean="0"/>
              <a:t>Allowing landlord to negotiate the departure of a tenant</a:t>
            </a:r>
          </a:p>
          <a:p>
            <a:pPr lvl="2"/>
            <a:r>
              <a:rPr lang="en-US" dirty="0" smtClean="0"/>
              <a:t>Allowing change in strategy (drop off of the expected rents)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Appendices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 smtClean="0"/>
              <a:t>Value </a:t>
            </a:r>
            <a:r>
              <a:rPr lang="fr-FR" sz="4800" dirty="0" err="1" smtClean="0"/>
              <a:t>at</a:t>
            </a:r>
            <a:r>
              <a:rPr lang="fr-FR" sz="4800" dirty="0" smtClean="0"/>
              <a:t> </a:t>
            </a:r>
            <a:r>
              <a:rPr lang="fr-FR" sz="4800" dirty="0" err="1" smtClean="0"/>
              <a:t>Risk</a:t>
            </a:r>
            <a:r>
              <a:rPr lang="fr-FR" sz="4800" dirty="0" smtClean="0"/>
              <a:t>: </a:t>
            </a:r>
            <a:r>
              <a:rPr lang="fr-FR" sz="4800" dirty="0" err="1" smtClean="0"/>
              <a:t>Definition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Maximum potential loss given a specific time horizon and a confidence interval. </a:t>
            </a:r>
          </a:p>
          <a:p>
            <a:r>
              <a:rPr lang="en-US" dirty="0" smtClean="0"/>
              <a:t>Used for </a:t>
            </a:r>
          </a:p>
          <a:p>
            <a:pPr lvl="2"/>
            <a:r>
              <a:rPr lang="en-US" dirty="0" smtClean="0"/>
              <a:t>Risk management, </a:t>
            </a:r>
          </a:p>
          <a:p>
            <a:pPr lvl="2"/>
            <a:r>
              <a:rPr lang="en-US" dirty="0" smtClean="0"/>
              <a:t>Financial reporting </a:t>
            </a:r>
          </a:p>
          <a:p>
            <a:pPr lvl="2"/>
            <a:r>
              <a:rPr lang="en-US" dirty="0" smtClean="0"/>
              <a:t>Capital requirement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Mathematical definition: given some confidence level </a:t>
            </a:r>
            <a:r>
              <a:rPr lang="en-US" i="1" dirty="0" smtClean="0"/>
              <a:t>α</a:t>
            </a:r>
            <a:r>
              <a:rPr lang="en-US" dirty="0" smtClean="0"/>
              <a:t> ,  the </a:t>
            </a:r>
            <a:r>
              <a:rPr lang="en-US" dirty="0" err="1" smtClean="0"/>
              <a:t>VaR</a:t>
            </a:r>
            <a:r>
              <a:rPr lang="en-US" dirty="0" smtClean="0"/>
              <a:t> of the portfolio is given by the smallest number </a:t>
            </a:r>
            <a:r>
              <a:rPr lang="en-US" i="1" dirty="0" smtClean="0"/>
              <a:t>l</a:t>
            </a:r>
            <a:r>
              <a:rPr lang="en-US" dirty="0" smtClean="0"/>
              <a:t> such that the probability that the loss </a:t>
            </a:r>
            <a:r>
              <a:rPr lang="en-US" i="1" dirty="0" smtClean="0"/>
              <a:t>L</a:t>
            </a:r>
            <a:r>
              <a:rPr lang="en-US" dirty="0" smtClean="0"/>
              <a:t> exceeds </a:t>
            </a:r>
            <a:r>
              <a:rPr lang="en-US" i="1" dirty="0" smtClean="0"/>
              <a:t>l</a:t>
            </a:r>
            <a:r>
              <a:rPr lang="en-US" dirty="0" smtClean="0"/>
              <a:t> is not larger than (1 – </a:t>
            </a:r>
            <a:r>
              <a:rPr lang="en-US" i="1" dirty="0" smtClean="0"/>
              <a:t>α</a:t>
            </a:r>
            <a:r>
              <a:rPr lang="en-US" dirty="0" smtClean="0"/>
              <a:t>):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 as well by considering a position </a:t>
            </a:r>
            <a:r>
              <a:rPr lang="en-US" i="1" dirty="0" smtClean="0"/>
              <a:t>X</a:t>
            </a:r>
            <a:r>
              <a:rPr lang="en-US" dirty="0" smtClean="0"/>
              <a:t> with its cumulative distribution function </a:t>
            </a:r>
            <a:r>
              <a:rPr lang="en-US" i="1" dirty="0" smtClean="0"/>
              <a:t>F</a:t>
            </a:r>
            <a:r>
              <a:rPr lang="en-US" i="1" baseline="-25000" dirty="0" smtClean="0"/>
              <a:t>X</a:t>
            </a:r>
            <a:r>
              <a:rPr lang="en-US" dirty="0" smtClean="0"/>
              <a:t> and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α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the lower quartile by: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25</a:t>
            </a:fld>
            <a:endParaRPr lang="fr-FR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00113" y="4293096"/>
          <a:ext cx="578961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8" name="Equation" r:id="rId3" imgW="3670300" imgH="228600" progId="Equation.DSMT4">
                  <p:embed/>
                </p:oleObj>
              </mc:Choice>
              <mc:Fallback>
                <p:oleObj name="Equation" r:id="rId3" imgW="36703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293096"/>
                        <a:ext cx="5789612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899592" y="5517232"/>
          <a:ext cx="367344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9" name="Equation" r:id="rId5" imgW="2616200" imgH="254000" progId="Equation.DSMT4">
                  <p:embed/>
                </p:oleObj>
              </mc:Choice>
              <mc:Fallback>
                <p:oleObj name="Equation" r:id="rId5" imgW="2616200" imgH="254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517232"/>
                        <a:ext cx="3673446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Portfolio 1: </a:t>
            </a:r>
            <a:r>
              <a:rPr lang="fr-FR" dirty="0" err="1" smtClean="0"/>
              <a:t>lease</a:t>
            </a:r>
            <a:r>
              <a:rPr lang="fr-FR" dirty="0" smtClean="0"/>
              <a:t> structure 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8" name="Content Placeholder 7" descr="fig VaR_bootstrap typeinvest 1 COV 0 PV 0 LV 0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Portfolio 2: </a:t>
            </a:r>
            <a:r>
              <a:rPr lang="fr-FR" dirty="0" err="1" smtClean="0"/>
              <a:t>lease</a:t>
            </a:r>
            <a:r>
              <a:rPr lang="fr-FR" dirty="0" smtClean="0"/>
              <a:t> structure </a:t>
            </a:r>
            <a:endParaRPr lang="fr-FR" dirty="0"/>
          </a:p>
        </p:txBody>
      </p:sp>
      <p:pic>
        <p:nvPicPr>
          <p:cNvPr id="6" name="Content Placeholder 5" descr="fig VaR_bootstrap typeinvest 3 COV 0 PV 0 LV 0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Portfolio 1: </a:t>
            </a:r>
            <a:r>
              <a:rPr lang="fr-FR" dirty="0" err="1" smtClean="0"/>
              <a:t>lease</a:t>
            </a:r>
            <a:r>
              <a:rPr lang="fr-FR" dirty="0" smtClean="0"/>
              <a:t> structure +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vacancy</a:t>
            </a:r>
            <a:endParaRPr lang="fr-FR" dirty="0"/>
          </a:p>
        </p:txBody>
      </p:sp>
      <p:pic>
        <p:nvPicPr>
          <p:cNvPr id="6" name="Content Placeholder 5" descr="fig VaR_bootstrap typeinvest 1 COV 1 PV 0 LV 0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Portfolio 2: </a:t>
            </a:r>
            <a:r>
              <a:rPr lang="fr-FR" dirty="0" err="1" smtClean="0"/>
              <a:t>lease</a:t>
            </a:r>
            <a:r>
              <a:rPr lang="fr-FR" dirty="0" smtClean="0"/>
              <a:t> structure +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vacancy</a:t>
            </a:r>
            <a:endParaRPr lang="fr-FR" dirty="0"/>
          </a:p>
        </p:txBody>
      </p:sp>
      <p:pic>
        <p:nvPicPr>
          <p:cNvPr id="6" name="Content Placeholder 5" descr="fig VaR_bootstrap typeinvest 3 COV 1 PV 0 LV 0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Literature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98488" indent="-598488">
              <a:buNone/>
            </a:pPr>
            <a:r>
              <a:rPr lang="en-US" b="1" dirty="0" smtClean="0"/>
              <a:t>Value at Risk in stocks or bonds</a:t>
            </a:r>
          </a:p>
          <a:p>
            <a:r>
              <a:rPr lang="en-US" dirty="0" err="1" smtClean="0"/>
              <a:t>Pritsker</a:t>
            </a:r>
            <a:r>
              <a:rPr lang="en-US" dirty="0" smtClean="0"/>
              <a:t> (1996): Monte-Carlo simulation;</a:t>
            </a:r>
          </a:p>
          <a:p>
            <a:r>
              <a:rPr lang="en-US" dirty="0" err="1" smtClean="0"/>
              <a:t>Zangari</a:t>
            </a:r>
            <a:r>
              <a:rPr lang="en-US" dirty="0" smtClean="0"/>
              <a:t> (1996a), </a:t>
            </a:r>
            <a:r>
              <a:rPr lang="en-US" dirty="0" err="1" smtClean="0"/>
              <a:t>Longerstaey</a:t>
            </a:r>
            <a:r>
              <a:rPr lang="en-US" dirty="0" smtClean="0"/>
              <a:t> (1996): Johnson transformations; </a:t>
            </a:r>
          </a:p>
          <a:p>
            <a:r>
              <a:rPr lang="en-US" dirty="0" err="1" smtClean="0"/>
              <a:t>Zangari</a:t>
            </a:r>
            <a:r>
              <a:rPr lang="en-US" dirty="0" smtClean="0"/>
              <a:t> (1996b), Fallon (1996): Cornish-Fisher expansions;</a:t>
            </a:r>
          </a:p>
          <a:p>
            <a:r>
              <a:rPr lang="en-US" dirty="0" smtClean="0"/>
              <a:t>Britton-Jones and Schaefer (1999): Solomon-Stephens approximation;</a:t>
            </a:r>
          </a:p>
          <a:p>
            <a:r>
              <a:rPr lang="en-US" dirty="0" smtClean="0"/>
              <a:t>Li (1999): Moment-based approximations ; </a:t>
            </a:r>
          </a:p>
          <a:p>
            <a:r>
              <a:rPr lang="en-US" dirty="0" err="1" smtClean="0"/>
              <a:t>Feuerverger</a:t>
            </a:r>
            <a:r>
              <a:rPr lang="en-US" dirty="0" smtClean="0"/>
              <a:t> and Wong (2000): Saddle-point approximations;</a:t>
            </a:r>
          </a:p>
          <a:p>
            <a:r>
              <a:rPr lang="en-US" dirty="0" err="1" smtClean="0"/>
              <a:t>Rouvinez</a:t>
            </a:r>
            <a:r>
              <a:rPr lang="en-US" dirty="0" smtClean="0"/>
              <a:t> (1997), Albanese et al. (2000): Fourier-inversion </a:t>
            </a:r>
          </a:p>
          <a:p>
            <a:r>
              <a:rPr lang="en-US" dirty="0" err="1" smtClean="0"/>
              <a:t>Longin</a:t>
            </a:r>
            <a:r>
              <a:rPr lang="en-US" dirty="0" smtClean="0"/>
              <a:t> (2000): Extreme value theory. </a:t>
            </a:r>
          </a:p>
          <a:p>
            <a:endParaRPr lang="en-US" dirty="0" smtClean="0"/>
          </a:p>
          <a:p>
            <a:r>
              <a:rPr lang="en-US" dirty="0" smtClean="0"/>
              <a:t>Ph. </a:t>
            </a:r>
            <a:r>
              <a:rPr lang="en-US" dirty="0" err="1" smtClean="0"/>
              <a:t>Jorion</a:t>
            </a:r>
            <a:r>
              <a:rPr lang="en-US" dirty="0" smtClean="0"/>
              <a:t>, </a:t>
            </a:r>
            <a:r>
              <a:rPr lang="en-US" i="1" dirty="0" smtClean="0"/>
              <a:t>Value at Risk</a:t>
            </a:r>
            <a:r>
              <a:rPr lang="en-US" dirty="0" smtClean="0"/>
              <a:t>, book, 2006</a:t>
            </a:r>
            <a:endParaRPr lang="fr-FR" dirty="0" smtClean="0"/>
          </a:p>
          <a:p>
            <a:pPr marL="598488" indent="-598488">
              <a:buFontTx/>
              <a:buChar char="-"/>
            </a:pPr>
            <a:endParaRPr lang="en-US" dirty="0" smtClean="0"/>
          </a:p>
          <a:p>
            <a:pPr marL="598488" indent="-598488">
              <a:buNone/>
            </a:pPr>
            <a:r>
              <a:rPr lang="en-US" b="1" dirty="0" smtClean="0"/>
              <a:t>Value at Risk in real estate</a:t>
            </a:r>
          </a:p>
          <a:p>
            <a:r>
              <a:rPr lang="en-US" dirty="0" smtClean="0"/>
              <a:t>Gordon and </a:t>
            </a:r>
            <a:r>
              <a:rPr lang="en-US" dirty="0" err="1" smtClean="0"/>
              <a:t>Wai</a:t>
            </a:r>
            <a:r>
              <a:rPr lang="en-US" dirty="0" smtClean="0"/>
              <a:t> </a:t>
            </a:r>
            <a:r>
              <a:rPr lang="en-US" dirty="0" err="1" smtClean="0"/>
              <a:t>Kuen</a:t>
            </a:r>
            <a:r>
              <a:rPr lang="en-US" dirty="0" smtClean="0"/>
              <a:t> </a:t>
            </a:r>
            <a:r>
              <a:rPr lang="en-US" dirty="0" err="1" smtClean="0"/>
              <a:t>Tse</a:t>
            </a:r>
            <a:r>
              <a:rPr lang="en-US" dirty="0" smtClean="0"/>
              <a:t> (2003)</a:t>
            </a:r>
          </a:p>
          <a:p>
            <a:r>
              <a:rPr lang="en-US" dirty="0" smtClean="0"/>
              <a:t>Hoesli and </a:t>
            </a:r>
            <a:r>
              <a:rPr lang="en-US" dirty="0" err="1" smtClean="0"/>
              <a:t>Hamelink</a:t>
            </a:r>
            <a:r>
              <a:rPr lang="en-US" dirty="0" smtClean="0"/>
              <a:t> (2004) </a:t>
            </a:r>
          </a:p>
          <a:p>
            <a:r>
              <a:rPr lang="en-US" dirty="0" smtClean="0"/>
              <a:t>Baroni, </a:t>
            </a:r>
            <a:r>
              <a:rPr lang="en-US" dirty="0" err="1" smtClean="0"/>
              <a:t>Barthélémy</a:t>
            </a:r>
            <a:r>
              <a:rPr lang="en-US" dirty="0" smtClean="0"/>
              <a:t> and Mokrane (2007)</a:t>
            </a:r>
          </a:p>
          <a:p>
            <a:r>
              <a:rPr lang="en-US" dirty="0" err="1" smtClean="0"/>
              <a:t>Liow</a:t>
            </a:r>
            <a:r>
              <a:rPr lang="en-US" dirty="0" smtClean="0"/>
              <a:t> (2008)</a:t>
            </a:r>
          </a:p>
          <a:p>
            <a:r>
              <a:rPr lang="en-US" dirty="0" smtClean="0"/>
              <a:t>Zhou and Anderson (2010)</a:t>
            </a:r>
          </a:p>
          <a:p>
            <a:r>
              <a:rPr lang="en-US" dirty="0" smtClean="0"/>
              <a:t>Brown and Young (2011) 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Portfolio 1: </a:t>
            </a:r>
            <a:r>
              <a:rPr lang="fr-FR" sz="3200" dirty="0" err="1" smtClean="0"/>
              <a:t>lease</a:t>
            </a:r>
            <a:r>
              <a:rPr lang="fr-FR" sz="3200" dirty="0" smtClean="0"/>
              <a:t> structure + </a:t>
            </a:r>
            <a:r>
              <a:rPr lang="fr-FR" sz="3200" dirty="0" err="1" smtClean="0"/>
              <a:t>Cost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r>
              <a:rPr lang="fr-FR" sz="3200" dirty="0" smtClean="0"/>
              <a:t> + </a:t>
            </a:r>
            <a:r>
              <a:rPr lang="fr-FR" sz="3200" dirty="0" err="1" smtClean="0"/>
              <a:t>Probability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r>
              <a:rPr lang="fr-FR" sz="3200" dirty="0" smtClean="0"/>
              <a:t> + </a:t>
            </a:r>
            <a:r>
              <a:rPr lang="fr-FR" sz="3200" dirty="0" err="1" smtClean="0"/>
              <a:t>Length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endParaRPr lang="fr-FR" sz="3200" dirty="0"/>
          </a:p>
        </p:txBody>
      </p:sp>
      <p:pic>
        <p:nvPicPr>
          <p:cNvPr id="6" name="Content Placeholder 5" descr="fig VaR_bootstrap typeinvest 1 COV 1 PV 1 LV 1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Portfolio 2: </a:t>
            </a:r>
            <a:r>
              <a:rPr lang="fr-FR" sz="3200" dirty="0" err="1" smtClean="0"/>
              <a:t>lease</a:t>
            </a:r>
            <a:r>
              <a:rPr lang="fr-FR" sz="3200" dirty="0" smtClean="0"/>
              <a:t> structure + </a:t>
            </a:r>
            <a:r>
              <a:rPr lang="fr-FR" sz="3200" dirty="0" err="1" smtClean="0"/>
              <a:t>Cost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r>
              <a:rPr lang="fr-FR" sz="3200" dirty="0" smtClean="0"/>
              <a:t> + </a:t>
            </a:r>
            <a:r>
              <a:rPr lang="fr-FR" sz="3200" dirty="0" err="1" smtClean="0"/>
              <a:t>Probability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r>
              <a:rPr lang="fr-FR" sz="3200" dirty="0" smtClean="0"/>
              <a:t> + </a:t>
            </a:r>
            <a:r>
              <a:rPr lang="fr-FR" sz="3200" dirty="0" err="1" smtClean="0"/>
              <a:t>Length</a:t>
            </a:r>
            <a:r>
              <a:rPr lang="fr-FR" sz="3200" dirty="0" smtClean="0"/>
              <a:t> of </a:t>
            </a:r>
            <a:r>
              <a:rPr lang="fr-FR" sz="3200" dirty="0" err="1" smtClean="0"/>
              <a:t>vacancy</a:t>
            </a:r>
            <a:endParaRPr lang="fr-FR" sz="3200" dirty="0"/>
          </a:p>
        </p:txBody>
      </p:sp>
      <p:pic>
        <p:nvPicPr>
          <p:cNvPr id="6" name="Content Placeholder 5" descr="fig VaR_bootstrap typeinvest 3 COV 1 PV 1 LV 1 Dep 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8872" y="1774825"/>
            <a:ext cx="6166255" cy="46259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VaR</a:t>
            </a:r>
            <a:r>
              <a:rPr lang="fr-FR" dirty="0" smtClean="0"/>
              <a:t> </a:t>
            </a:r>
            <a:r>
              <a:rPr lang="fr-FR" dirty="0" err="1" smtClean="0"/>
              <a:t>calculation</a:t>
            </a:r>
            <a:r>
              <a:rPr lang="fr-FR" dirty="0" smtClean="0"/>
              <a:t>: The 3 main </a:t>
            </a:r>
            <a:r>
              <a:rPr lang="fr-FR" dirty="0" err="1" smtClean="0"/>
              <a:t>methods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The following calculation methodology are widely accepted among academics and practitioners: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Historical Method</a:t>
            </a:r>
          </a:p>
          <a:p>
            <a:pPr lvl="1"/>
            <a:r>
              <a:rPr lang="en-US" dirty="0" smtClean="0"/>
              <a:t>simply re-organizes actual historical returns</a:t>
            </a:r>
          </a:p>
          <a:p>
            <a:pPr lvl="1"/>
            <a:r>
              <a:rPr lang="en-US" dirty="0" smtClean="0"/>
              <a:t>putting them in order from worst to best</a:t>
            </a:r>
          </a:p>
          <a:p>
            <a:pPr lvl="1"/>
            <a:r>
              <a:rPr lang="en-US" dirty="0" smtClean="0"/>
              <a:t>then assuming that history will repeat itself (from a risk perspective)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The Variance-Covariance Method (</a:t>
            </a:r>
            <a:r>
              <a:rPr lang="en-US" b="1" dirty="0" err="1" smtClean="0"/>
              <a:t>VaR</a:t>
            </a:r>
            <a:r>
              <a:rPr lang="en-US" b="1" dirty="0" smtClean="0"/>
              <a:t> Metrics JPM, 1996)</a:t>
            </a:r>
          </a:p>
          <a:p>
            <a:pPr lvl="1"/>
            <a:r>
              <a:rPr lang="en-US" dirty="0" smtClean="0"/>
              <a:t>assumes that returns are normally distributed</a:t>
            </a:r>
          </a:p>
          <a:p>
            <a:pPr lvl="1"/>
            <a:r>
              <a:rPr lang="en-US" dirty="0" smtClean="0"/>
              <a:t>estimation of return and standard deviation </a:t>
            </a:r>
          </a:p>
          <a:p>
            <a:pPr lvl="1"/>
            <a:r>
              <a:rPr lang="en-US" sz="2900" dirty="0" smtClean="0"/>
              <a:t>then plotting a normal distribution curve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Monte Carlo Simulation</a:t>
            </a:r>
          </a:p>
          <a:p>
            <a:pPr lvl="1"/>
            <a:r>
              <a:rPr lang="en-US" dirty="0" smtClean="0"/>
              <a:t>randomly generates trials</a:t>
            </a:r>
          </a:p>
          <a:p>
            <a:pPr lvl="1"/>
            <a:r>
              <a:rPr lang="en-US" dirty="0" smtClean="0"/>
              <a:t>generating of random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Reference cases</a:t>
            </a:r>
            <a:endParaRPr lang="fr-FR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1521" y="1628800"/>
          <a:ext cx="5544616" cy="4330601"/>
        </p:xfrm>
        <a:graphic>
          <a:graphicData uri="http://schemas.openxmlformats.org/drawingml/2006/table">
            <a:tbl>
              <a:tblPr/>
              <a:tblGrid>
                <a:gridCol w="2160239"/>
                <a:gridCol w="57607"/>
                <a:gridCol w="1663385"/>
                <a:gridCol w="1663385"/>
              </a:tblGrid>
              <a:tr h="284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1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Opportunistic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8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properties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in France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in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118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spaces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in France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in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Value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Market rental value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Passing rent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Vacancy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vacant space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state of property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5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Weighted average lease length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6,7 </a:t>
                      </a:r>
                      <a:r>
                        <a:rPr lang="fr-FR" sz="14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years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1,6 </a:t>
                      </a:r>
                      <a:r>
                        <a:rPr lang="fr-FR" sz="14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years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5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Lease structure in case of BO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France: 6/9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Germany: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5/10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Reference cases</a:t>
            </a:r>
            <a:endParaRPr lang="fr-FR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84168" y="4149080"/>
          <a:ext cx="2915816" cy="1476805"/>
        </p:xfrm>
        <a:graphic>
          <a:graphicData uri="http://schemas.openxmlformats.org/drawingml/2006/table">
            <a:tbl>
              <a:tblPr/>
              <a:tblGrid>
                <a:gridCol w="2915816"/>
              </a:tblGrid>
              <a:tr h="17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Possible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states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a property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69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New or completely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refurbished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very Good state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Good condition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In need of some attention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Old</a:t>
                      </a:r>
                      <a:b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To be refurbished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Left Brace 6"/>
          <p:cNvSpPr/>
          <p:nvPr/>
        </p:nvSpPr>
        <p:spPr>
          <a:xfrm>
            <a:off x="5796136" y="4112435"/>
            <a:ext cx="307004" cy="15418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1521" y="1628800"/>
          <a:ext cx="5544616" cy="4330601"/>
        </p:xfrm>
        <a:graphic>
          <a:graphicData uri="http://schemas.openxmlformats.org/drawingml/2006/table">
            <a:tbl>
              <a:tblPr/>
              <a:tblGrid>
                <a:gridCol w="2160239"/>
                <a:gridCol w="57607"/>
                <a:gridCol w="1663385"/>
                <a:gridCol w="1663385"/>
              </a:tblGrid>
              <a:tr h="284751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15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Opportunistic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8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properties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in France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in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118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Nb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spaces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in France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in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Value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Market rental value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Passing rent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Vacancy rate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Nb vacant space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729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Average state of property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5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Weighted average lease length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6,7 </a:t>
                      </a:r>
                      <a:r>
                        <a:rPr lang="fr-FR" sz="14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years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1,6 </a:t>
                      </a:r>
                      <a:r>
                        <a:rPr lang="fr-FR" sz="14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years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5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Lease structure in case of BO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France: 6/9</a:t>
                      </a:r>
                      <a:b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Germany: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5/10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PMA: Capital </a:t>
            </a:r>
            <a:r>
              <a:rPr lang="fr-FR" dirty="0" err="1" smtClean="0"/>
              <a:t>growth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graphicFrame>
        <p:nvGraphicFramePr>
          <p:cNvPr id="6" name="Chart 5"/>
          <p:cNvGraphicFramePr/>
          <p:nvPr/>
        </p:nvGraphicFramePr>
        <p:xfrm>
          <a:off x="899592" y="1772816"/>
          <a:ext cx="763284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PMA: </a:t>
            </a:r>
            <a:r>
              <a:rPr lang="fr-FR" dirty="0" err="1" smtClean="0"/>
              <a:t>Rental</a:t>
            </a:r>
            <a:r>
              <a:rPr lang="fr-FR" dirty="0" smtClean="0"/>
              <a:t> </a:t>
            </a:r>
            <a:r>
              <a:rPr lang="fr-FR" dirty="0" err="1" smtClean="0"/>
              <a:t>growth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6" name="Chart 5"/>
          <p:cNvGraphicFramePr/>
          <p:nvPr/>
        </p:nvGraphicFramePr>
        <p:xfrm>
          <a:off x="827584" y="1700808"/>
          <a:ext cx="7505700" cy="460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 with traditional model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ERES 2012 - Edinburgh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EFB9A-DC3A-4A72-BD4E-65471EF2D0BE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67543" y="1772817"/>
          <a:ext cx="7848873" cy="4601918"/>
        </p:xfrm>
        <a:graphic>
          <a:graphicData uri="http://schemas.openxmlformats.org/drawingml/2006/table">
            <a:tbl>
              <a:tblPr/>
              <a:tblGrid>
                <a:gridCol w="2808313"/>
                <a:gridCol w="504056"/>
                <a:gridCol w="144016"/>
                <a:gridCol w="2160240"/>
                <a:gridCol w="2232248"/>
              </a:tblGrid>
              <a:tr h="32994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Portfolio # </a:t>
                      </a:r>
                      <a:r>
                        <a:rPr lang="fr-FR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Opportunistic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6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5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Historical</a:t>
                      </a: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method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9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NaN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6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5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Variance-Covariance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9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639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5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Monte-Carlo (GBM)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9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63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5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Bootstrapping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9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1957</Words>
  <Application>Microsoft Office PowerPoint</Application>
  <PresentationFormat>On-screen Show (4:3)</PresentationFormat>
  <Paragraphs>541</Paragraphs>
  <Slides>31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Module</vt:lpstr>
      <vt:lpstr>Equation</vt:lpstr>
      <vt:lpstr>Value at Risk : a specific real estate model  Direct real estate value at Risk</vt:lpstr>
      <vt:lpstr>Motivation?</vt:lpstr>
      <vt:lpstr>Literature</vt:lpstr>
      <vt:lpstr>VaR calculation: The 3 main methods</vt:lpstr>
      <vt:lpstr>Reference cases</vt:lpstr>
      <vt:lpstr>Reference cases</vt:lpstr>
      <vt:lpstr>PMA: Capital growth</vt:lpstr>
      <vt:lpstr>PMA: Rental growth</vt:lpstr>
      <vt:lpstr>VaR with traditional model</vt:lpstr>
      <vt:lpstr>Specificities to take into account</vt:lpstr>
      <vt:lpstr>Continental Europe lease contract: the structure</vt:lpstr>
      <vt:lpstr>Lease structure, Amédée-Manesme, Baroni, Barthélémy and Dupuy (working paper, 2011)*</vt:lpstr>
      <vt:lpstr>Cost of vacancy</vt:lpstr>
      <vt:lpstr>Obsolescence</vt:lpstr>
      <vt:lpstr>Probability of vacancy</vt:lpstr>
      <vt:lpstr>Length of vacancy</vt:lpstr>
      <vt:lpstr>Summary results: VaR5% &amp; VaR1%</vt:lpstr>
      <vt:lpstr>Summary results: VaR5% &amp; VaR1%</vt:lpstr>
      <vt:lpstr>Portfolio 1: lease structure + Cost of vacancy + Probability of vacancy + Length of vacancy + Depreciation</vt:lpstr>
      <vt:lpstr>Portfolio 2: lease structure + Cost of vacancy + Probability of vacancy + Length of vacancy + Depreciation</vt:lpstr>
      <vt:lpstr>Conclusions</vt:lpstr>
      <vt:lpstr>Questions?</vt:lpstr>
      <vt:lpstr>Future research</vt:lpstr>
      <vt:lpstr>Appendices</vt:lpstr>
      <vt:lpstr>Value at Risk: Definition</vt:lpstr>
      <vt:lpstr>Portfolio 1: lease structure </vt:lpstr>
      <vt:lpstr>Portfolio 2: lease structure </vt:lpstr>
      <vt:lpstr>Portfolio 1: lease structure +Cost of vacancy</vt:lpstr>
      <vt:lpstr>Portfolio 2: lease structure +Cost of vacancy</vt:lpstr>
      <vt:lpstr>Portfolio 1: lease structure + Cost of vacancy + Probability of vacancy + Length of vacancy</vt:lpstr>
      <vt:lpstr>Portfolio 2: lease structure + Cost of vacancy + Probability of vacancy + Length of vacancy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at Risk : a specific real estate model  Direct real estate value at Risk</dc:title>
  <dc:creator> </dc:creator>
  <cp:lastModifiedBy>pcguest</cp:lastModifiedBy>
  <cp:revision>146</cp:revision>
  <dcterms:created xsi:type="dcterms:W3CDTF">2012-04-12T13:37:05Z</dcterms:created>
  <dcterms:modified xsi:type="dcterms:W3CDTF">2012-06-14T15:56:23Z</dcterms:modified>
</cp:coreProperties>
</file>