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20"/>
  </p:notesMasterIdLst>
  <p:handoutMasterIdLst>
    <p:handoutMasterId r:id="rId21"/>
  </p:handoutMasterIdLst>
  <p:sldIdLst>
    <p:sldId id="1403" r:id="rId2"/>
    <p:sldId id="1604" r:id="rId3"/>
    <p:sldId id="1647" r:id="rId4"/>
    <p:sldId id="1648" r:id="rId5"/>
    <p:sldId id="1649" r:id="rId6"/>
    <p:sldId id="1691" r:id="rId7"/>
    <p:sldId id="1702" r:id="rId8"/>
    <p:sldId id="1662" r:id="rId9"/>
    <p:sldId id="1701" r:id="rId10"/>
    <p:sldId id="1712" r:id="rId11"/>
    <p:sldId id="1666" r:id="rId12"/>
    <p:sldId id="1630" r:id="rId13"/>
    <p:sldId id="1631" r:id="rId14"/>
    <p:sldId id="1705" r:id="rId15"/>
    <p:sldId id="1706" r:id="rId16"/>
    <p:sldId id="1660" r:id="rId17"/>
    <p:sldId id="1713" r:id="rId18"/>
    <p:sldId id="1637" r:id="rId19"/>
  </p:sldIdLst>
  <p:sldSz cx="9906000" cy="6858000" type="A4"/>
  <p:notesSz cx="6797675" cy="9874250"/>
  <p:defaultTextStyle>
    <a:defPPr>
      <a:defRPr lang="en-US"/>
    </a:defPPr>
    <a:lvl1pPr algn="l" rtl="0" fontAlgn="base">
      <a:spcBef>
        <a:spcPct val="0"/>
      </a:spcBef>
      <a:spcAft>
        <a:spcPct val="0"/>
      </a:spcAft>
      <a:defRPr sz="1200" b="1" kern="1200">
        <a:solidFill>
          <a:schemeClr val="tx1"/>
        </a:solidFill>
        <a:latin typeface="Arial" pitchFamily="34" charset="0"/>
        <a:ea typeface="+mn-ea"/>
        <a:cs typeface="+mn-cs"/>
      </a:defRPr>
    </a:lvl1pPr>
    <a:lvl2pPr marL="457200" algn="l" rtl="0" fontAlgn="base">
      <a:spcBef>
        <a:spcPct val="0"/>
      </a:spcBef>
      <a:spcAft>
        <a:spcPct val="0"/>
      </a:spcAft>
      <a:defRPr sz="1200" b="1" kern="1200">
        <a:solidFill>
          <a:schemeClr val="tx1"/>
        </a:solidFill>
        <a:latin typeface="Arial" pitchFamily="34" charset="0"/>
        <a:ea typeface="+mn-ea"/>
        <a:cs typeface="+mn-cs"/>
      </a:defRPr>
    </a:lvl2pPr>
    <a:lvl3pPr marL="914400" algn="l" rtl="0" fontAlgn="base">
      <a:spcBef>
        <a:spcPct val="0"/>
      </a:spcBef>
      <a:spcAft>
        <a:spcPct val="0"/>
      </a:spcAft>
      <a:defRPr sz="1200" b="1" kern="1200">
        <a:solidFill>
          <a:schemeClr val="tx1"/>
        </a:solidFill>
        <a:latin typeface="Arial" pitchFamily="34" charset="0"/>
        <a:ea typeface="+mn-ea"/>
        <a:cs typeface="+mn-cs"/>
      </a:defRPr>
    </a:lvl3pPr>
    <a:lvl4pPr marL="1371600" algn="l" rtl="0" fontAlgn="base">
      <a:spcBef>
        <a:spcPct val="0"/>
      </a:spcBef>
      <a:spcAft>
        <a:spcPct val="0"/>
      </a:spcAft>
      <a:defRPr sz="1200" b="1" kern="1200">
        <a:solidFill>
          <a:schemeClr val="tx1"/>
        </a:solidFill>
        <a:latin typeface="Arial" pitchFamily="34" charset="0"/>
        <a:ea typeface="+mn-ea"/>
        <a:cs typeface="+mn-cs"/>
      </a:defRPr>
    </a:lvl4pPr>
    <a:lvl5pPr marL="1828800" algn="l" rtl="0" fontAlgn="base">
      <a:spcBef>
        <a:spcPct val="0"/>
      </a:spcBef>
      <a:spcAft>
        <a:spcPct val="0"/>
      </a:spcAft>
      <a:defRPr sz="1200" b="1" kern="1200">
        <a:solidFill>
          <a:schemeClr val="tx1"/>
        </a:solidFill>
        <a:latin typeface="Arial" pitchFamily="34" charset="0"/>
        <a:ea typeface="+mn-ea"/>
        <a:cs typeface="+mn-cs"/>
      </a:defRPr>
    </a:lvl5pPr>
    <a:lvl6pPr marL="2286000" algn="l" defTabSz="914400" rtl="0" eaLnBrk="1" latinLnBrk="0" hangingPunct="1">
      <a:defRPr sz="1200" b="1" kern="1200">
        <a:solidFill>
          <a:schemeClr val="tx1"/>
        </a:solidFill>
        <a:latin typeface="Arial" pitchFamily="34" charset="0"/>
        <a:ea typeface="+mn-ea"/>
        <a:cs typeface="+mn-cs"/>
      </a:defRPr>
    </a:lvl6pPr>
    <a:lvl7pPr marL="2743200" algn="l" defTabSz="914400" rtl="0" eaLnBrk="1" latinLnBrk="0" hangingPunct="1">
      <a:defRPr sz="1200" b="1" kern="1200">
        <a:solidFill>
          <a:schemeClr val="tx1"/>
        </a:solidFill>
        <a:latin typeface="Arial" pitchFamily="34" charset="0"/>
        <a:ea typeface="+mn-ea"/>
        <a:cs typeface="+mn-cs"/>
      </a:defRPr>
    </a:lvl7pPr>
    <a:lvl8pPr marL="3200400" algn="l" defTabSz="914400" rtl="0" eaLnBrk="1" latinLnBrk="0" hangingPunct="1">
      <a:defRPr sz="1200" b="1" kern="1200">
        <a:solidFill>
          <a:schemeClr val="tx1"/>
        </a:solidFill>
        <a:latin typeface="Arial" pitchFamily="34" charset="0"/>
        <a:ea typeface="+mn-ea"/>
        <a:cs typeface="+mn-cs"/>
      </a:defRPr>
    </a:lvl8pPr>
    <a:lvl9pPr marL="3657600" algn="l" defTabSz="914400" rtl="0" eaLnBrk="1" latinLnBrk="0" hangingPunct="1">
      <a:defRPr sz="1200"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XPINST" initials="W" lastIdx="22" clrIdx="0"/>
  <p:cmAuthor id="1" name="Marcelo Cajias" initials="R"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700"/>
    <a:srgbClr val="0E173F"/>
    <a:srgbClr val="7F7E7D"/>
    <a:srgbClr val="007204"/>
    <a:srgbClr val="003399"/>
    <a:srgbClr val="0033CC"/>
    <a:srgbClr val="FF0000"/>
    <a:srgbClr val="3366CC"/>
    <a:srgbClr val="EAEAEA"/>
    <a:srgbClr val="170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70647" autoAdjust="0"/>
  </p:normalViewPr>
  <p:slideViewPr>
    <p:cSldViewPr snapToObjects="1">
      <p:cViewPr>
        <p:scale>
          <a:sx n="50" d="100"/>
          <a:sy n="50" d="100"/>
        </p:scale>
        <p:origin x="-2136" y="-390"/>
      </p:cViewPr>
      <p:guideLst>
        <p:guide orient="horz" pos="3748"/>
        <p:guide orient="horz" pos="3339"/>
        <p:guide orient="horz" pos="663"/>
        <p:guide orient="horz" pos="3067"/>
        <p:guide pos="5252"/>
        <p:guide pos="5751"/>
        <p:guide pos="262"/>
        <p:guide pos="36"/>
        <p:guide pos="5842"/>
        <p:guide pos="398"/>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Objects="1">
      <p:cViewPr>
        <p:scale>
          <a:sx n="60" d="100"/>
          <a:sy n="60" d="100"/>
        </p:scale>
        <p:origin x="-2982" y="-22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niversit&#228;t\BRT\Diffusion\BRT_CAP_BIS\Daten\DistanceBasis_201306_201403_wahreCBSAID_GrBCalculation_cu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niversit&#228;t\BRT\Diffusion\BRT_CAP_BIS\Daten\Deskriptive_5_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scatterChart>
        <c:scatterStyle val="lineMarker"/>
        <c:varyColors val="0"/>
        <c:ser>
          <c:idx val="0"/>
          <c:order val="0"/>
          <c:tx>
            <c:strRef>
              <c:f>PIVOT_Distance!$R$6:$R$109</c:f>
              <c:strCache>
                <c:ptCount val="1"/>
                <c:pt idx="0">
                  <c:v>10420 10580 10740 10900 12060 12260 12420 12540 12580 12940 13820 14260 14460 14860 15380 15980 16700 16740 16860 16980 17140 17460 17820 17900 18140 19100 19380 19660 19740 19780 19820 20500 21340 23420 24340 24660 24860 25420 25540 26180 26420 26900 271</c:v>
                </c:pt>
              </c:strCache>
            </c:strRef>
          </c:tx>
          <c:spPr>
            <a:ln w="47625">
              <a:noFill/>
            </a:ln>
          </c:spPr>
          <c:marker>
            <c:spPr>
              <a:solidFill>
                <a:srgbClr val="0E173F"/>
              </a:solidFill>
              <a:ln>
                <a:noFill/>
              </a:ln>
            </c:spPr>
          </c:marker>
          <c:dPt>
            <c:idx val="103"/>
            <c:marker>
              <c:spPr>
                <a:solidFill>
                  <a:srgbClr val="DA5700"/>
                </a:solidFill>
                <a:ln>
                  <a:noFill/>
                </a:ln>
              </c:spPr>
            </c:marker>
            <c:bubble3D val="0"/>
          </c:dPt>
          <c:xVal>
            <c:numRef>
              <c:f>Employment!$CG$2:$CG$105</c:f>
              <c:numCache>
                <c:formatCode>General</c:formatCode>
                <c:ptCount val="104"/>
                <c:pt idx="0">
                  <c:v>4.1824580400649701E-2</c:v>
                </c:pt>
                <c:pt idx="1">
                  <c:v>0.11672921192968595</c:v>
                </c:pt>
                <c:pt idx="2">
                  <c:v>9.9332591768631809E-2</c:v>
                </c:pt>
                <c:pt idx="3">
                  <c:v>0.17569601203912716</c:v>
                </c:pt>
                <c:pt idx="4">
                  <c:v>5.9041156875086348E-2</c:v>
                </c:pt>
                <c:pt idx="5">
                  <c:v>9.2603974595369801E-2</c:v>
                </c:pt>
                <c:pt idx="6">
                  <c:v>0.16078343088698785</c:v>
                </c:pt>
                <c:pt idx="7">
                  <c:v>0.2387072387072387</c:v>
                </c:pt>
                <c:pt idx="8">
                  <c:v>0.11457598871867188</c:v>
                </c:pt>
                <c:pt idx="9">
                  <c:v>9.5326237852845899E-2</c:v>
                </c:pt>
                <c:pt idx="10">
                  <c:v>0.11582502677321031</c:v>
                </c:pt>
                <c:pt idx="11">
                  <c:v>7.3816346022649748E-2</c:v>
                </c:pt>
                <c:pt idx="12">
                  <c:v>0.12506944561356251</c:v>
                </c:pt>
                <c:pt idx="13">
                  <c:v>4.4409377817853923E-2</c:v>
                </c:pt>
                <c:pt idx="14">
                  <c:v>8.5630402870657318E-2</c:v>
                </c:pt>
                <c:pt idx="15">
                  <c:v>0.11882813486551332</c:v>
                </c:pt>
                <c:pt idx="16">
                  <c:v>0.14751327860936744</c:v>
                </c:pt>
                <c:pt idx="17">
                  <c:v>9.6696212731668008E-2</c:v>
                </c:pt>
                <c:pt idx="18">
                  <c:v>0.11682419659735349</c:v>
                </c:pt>
                <c:pt idx="19">
                  <c:v>0.16728781822764754</c:v>
                </c:pt>
                <c:pt idx="20">
                  <c:v>0.11227371637575814</c:v>
                </c:pt>
                <c:pt idx="21">
                  <c:v>0.10163810800620052</c:v>
                </c:pt>
                <c:pt idx="22">
                  <c:v>0.20063152781151325</c:v>
                </c:pt>
                <c:pt idx="23">
                  <c:v>0.18444119795471148</c:v>
                </c:pt>
                <c:pt idx="24">
                  <c:v>0.11451995462514179</c:v>
                </c:pt>
                <c:pt idx="25">
                  <c:v>9.2518560822387214E-2</c:v>
                </c:pt>
                <c:pt idx="26">
                  <c:v>7.9703886489821102E-2</c:v>
                </c:pt>
                <c:pt idx="27">
                  <c:v>9.6250250651694402E-2</c:v>
                </c:pt>
                <c:pt idx="28">
                  <c:v>0.1189692542345669</c:v>
                </c:pt>
                <c:pt idx="29">
                  <c:v>0.1122664043838696</c:v>
                </c:pt>
                <c:pt idx="30">
                  <c:v>4.8011597213206976E-2</c:v>
                </c:pt>
                <c:pt idx="31">
                  <c:v>0.19819663603259927</c:v>
                </c:pt>
                <c:pt idx="32">
                  <c:v>9.6882129277566537E-2</c:v>
                </c:pt>
                <c:pt idx="33">
                  <c:v>6.0470948864428033E-2</c:v>
                </c:pt>
                <c:pt idx="34">
                  <c:v>0.17452471482889734</c:v>
                </c:pt>
                <c:pt idx="35">
                  <c:v>0.10522975374460523</c:v>
                </c:pt>
                <c:pt idx="36">
                  <c:v>0.16543242528431631</c:v>
                </c:pt>
                <c:pt idx="37">
                  <c:v>6.6752246469833118E-2</c:v>
                </c:pt>
                <c:pt idx="38">
                  <c:v>0.10787942887361185</c:v>
                </c:pt>
                <c:pt idx="39">
                  <c:v>0.20818610129564194</c:v>
                </c:pt>
                <c:pt idx="40">
                  <c:v>9.4522579488600253E-2</c:v>
                </c:pt>
                <c:pt idx="41">
                  <c:v>9.6255105555828946E-2</c:v>
                </c:pt>
                <c:pt idx="42">
                  <c:v>7.8896418199419172E-2</c:v>
                </c:pt>
                <c:pt idx="43">
                  <c:v>5.8609832889319445E-2</c:v>
                </c:pt>
                <c:pt idx="44">
                  <c:v>9.2454342232907341E-2</c:v>
                </c:pt>
                <c:pt idx="45">
                  <c:v>5.4879661465220844E-2</c:v>
                </c:pt>
                <c:pt idx="46">
                  <c:v>0.13032685146876294</c:v>
                </c:pt>
                <c:pt idx="47">
                  <c:v>0.46825559893158003</c:v>
                </c:pt>
                <c:pt idx="48">
                  <c:v>0.15638317583842876</c:v>
                </c:pt>
                <c:pt idx="49">
                  <c:v>0.18976597550624469</c:v>
                </c:pt>
                <c:pt idx="50">
                  <c:v>6.0150566686327858E-2</c:v>
                </c:pt>
                <c:pt idx="51">
                  <c:v>0.11730055995927569</c:v>
                </c:pt>
                <c:pt idx="52">
                  <c:v>2.4144591611479027E-2</c:v>
                </c:pt>
                <c:pt idx="53">
                  <c:v>0.29761015683345782</c:v>
                </c:pt>
                <c:pt idx="54">
                  <c:v>5.7010275107722906E-2</c:v>
                </c:pt>
                <c:pt idx="55">
                  <c:v>6.6241511662237962E-2</c:v>
                </c:pt>
                <c:pt idx="56">
                  <c:v>0.11708417139026026</c:v>
                </c:pt>
                <c:pt idx="57">
                  <c:v>9.4147703079907274E-2</c:v>
                </c:pt>
                <c:pt idx="58">
                  <c:v>0.24045298920200159</c:v>
                </c:pt>
                <c:pt idx="59">
                  <c:v>0.10605225443721751</c:v>
                </c:pt>
                <c:pt idx="60">
                  <c:v>0.11736334405144695</c:v>
                </c:pt>
                <c:pt idx="61">
                  <c:v>0.1509421081376297</c:v>
                </c:pt>
                <c:pt idx="62">
                  <c:v>0.22222877358490567</c:v>
                </c:pt>
                <c:pt idx="63">
                  <c:v>1.9365188495473817E-2</c:v>
                </c:pt>
                <c:pt idx="64">
                  <c:v>0.10864703689899366</c:v>
                </c:pt>
                <c:pt idx="65">
                  <c:v>9.5213319458896981E-2</c:v>
                </c:pt>
                <c:pt idx="66">
                  <c:v>8.3943049238679054E-2</c:v>
                </c:pt>
                <c:pt idx="67">
                  <c:v>0.12782621022042667</c:v>
                </c:pt>
                <c:pt idx="68">
                  <c:v>9.0828750981932438E-2</c:v>
                </c:pt>
                <c:pt idx="69">
                  <c:v>0.1390957907500433</c:v>
                </c:pt>
                <c:pt idx="70">
                  <c:v>0.11779065321608188</c:v>
                </c:pt>
                <c:pt idx="71">
                  <c:v>6.8937570022168715E-2</c:v>
                </c:pt>
                <c:pt idx="72">
                  <c:v>0.15112799263351751</c:v>
                </c:pt>
                <c:pt idx="73">
                  <c:v>0.29317067035593009</c:v>
                </c:pt>
                <c:pt idx="74">
                  <c:v>0.14382313783196693</c:v>
                </c:pt>
                <c:pt idx="75">
                  <c:v>0.17519317879030108</c:v>
                </c:pt>
                <c:pt idx="76">
                  <c:v>0.11435193036007009</c:v>
                </c:pt>
                <c:pt idx="77">
                  <c:v>3.4619750283768444E-2</c:v>
                </c:pt>
                <c:pt idx="78">
                  <c:v>6.1787685470575587E-2</c:v>
                </c:pt>
                <c:pt idx="79">
                  <c:v>0.12828365319177895</c:v>
                </c:pt>
                <c:pt idx="80">
                  <c:v>9.872730358051926E-2</c:v>
                </c:pt>
                <c:pt idx="81">
                  <c:v>0.11051335825658795</c:v>
                </c:pt>
                <c:pt idx="82">
                  <c:v>0.11035298398835516</c:v>
                </c:pt>
                <c:pt idx="83">
                  <c:v>7.4784335629615839E-2</c:v>
                </c:pt>
                <c:pt idx="84">
                  <c:v>0.12715886618325642</c:v>
                </c:pt>
                <c:pt idx="85">
                  <c:v>7.1348232187393029E-2</c:v>
                </c:pt>
                <c:pt idx="86">
                  <c:v>0.10710401861359095</c:v>
                </c:pt>
                <c:pt idx="87">
                  <c:v>0.16460711560008445</c:v>
                </c:pt>
                <c:pt idx="88">
                  <c:v>8.8907518531591956E-2</c:v>
                </c:pt>
                <c:pt idx="89">
                  <c:v>9.2898014136654328E-2</c:v>
                </c:pt>
                <c:pt idx="90">
                  <c:v>0.15985687129598569</c:v>
                </c:pt>
                <c:pt idx="91">
                  <c:v>0.1250381679389313</c:v>
                </c:pt>
                <c:pt idx="92">
                  <c:v>8.9450032099293822E-2</c:v>
                </c:pt>
                <c:pt idx="93">
                  <c:v>0.1516486640136441</c:v>
                </c:pt>
                <c:pt idx="94">
                  <c:v>0.1318459621432386</c:v>
                </c:pt>
                <c:pt idx="95">
                  <c:v>7.8923900118906071E-2</c:v>
                </c:pt>
                <c:pt idx="96">
                  <c:v>0.10494265705876382</c:v>
                </c:pt>
                <c:pt idx="97">
                  <c:v>7.8576039841372319E-2</c:v>
                </c:pt>
                <c:pt idx="98">
                  <c:v>0.16383710608078117</c:v>
                </c:pt>
                <c:pt idx="99">
                  <c:v>0.11015277456568762</c:v>
                </c:pt>
                <c:pt idx="100">
                  <c:v>0.21103117505995203</c:v>
                </c:pt>
                <c:pt idx="101">
                  <c:v>0.13425925925925927</c:v>
                </c:pt>
                <c:pt idx="102">
                  <c:v>3.8982133188955062E-2</c:v>
                </c:pt>
                <c:pt idx="103">
                  <c:v>0.12139509880732917</c:v>
                </c:pt>
              </c:numCache>
            </c:numRef>
          </c:xVal>
          <c:yVal>
            <c:numRef>
              <c:f>PIVOT_Distance!$EH$6:$EH$109</c:f>
              <c:numCache>
                <c:formatCode>General</c:formatCode>
                <c:ptCount val="104"/>
                <c:pt idx="0">
                  <c:v>0.14705882352941177</c:v>
                </c:pt>
                <c:pt idx="1">
                  <c:v>0.15873015873015872</c:v>
                </c:pt>
                <c:pt idx="2">
                  <c:v>0.18095238095238095</c:v>
                </c:pt>
                <c:pt idx="3">
                  <c:v>8.8235294117647065E-2</c:v>
                </c:pt>
                <c:pt idx="4">
                  <c:v>0.28865979381443296</c:v>
                </c:pt>
                <c:pt idx="5">
                  <c:v>0.44444444444444442</c:v>
                </c:pt>
                <c:pt idx="6">
                  <c:v>0.29696969696969699</c:v>
                </c:pt>
                <c:pt idx="7">
                  <c:v>0.1111111111111111</c:v>
                </c:pt>
                <c:pt idx="8">
                  <c:v>0.18731117824773413</c:v>
                </c:pt>
                <c:pt idx="9">
                  <c:v>0.31578947368421051</c:v>
                </c:pt>
                <c:pt idx="10">
                  <c:v>0.36666666666666664</c:v>
                </c:pt>
                <c:pt idx="11">
                  <c:v>4.4444444444444446E-2</c:v>
                </c:pt>
                <c:pt idx="12">
                  <c:v>0.28008752735229758</c:v>
                </c:pt>
                <c:pt idx="13">
                  <c:v>6.9444444444444448E-2</c:v>
                </c:pt>
                <c:pt idx="14">
                  <c:v>0.13333333333333333</c:v>
                </c:pt>
                <c:pt idx="15">
                  <c:v>0.18181818181818182</c:v>
                </c:pt>
                <c:pt idx="16">
                  <c:v>0.33333333333333331</c:v>
                </c:pt>
                <c:pt idx="17">
                  <c:v>0.39473684210526316</c:v>
                </c:pt>
                <c:pt idx="18">
                  <c:v>0.6</c:v>
                </c:pt>
                <c:pt idx="19">
                  <c:v>0.38941655359565808</c:v>
                </c:pt>
                <c:pt idx="20">
                  <c:v>0.23780487804878048</c:v>
                </c:pt>
                <c:pt idx="21">
                  <c:v>0.26744186046511625</c:v>
                </c:pt>
                <c:pt idx="22">
                  <c:v>0.25641025641025639</c:v>
                </c:pt>
                <c:pt idx="23">
                  <c:v>0.51219512195121952</c:v>
                </c:pt>
                <c:pt idx="24">
                  <c:v>0.25174825174825177</c:v>
                </c:pt>
                <c:pt idx="25">
                  <c:v>0.24668435013262599</c:v>
                </c:pt>
                <c:pt idx="26">
                  <c:v>0.1875</c:v>
                </c:pt>
                <c:pt idx="27">
                  <c:v>0</c:v>
                </c:pt>
                <c:pt idx="28">
                  <c:v>0.40809968847352024</c:v>
                </c:pt>
                <c:pt idx="29">
                  <c:v>0.24444444444444444</c:v>
                </c:pt>
                <c:pt idx="30">
                  <c:v>0.14285714285714285</c:v>
                </c:pt>
                <c:pt idx="31">
                  <c:v>0.3</c:v>
                </c:pt>
                <c:pt idx="32">
                  <c:v>6.8965517241379309E-2</c:v>
                </c:pt>
                <c:pt idx="33">
                  <c:v>0.13043478260869565</c:v>
                </c:pt>
                <c:pt idx="34">
                  <c:v>0.48305084745762711</c:v>
                </c:pt>
                <c:pt idx="35">
                  <c:v>0.22222222222222221</c:v>
                </c:pt>
                <c:pt idx="36">
                  <c:v>0.27027027027027029</c:v>
                </c:pt>
                <c:pt idx="37">
                  <c:v>0.13793103448275862</c:v>
                </c:pt>
                <c:pt idx="38">
                  <c:v>0.2413793103448276</c:v>
                </c:pt>
                <c:pt idx="39">
                  <c:v>7.1428571428571425E-2</c:v>
                </c:pt>
                <c:pt idx="40">
                  <c:v>0.26076555023923442</c:v>
                </c:pt>
                <c:pt idx="41">
                  <c:v>0.38541666666666669</c:v>
                </c:pt>
                <c:pt idx="42">
                  <c:v>0.5</c:v>
                </c:pt>
                <c:pt idx="43">
                  <c:v>0.21052631578947367</c:v>
                </c:pt>
                <c:pt idx="44">
                  <c:v>0.2978723404255319</c:v>
                </c:pt>
                <c:pt idx="45">
                  <c:v>0.29166666666666669</c:v>
                </c:pt>
                <c:pt idx="46">
                  <c:v>0.11764705882352941</c:v>
                </c:pt>
                <c:pt idx="47">
                  <c:v>0.78260869565217395</c:v>
                </c:pt>
                <c:pt idx="48">
                  <c:v>0.27586206896551724</c:v>
                </c:pt>
                <c:pt idx="49">
                  <c:v>0.25</c:v>
                </c:pt>
                <c:pt idx="50">
                  <c:v>0.11382978723404255</c:v>
                </c:pt>
                <c:pt idx="51">
                  <c:v>0.41176470588235292</c:v>
                </c:pt>
                <c:pt idx="52">
                  <c:v>0.16923076923076924</c:v>
                </c:pt>
                <c:pt idx="53">
                  <c:v>0.2857142857142857</c:v>
                </c:pt>
                <c:pt idx="54">
                  <c:v>0.12121212121212122</c:v>
                </c:pt>
                <c:pt idx="55">
                  <c:v>0.13333333333333333</c:v>
                </c:pt>
                <c:pt idx="56">
                  <c:v>0.19565217391304349</c:v>
                </c:pt>
                <c:pt idx="57">
                  <c:v>0.31050228310502281</c:v>
                </c:pt>
                <c:pt idx="58">
                  <c:v>0.1111111111111111</c:v>
                </c:pt>
                <c:pt idx="59">
                  <c:v>0.30434782608695654</c:v>
                </c:pt>
                <c:pt idx="60">
                  <c:v>0.58139534883720934</c:v>
                </c:pt>
                <c:pt idx="61">
                  <c:v>0.22058823529411764</c:v>
                </c:pt>
                <c:pt idx="62">
                  <c:v>0.43000914913083255</c:v>
                </c:pt>
                <c:pt idx="63">
                  <c:v>3.3333333333333333E-2</c:v>
                </c:pt>
                <c:pt idx="64">
                  <c:v>0</c:v>
                </c:pt>
                <c:pt idx="65">
                  <c:v>0.26666666666666666</c:v>
                </c:pt>
                <c:pt idx="66">
                  <c:v>0.20512820512820512</c:v>
                </c:pt>
                <c:pt idx="67">
                  <c:v>0.29268292682926828</c:v>
                </c:pt>
                <c:pt idx="68">
                  <c:v>0.17391304347826086</c:v>
                </c:pt>
                <c:pt idx="69">
                  <c:v>0.33333333333333331</c:v>
                </c:pt>
                <c:pt idx="70">
                  <c:v>0.27414330218068533</c:v>
                </c:pt>
                <c:pt idx="71">
                  <c:v>0.20080321285140562</c:v>
                </c:pt>
                <c:pt idx="72">
                  <c:v>0.449438202247191</c:v>
                </c:pt>
                <c:pt idx="73">
                  <c:v>0.6071428571428571</c:v>
                </c:pt>
                <c:pt idx="74">
                  <c:v>0.38050314465408808</c:v>
                </c:pt>
                <c:pt idx="75">
                  <c:v>0</c:v>
                </c:pt>
                <c:pt idx="76">
                  <c:v>0.18965517241379309</c:v>
                </c:pt>
                <c:pt idx="77">
                  <c:v>0.10526315789473684</c:v>
                </c:pt>
                <c:pt idx="78">
                  <c:v>0.13414634146341464</c:v>
                </c:pt>
                <c:pt idx="79">
                  <c:v>0.36170212765957449</c:v>
                </c:pt>
                <c:pt idx="80">
                  <c:v>0.16470588235294117</c:v>
                </c:pt>
                <c:pt idx="81">
                  <c:v>0.21311475409836064</c:v>
                </c:pt>
                <c:pt idx="82">
                  <c:v>0.43555555555555553</c:v>
                </c:pt>
                <c:pt idx="83">
                  <c:v>0.25362318840579712</c:v>
                </c:pt>
                <c:pt idx="84">
                  <c:v>0.27350427350427353</c:v>
                </c:pt>
                <c:pt idx="85">
                  <c:v>0.14583333333333334</c:v>
                </c:pt>
                <c:pt idx="86">
                  <c:v>0.16617210682492581</c:v>
                </c:pt>
                <c:pt idx="87">
                  <c:v>0.35703918722786648</c:v>
                </c:pt>
                <c:pt idx="88">
                  <c:v>0.14285714285714285</c:v>
                </c:pt>
                <c:pt idx="89">
                  <c:v>0.35714285714285715</c:v>
                </c:pt>
                <c:pt idx="90">
                  <c:v>0.41935483870967744</c:v>
                </c:pt>
                <c:pt idx="91">
                  <c:v>0.2413793103448276</c:v>
                </c:pt>
                <c:pt idx="92">
                  <c:v>0.1</c:v>
                </c:pt>
                <c:pt idx="93">
                  <c:v>0.65420560747663548</c:v>
                </c:pt>
                <c:pt idx="94">
                  <c:v>0.23776223776223776</c:v>
                </c:pt>
                <c:pt idx="95">
                  <c:v>0.10909090909090909</c:v>
                </c:pt>
                <c:pt idx="96">
                  <c:v>0.15942028985507245</c:v>
                </c:pt>
                <c:pt idx="97">
                  <c:v>0.25</c:v>
                </c:pt>
                <c:pt idx="98">
                  <c:v>8.1395348837209308E-2</c:v>
                </c:pt>
                <c:pt idx="99">
                  <c:v>0.33359133126934987</c:v>
                </c:pt>
                <c:pt idx="100">
                  <c:v>0.45454545454545453</c:v>
                </c:pt>
                <c:pt idx="101">
                  <c:v>0.2</c:v>
                </c:pt>
                <c:pt idx="102">
                  <c:v>7.1428571428571425E-2</c:v>
                </c:pt>
                <c:pt idx="103">
                  <c:v>0.28491433904406371</c:v>
                </c:pt>
              </c:numCache>
            </c:numRef>
          </c:yVal>
          <c:smooth val="0"/>
        </c:ser>
        <c:dLbls>
          <c:showLegendKey val="0"/>
          <c:showVal val="0"/>
          <c:showCatName val="0"/>
          <c:showSerName val="0"/>
          <c:showPercent val="0"/>
          <c:showBubbleSize val="0"/>
        </c:dLbls>
        <c:axId val="65056768"/>
        <c:axId val="65058304"/>
      </c:scatterChart>
      <c:valAx>
        <c:axId val="65056768"/>
        <c:scaling>
          <c:orientation val="minMax"/>
          <c:max val="0.8"/>
        </c:scaling>
        <c:delete val="0"/>
        <c:axPos val="b"/>
        <c:majorGridlines/>
        <c:minorGridlines/>
        <c:title>
          <c:tx>
            <c:rich>
              <a:bodyPr/>
              <a:lstStyle/>
              <a:p>
                <a:pPr>
                  <a:defRPr/>
                </a:pPr>
                <a:r>
                  <a:rPr lang="de-DE"/>
                  <a:t>5% Ring Inner ZIP-Codes:</a:t>
                </a:r>
                <a:r>
                  <a:rPr lang="de-DE" baseline="0"/>
                  <a:t> Share </a:t>
                </a:r>
                <a:r>
                  <a:rPr lang="de-DE"/>
                  <a:t>FIRE Service Establishments</a:t>
                </a:r>
              </a:p>
            </c:rich>
          </c:tx>
          <c:layout/>
          <c:overlay val="0"/>
        </c:title>
        <c:numFmt formatCode="0%" sourceLinked="0"/>
        <c:majorTickMark val="out"/>
        <c:minorTickMark val="none"/>
        <c:tickLblPos val="nextTo"/>
        <c:crossAx val="65058304"/>
        <c:crosses val="autoZero"/>
        <c:crossBetween val="midCat"/>
      </c:valAx>
      <c:valAx>
        <c:axId val="65058304"/>
        <c:scaling>
          <c:orientation val="minMax"/>
          <c:max val="0.8"/>
        </c:scaling>
        <c:delete val="0"/>
        <c:axPos val="l"/>
        <c:majorGridlines/>
        <c:minorGridlines/>
        <c:title>
          <c:tx>
            <c:rich>
              <a:bodyPr rot="-5400000" vert="horz"/>
              <a:lstStyle/>
              <a:p>
                <a:pPr>
                  <a:defRPr/>
                </a:pPr>
                <a:r>
                  <a:rPr lang="de-DE"/>
                  <a:t>5% Ring Inner</a:t>
                </a:r>
                <a:r>
                  <a:rPr lang="de-DE" baseline="0"/>
                  <a:t> ZIP-Codes: Cumulated Share of all </a:t>
                </a:r>
                <a:r>
                  <a:rPr lang="de-DE"/>
                  <a:t>LEED-buildings</a:t>
                </a:r>
              </a:p>
            </c:rich>
          </c:tx>
          <c:layout/>
          <c:overlay val="0"/>
        </c:title>
        <c:numFmt formatCode="0%" sourceLinked="0"/>
        <c:majorTickMark val="out"/>
        <c:minorTickMark val="none"/>
        <c:tickLblPos val="nextTo"/>
        <c:crossAx val="6505676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radarChart>
        <c:radarStyle val="marker"/>
        <c:varyColors val="0"/>
        <c:ser>
          <c:idx val="0"/>
          <c:order val="0"/>
          <c:tx>
            <c:strRef>
              <c:f>Distance_LEED_MC!$BM$1</c:f>
              <c:strCache>
                <c:ptCount val="1"/>
                <c:pt idx="0">
                  <c:v>Cumulative Absolute Distance LEED</c:v>
                </c:pt>
              </c:strCache>
            </c:strRef>
          </c:tx>
          <c:spPr>
            <a:ln w="28575">
              <a:solidFill>
                <a:srgbClr val="0E173F"/>
              </a:solidFill>
            </a:ln>
          </c:spPr>
          <c:marker>
            <c:symbol val="none"/>
          </c:marker>
          <c:cat>
            <c:numRef>
              <c:f>Distance_LEED_MC!$BM$2:$BY$2</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Distance_LEED_MC!$BM$106:$BY$106</c:f>
              <c:numCache>
                <c:formatCode>General</c:formatCode>
                <c:ptCount val="13"/>
                <c:pt idx="0">
                  <c:v>10.572282994563821</c:v>
                </c:pt>
                <c:pt idx="1">
                  <c:v>14.007763936994209</c:v>
                </c:pt>
                <c:pt idx="2">
                  <c:v>15.414958018541657</c:v>
                </c:pt>
                <c:pt idx="3">
                  <c:v>15.661234272122526</c:v>
                </c:pt>
                <c:pt idx="4">
                  <c:v>15.363835466979221</c:v>
                </c:pt>
                <c:pt idx="5">
                  <c:v>15.446069928029212</c:v>
                </c:pt>
                <c:pt idx="6">
                  <c:v>15.225812972257327</c:v>
                </c:pt>
                <c:pt idx="7">
                  <c:v>16.219235164174457</c:v>
                </c:pt>
                <c:pt idx="8">
                  <c:v>16.779171664115161</c:v>
                </c:pt>
                <c:pt idx="9">
                  <c:v>17.182694946342735</c:v>
                </c:pt>
                <c:pt idx="10">
                  <c:v>17.414644861912308</c:v>
                </c:pt>
                <c:pt idx="11">
                  <c:v>17.23276313440109</c:v>
                </c:pt>
                <c:pt idx="12">
                  <c:v>17.133031511241285</c:v>
                </c:pt>
              </c:numCache>
            </c:numRef>
          </c:val>
        </c:ser>
        <c:ser>
          <c:idx val="1"/>
          <c:order val="1"/>
          <c:tx>
            <c:strRef>
              <c:f>Distance_LEED_MC!$AZ$1</c:f>
              <c:strCache>
                <c:ptCount val="1"/>
                <c:pt idx="0">
                  <c:v>Yearly Absolute Distance LEED</c:v>
                </c:pt>
              </c:strCache>
            </c:strRef>
          </c:tx>
          <c:spPr>
            <a:ln w="28575">
              <a:solidFill>
                <a:srgbClr val="DA5700"/>
              </a:solidFill>
            </a:ln>
          </c:spPr>
          <c:marker>
            <c:symbol val="none"/>
          </c:marker>
          <c:val>
            <c:numRef>
              <c:f>Distance_LEED_MC!$AZ$106:$BL$106</c:f>
              <c:numCache>
                <c:formatCode>General</c:formatCode>
                <c:ptCount val="13"/>
                <c:pt idx="0">
                  <c:v>10.572282994563821</c:v>
                </c:pt>
                <c:pt idx="1">
                  <c:v>14.846660446192327</c:v>
                </c:pt>
                <c:pt idx="2">
                  <c:v>16.783774079683269</c:v>
                </c:pt>
                <c:pt idx="3">
                  <c:v>15.950109661457919</c:v>
                </c:pt>
                <c:pt idx="4">
                  <c:v>14.925907556108863</c:v>
                </c:pt>
                <c:pt idx="5">
                  <c:v>15.572801118003515</c:v>
                </c:pt>
                <c:pt idx="6">
                  <c:v>14.896757949741744</c:v>
                </c:pt>
                <c:pt idx="7">
                  <c:v>17.030209870932818</c:v>
                </c:pt>
                <c:pt idx="8">
                  <c:v>17.474508849682852</c:v>
                </c:pt>
                <c:pt idx="9">
                  <c:v>18.018524603646195</c:v>
                </c:pt>
                <c:pt idx="10">
                  <c:v>18.584010586601551</c:v>
                </c:pt>
                <c:pt idx="11">
                  <c:v>16.141390469909549</c:v>
                </c:pt>
                <c:pt idx="12">
                  <c:v>16.452419273964999</c:v>
                </c:pt>
              </c:numCache>
            </c:numRef>
          </c:val>
        </c:ser>
        <c:dLbls>
          <c:showLegendKey val="0"/>
          <c:showVal val="0"/>
          <c:showCatName val="0"/>
          <c:showSerName val="0"/>
          <c:showPercent val="0"/>
          <c:showBubbleSize val="0"/>
        </c:dLbls>
        <c:axId val="67463424"/>
        <c:axId val="67469312"/>
      </c:radarChart>
      <c:catAx>
        <c:axId val="67463424"/>
        <c:scaling>
          <c:orientation val="minMax"/>
        </c:scaling>
        <c:delete val="0"/>
        <c:axPos val="b"/>
        <c:majorGridlines/>
        <c:minorGridlines/>
        <c:numFmt formatCode="General" sourceLinked="1"/>
        <c:majorTickMark val="out"/>
        <c:minorTickMark val="none"/>
        <c:tickLblPos val="nextTo"/>
        <c:crossAx val="67469312"/>
        <c:crosses val="autoZero"/>
        <c:auto val="1"/>
        <c:lblAlgn val="ctr"/>
        <c:lblOffset val="100"/>
        <c:noMultiLvlLbl val="0"/>
      </c:catAx>
      <c:valAx>
        <c:axId val="67469312"/>
        <c:scaling>
          <c:orientation val="minMax"/>
          <c:max val="19"/>
          <c:min val="10"/>
        </c:scaling>
        <c:delete val="0"/>
        <c:axPos val="l"/>
        <c:majorGridlines/>
        <c:title>
          <c:tx>
            <c:rich>
              <a:bodyPr rot="-5400000" vert="horz"/>
              <a:lstStyle/>
              <a:p>
                <a:pPr>
                  <a:defRPr/>
                </a:pPr>
                <a:r>
                  <a:rPr lang="de-DE"/>
                  <a:t>Median Ring Inner</a:t>
                </a:r>
                <a:r>
                  <a:rPr lang="de-DE" baseline="0"/>
                  <a:t> ZIP-Codes</a:t>
                </a:r>
                <a:endParaRPr lang="de-DE"/>
              </a:p>
            </c:rich>
          </c:tx>
          <c:layout/>
          <c:overlay val="0"/>
        </c:title>
        <c:numFmt formatCode="#,##0;\-#,##0" sourceLinked="0"/>
        <c:majorTickMark val="out"/>
        <c:minorTickMark val="none"/>
        <c:tickLblPos val="nextTo"/>
        <c:crossAx val="67463424"/>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55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9" name="Rectangle 5"/>
          <p:cNvSpPr>
            <a:spLocks noGrp="1" noChangeArrowheads="1"/>
          </p:cNvSpPr>
          <p:nvPr>
            <p:ph type="body" sz="quarter" idx="3"/>
          </p:nvPr>
        </p:nvSpPr>
        <p:spPr bwMode="auto">
          <a:xfrm>
            <a:off x="928756" y="3848923"/>
            <a:ext cx="4952331" cy="529322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7832" name="Rectangle 8"/>
          <p:cNvSpPr>
            <a:spLocks noGrp="1" noChangeArrowheads="1"/>
          </p:cNvSpPr>
          <p:nvPr>
            <p:ph type="hdr" sz="quarter"/>
          </p:nvPr>
        </p:nvSpPr>
        <p:spPr bwMode="auto">
          <a:xfrm>
            <a:off x="0" y="78112"/>
            <a:ext cx="2939782" cy="231272"/>
          </a:xfrm>
          <a:prstGeom prst="rect">
            <a:avLst/>
          </a:prstGeom>
          <a:noFill/>
          <a:ln w="9525">
            <a:noFill/>
            <a:miter lim="800000"/>
            <a:headEnd/>
            <a:tailEnd/>
          </a:ln>
        </p:spPr>
        <p:txBody>
          <a:bodyPr vert="horz" wrap="square" lIns="90776" tIns="45390" rIns="90776" bIns="45390" numCol="1" anchor="t" anchorCtr="0" compatLnSpc="1">
            <a:prstTxWarp prst="textNoShape">
              <a:avLst/>
            </a:prstTxWarp>
          </a:bodyPr>
          <a:lstStyle>
            <a:lvl1pPr defTabSz="908068" eaLnBrk="0" hangingPunct="0">
              <a:defRPr sz="800" b="0">
                <a:latin typeface="Arial" charset="0"/>
              </a:defRPr>
            </a:lvl1pPr>
          </a:lstStyle>
          <a:p>
            <a:pPr>
              <a:defRPr/>
            </a:pPr>
            <a:endParaRPr lang="de-DE"/>
          </a:p>
        </p:txBody>
      </p:sp>
      <p:sp>
        <p:nvSpPr>
          <p:cNvPr id="77833" name="Rectangle 9"/>
          <p:cNvSpPr>
            <a:spLocks noGrp="1" noChangeArrowheads="1"/>
          </p:cNvSpPr>
          <p:nvPr>
            <p:ph type="dt" sz="quarter" idx="1"/>
          </p:nvPr>
        </p:nvSpPr>
        <p:spPr bwMode="auto">
          <a:xfrm>
            <a:off x="3870054" y="78112"/>
            <a:ext cx="2941302" cy="231272"/>
          </a:xfrm>
          <a:prstGeom prst="rect">
            <a:avLst/>
          </a:prstGeom>
          <a:noFill/>
          <a:ln w="9525">
            <a:noFill/>
            <a:miter lim="800000"/>
            <a:headEnd/>
            <a:tailEnd/>
          </a:ln>
        </p:spPr>
        <p:txBody>
          <a:bodyPr vert="horz" wrap="square" lIns="90776" tIns="45390" rIns="90776" bIns="45390" numCol="1" anchor="t" anchorCtr="0" compatLnSpc="1">
            <a:prstTxWarp prst="textNoShape">
              <a:avLst/>
            </a:prstTxWarp>
          </a:bodyPr>
          <a:lstStyle>
            <a:lvl1pPr algn="r" defTabSz="908068" eaLnBrk="0" hangingPunct="0">
              <a:defRPr sz="800" b="0">
                <a:latin typeface="Arial" charset="0"/>
              </a:defRPr>
            </a:lvl1pPr>
          </a:lstStyle>
          <a:p>
            <a:pPr>
              <a:defRPr/>
            </a:pPr>
            <a:r>
              <a:rPr lang="de-DE"/>
              <a:t>March 25, 2000</a:t>
            </a:r>
          </a:p>
        </p:txBody>
      </p:sp>
      <p:sp>
        <p:nvSpPr>
          <p:cNvPr id="77838" name="Rectangle 14"/>
          <p:cNvSpPr>
            <a:spLocks noGrp="1" noChangeArrowheads="1"/>
          </p:cNvSpPr>
          <p:nvPr>
            <p:ph type="ftr" sz="quarter" idx="4"/>
          </p:nvPr>
        </p:nvSpPr>
        <p:spPr bwMode="auto">
          <a:xfrm>
            <a:off x="1" y="9549552"/>
            <a:ext cx="2944342" cy="228209"/>
          </a:xfrm>
          <a:prstGeom prst="rect">
            <a:avLst/>
          </a:prstGeom>
          <a:noFill/>
          <a:ln w="9525">
            <a:noFill/>
            <a:miter lim="800000"/>
            <a:headEnd/>
            <a:tailEnd/>
          </a:ln>
        </p:spPr>
        <p:txBody>
          <a:bodyPr vert="horz" wrap="square" lIns="90776" tIns="45390" rIns="90776" bIns="45390" numCol="1" anchor="b" anchorCtr="0" compatLnSpc="1">
            <a:prstTxWarp prst="textNoShape">
              <a:avLst/>
            </a:prstTxWarp>
          </a:bodyPr>
          <a:lstStyle>
            <a:lvl1pPr defTabSz="908068" eaLnBrk="0" hangingPunct="0">
              <a:defRPr sz="800" b="0">
                <a:latin typeface="Arial" charset="0"/>
              </a:defRPr>
            </a:lvl1pPr>
          </a:lstStyle>
          <a:p>
            <a:pPr>
              <a:defRPr/>
            </a:pPr>
            <a:endParaRPr lang="nl-NL"/>
          </a:p>
        </p:txBody>
      </p:sp>
      <p:sp>
        <p:nvSpPr>
          <p:cNvPr id="77839" name="Rectangle 15"/>
          <p:cNvSpPr>
            <a:spLocks noGrp="1" noChangeArrowheads="1"/>
          </p:cNvSpPr>
          <p:nvPr>
            <p:ph type="sldNum" sz="quarter" idx="5"/>
          </p:nvPr>
        </p:nvSpPr>
        <p:spPr bwMode="auto">
          <a:xfrm>
            <a:off x="3853337" y="9549550"/>
            <a:ext cx="2944341" cy="225145"/>
          </a:xfrm>
          <a:prstGeom prst="rect">
            <a:avLst/>
          </a:prstGeom>
          <a:noFill/>
          <a:ln w="9525">
            <a:noFill/>
            <a:miter lim="800000"/>
            <a:headEnd/>
            <a:tailEnd/>
          </a:ln>
        </p:spPr>
        <p:txBody>
          <a:bodyPr vert="horz" wrap="square" lIns="90776" tIns="45390" rIns="90776" bIns="45390" numCol="1" anchor="b" anchorCtr="0" compatLnSpc="1">
            <a:prstTxWarp prst="textNoShape">
              <a:avLst/>
            </a:prstTxWarp>
          </a:bodyPr>
          <a:lstStyle>
            <a:lvl1pPr algn="r" defTabSz="908068" eaLnBrk="0" hangingPunct="0">
              <a:defRPr sz="800" b="0">
                <a:latin typeface="Arial" charset="0"/>
              </a:defRPr>
            </a:lvl1pPr>
          </a:lstStyle>
          <a:p>
            <a:pPr>
              <a:defRPr/>
            </a:pPr>
            <a:fld id="{B5BD27A0-AF0D-4EED-B5D1-8AFEB4ADDCB4}" type="slidenum">
              <a:rPr lang="nl-NL"/>
              <a:pPr>
                <a:defRPr/>
              </a:pPr>
              <a:t>‹Nr.›</a:t>
            </a:fld>
            <a:endParaRPr lang="nl-NL"/>
          </a:p>
        </p:txBody>
      </p:sp>
      <p:sp>
        <p:nvSpPr>
          <p:cNvPr id="115719" name="Rectangle 16"/>
          <p:cNvSpPr>
            <a:spLocks noGrp="1" noRot="1" noChangeAspect="1" noChangeArrowheads="1" noTextEdit="1"/>
          </p:cNvSpPr>
          <p:nvPr>
            <p:ph type="sldImg" idx="2"/>
          </p:nvPr>
        </p:nvSpPr>
        <p:spPr bwMode="auto">
          <a:xfrm>
            <a:off x="1176338" y="614363"/>
            <a:ext cx="4454525" cy="3082925"/>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188496636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dt" sz="quarter" idx="1"/>
          </p:nvPr>
        </p:nvSpPr>
        <p:spPr>
          <a:noFill/>
        </p:spPr>
        <p:txBody>
          <a:bodyPr/>
          <a:lstStyle/>
          <a:p>
            <a:r>
              <a:rPr lang="de-DE" dirty="0" smtClean="0">
                <a:solidFill>
                  <a:prstClr val="black"/>
                </a:solidFill>
              </a:rPr>
              <a:t>March 25, 2000</a:t>
            </a:r>
          </a:p>
        </p:txBody>
      </p:sp>
      <p:sp>
        <p:nvSpPr>
          <p:cNvPr id="8195" name="Rectangle 15"/>
          <p:cNvSpPr>
            <a:spLocks noGrp="1" noChangeArrowheads="1"/>
          </p:cNvSpPr>
          <p:nvPr>
            <p:ph type="sldNum" sz="quarter" idx="5"/>
          </p:nvPr>
        </p:nvSpPr>
        <p:spPr>
          <a:noFill/>
        </p:spPr>
        <p:txBody>
          <a:bodyPr/>
          <a:lstStyle/>
          <a:p>
            <a:fld id="{34804CE2-B7F1-4280-90A3-829D44E49EDB}" type="slidenum">
              <a:rPr lang="nl-NL" smtClean="0">
                <a:solidFill>
                  <a:prstClr val="black"/>
                </a:solidFill>
              </a:rPr>
              <a:pPr/>
              <a:t>1</a:t>
            </a:fld>
            <a:endParaRPr lang="nl-NL" smtClean="0">
              <a:solidFill>
                <a:prstClr val="black"/>
              </a:solidFill>
            </a:endParaRPr>
          </a:p>
        </p:txBody>
      </p:sp>
      <p:sp>
        <p:nvSpPr>
          <p:cNvPr id="8196" name="AutoShape 2"/>
          <p:cNvSpPr>
            <a:spLocks noGrp="1" noRot="1" noChangeAspect="1" noChangeArrowheads="1" noTextEdit="1"/>
          </p:cNvSpPr>
          <p:nvPr>
            <p:ph type="sldImg"/>
          </p:nvPr>
        </p:nvSpPr>
        <p:spPr>
          <a:xfrm>
            <a:off x="1176338" y="614363"/>
            <a:ext cx="4452937" cy="3082925"/>
          </a:xfrm>
          <a:ln/>
        </p:spPr>
      </p:sp>
      <p:sp>
        <p:nvSpPr>
          <p:cNvPr id="8197" name="Rectangle 3"/>
          <p:cNvSpPr>
            <a:spLocks noGrp="1" noChangeArrowheads="1"/>
          </p:cNvSpPr>
          <p:nvPr>
            <p:ph type="body" idx="1"/>
          </p:nvPr>
        </p:nvSpPr>
        <p:spPr>
          <a:noFill/>
          <a:ln/>
        </p:spPr>
        <p:txBody>
          <a:bodyPr/>
          <a:lstStyle/>
          <a:p>
            <a:endParaRPr lang="de-DE" baseline="0" dirty="0"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1463675" y="222250"/>
            <a:ext cx="3571875" cy="2473325"/>
          </a:xfrm>
          <a:ln/>
        </p:spPr>
      </p:sp>
      <p:sp>
        <p:nvSpPr>
          <p:cNvPr id="3" name="Notizenplatzhalter 2"/>
          <p:cNvSpPr>
            <a:spLocks noGrp="1"/>
          </p:cNvSpPr>
          <p:nvPr>
            <p:ph type="body" idx="1"/>
          </p:nvPr>
        </p:nvSpPr>
        <p:spPr>
          <a:xfrm>
            <a:off x="377652" y="2728571"/>
            <a:ext cx="6193437" cy="5112504"/>
          </a:xfrm>
        </p:spPr>
        <p:txBody>
          <a:bodyPr>
            <a:normAutofit/>
          </a:bodyPr>
          <a:lstStyle/>
          <a:p>
            <a:pPr marL="0" lvl="1" defTabSz="882240">
              <a:lnSpc>
                <a:spcPct val="150000"/>
              </a:lnSpc>
              <a:spcBef>
                <a:spcPts val="579"/>
              </a:spcBef>
              <a:buClr>
                <a:srgbClr val="969696"/>
              </a:buClr>
              <a:buSzPct val="90000"/>
              <a:tabLst>
                <a:tab pos="3207307" algn="l"/>
              </a:tabLst>
              <a:defRPr/>
            </a:pPr>
            <a:endParaRPr lang="de-DE" dirty="0"/>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10</a:t>
            </a:fld>
            <a:endParaRPr lang="nl-NL"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1185863" y="79375"/>
            <a:ext cx="4429125" cy="3067050"/>
          </a:xfrm>
          <a:ln/>
        </p:spPr>
      </p:sp>
      <p:sp>
        <p:nvSpPr>
          <p:cNvPr id="3" name="Notizenplatzhalter 2"/>
          <p:cNvSpPr>
            <a:spLocks noGrp="1"/>
          </p:cNvSpPr>
          <p:nvPr>
            <p:ph type="body" idx="1"/>
          </p:nvPr>
        </p:nvSpPr>
        <p:spPr>
          <a:xfrm>
            <a:off x="303707" y="3218328"/>
            <a:ext cx="6193437" cy="5112504"/>
          </a:xfrm>
        </p:spPr>
        <p:txBody>
          <a:bodyPr>
            <a:normAutofit/>
          </a:bodyPr>
          <a:lstStyle/>
          <a:p>
            <a:pPr marL="0" lvl="1">
              <a:lnSpc>
                <a:spcPct val="150000"/>
              </a:lnSpc>
              <a:spcBef>
                <a:spcPts val="579"/>
              </a:spcBef>
              <a:buClr>
                <a:srgbClr val="969696"/>
              </a:buClr>
              <a:buSzPct val="90000"/>
              <a:tabLst>
                <a:tab pos="3207307" algn="l"/>
              </a:tabLst>
            </a:pPr>
            <a:endParaRPr lang="en-US" sz="1400" dirty="0">
              <a:solidFill>
                <a:srgbClr val="000000"/>
              </a:solidFill>
            </a:endParaRPr>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11</a:t>
            </a:fld>
            <a:endParaRPr lang="nl-NL"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B5BD27A0-AF0D-4EED-B5D1-8AFEB4ADDCB4}" type="slidenum">
              <a:rPr lang="nl-NL" smtClean="0"/>
              <a:pPr>
                <a:defRPr/>
              </a:pPr>
              <a:t>12</a:t>
            </a:fld>
            <a:endParaRPr lang="nl-NL"/>
          </a:p>
        </p:txBody>
      </p:sp>
    </p:spTree>
    <p:extLst>
      <p:ext uri="{BB962C8B-B14F-4D97-AF65-F5344CB8AC3E}">
        <p14:creationId xmlns:p14="http://schemas.microsoft.com/office/powerpoint/2010/main" val="361886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B5BD27A0-AF0D-4EED-B5D1-8AFEB4ADDCB4}" type="slidenum">
              <a:rPr lang="nl-NL" smtClean="0"/>
              <a:pPr>
                <a:defRPr/>
              </a:pPr>
              <a:t>13</a:t>
            </a:fld>
            <a:endParaRPr lang="nl-NL"/>
          </a:p>
        </p:txBody>
      </p:sp>
    </p:spTree>
    <p:extLst>
      <p:ext uri="{BB962C8B-B14F-4D97-AF65-F5344CB8AC3E}">
        <p14:creationId xmlns:p14="http://schemas.microsoft.com/office/powerpoint/2010/main" val="128882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544513" y="246063"/>
            <a:ext cx="5732462" cy="3968750"/>
          </a:xfrm>
          <a:ln/>
        </p:spPr>
      </p:sp>
      <p:sp>
        <p:nvSpPr>
          <p:cNvPr id="3" name="Notizenplatzhalter 2"/>
          <p:cNvSpPr>
            <a:spLocks noGrp="1"/>
          </p:cNvSpPr>
          <p:nvPr>
            <p:ph type="body" idx="1"/>
          </p:nvPr>
        </p:nvSpPr>
        <p:spPr>
          <a:xfrm>
            <a:off x="377652" y="4361128"/>
            <a:ext cx="6193437" cy="5112504"/>
          </a:xfrm>
        </p:spPr>
        <p:txBody>
          <a:bodyPr>
            <a:normAutofit/>
          </a:bodyPr>
          <a:lstStyle/>
          <a:p>
            <a:pPr marL="0" marR="0" indent="0" algn="l" defTabSz="882240" rtl="0" eaLnBrk="0" fontAlgn="base" latinLnBrk="0" hangingPunct="0">
              <a:lnSpc>
                <a:spcPct val="100000"/>
              </a:lnSpc>
              <a:spcBef>
                <a:spcPct val="30000"/>
              </a:spcBef>
              <a:spcAft>
                <a:spcPct val="0"/>
              </a:spcAft>
              <a:buClrTx/>
              <a:buSzTx/>
              <a:buFontTx/>
              <a:buNone/>
              <a:tabLst/>
              <a:defRPr/>
            </a:pPr>
            <a:r>
              <a:rPr lang="de-DE" dirty="0" smtClean="0"/>
              <a:t>In </a:t>
            </a:r>
            <a:r>
              <a:rPr lang="de-DE" dirty="0" err="1" smtClean="0"/>
              <a:t>order</a:t>
            </a:r>
            <a:r>
              <a:rPr lang="de-DE" dirty="0" smtClean="0"/>
              <a:t> </a:t>
            </a:r>
            <a:r>
              <a:rPr lang="de-DE" dirty="0" err="1" smtClean="0"/>
              <a:t>to</a:t>
            </a:r>
            <a:r>
              <a:rPr lang="de-DE" dirty="0" smtClean="0"/>
              <a:t> </a:t>
            </a:r>
            <a:r>
              <a:rPr lang="de-DE" dirty="0" err="1" smtClean="0"/>
              <a:t>oppose</a:t>
            </a:r>
            <a:r>
              <a:rPr lang="de-DE" dirty="0" smtClean="0"/>
              <a:t> </a:t>
            </a:r>
            <a:r>
              <a:rPr lang="de-DE" dirty="0" err="1" smtClean="0"/>
              <a:t>the</a:t>
            </a:r>
            <a:r>
              <a:rPr lang="de-DE" baseline="0" dirty="0" smtClean="0"/>
              <a:t> </a:t>
            </a:r>
            <a:r>
              <a:rPr lang="de-DE" baseline="0" dirty="0" err="1" smtClean="0"/>
              <a:t>shares</a:t>
            </a:r>
            <a:r>
              <a:rPr lang="de-DE" baseline="0" dirty="0" smtClean="0"/>
              <a:t> </a:t>
            </a:r>
            <a:r>
              <a:rPr lang="de-DE" baseline="0" dirty="0" err="1" smtClean="0"/>
              <a:t>of</a:t>
            </a:r>
            <a:r>
              <a:rPr lang="de-DE" baseline="0" dirty="0" smtClean="0"/>
              <a:t> LEED </a:t>
            </a:r>
            <a:r>
              <a:rPr lang="de-DE" baseline="0" dirty="0" err="1" smtClean="0"/>
              <a:t>buildings</a:t>
            </a:r>
            <a:r>
              <a:rPr lang="de-DE" baseline="0" dirty="0" smtClean="0"/>
              <a:t> </a:t>
            </a:r>
            <a:r>
              <a:rPr lang="de-DE" baseline="0" dirty="0" err="1" smtClean="0"/>
              <a:t>and</a:t>
            </a:r>
            <a:r>
              <a:rPr lang="de-DE" baseline="0" dirty="0" smtClean="0"/>
              <a:t> </a:t>
            </a:r>
            <a:r>
              <a:rPr lang="de-DE" baseline="0" dirty="0" err="1" smtClean="0"/>
              <a:t>employment</a:t>
            </a:r>
            <a:r>
              <a:rPr lang="de-DE" baseline="0" dirty="0" smtClean="0"/>
              <a:t> </a:t>
            </a:r>
            <a:r>
              <a:rPr lang="de-DE" baseline="0" dirty="0" err="1" smtClean="0"/>
              <a:t>data</a:t>
            </a:r>
            <a:r>
              <a:rPr lang="de-DE" baseline="0" dirty="0" smtClean="0"/>
              <a:t> </a:t>
            </a:r>
            <a:r>
              <a:rPr lang="de-DE" baseline="0" dirty="0" err="1" smtClean="0"/>
              <a:t>within</a:t>
            </a:r>
            <a:r>
              <a:rPr lang="de-DE" baseline="0" dirty="0" smtClean="0"/>
              <a:t> </a:t>
            </a:r>
            <a:r>
              <a:rPr lang="de-DE" baseline="0" dirty="0" err="1" smtClean="0"/>
              <a:t>and</a:t>
            </a:r>
            <a:r>
              <a:rPr lang="de-DE" baseline="0" dirty="0" smtClean="0"/>
              <a:t> </a:t>
            </a:r>
            <a:r>
              <a:rPr lang="de-DE" baseline="0" dirty="0" err="1" smtClean="0"/>
              <a:t>beyond</a:t>
            </a:r>
            <a:r>
              <a:rPr lang="de-DE" baseline="0" dirty="0" smtClean="0"/>
              <a:t> prime </a:t>
            </a:r>
            <a:r>
              <a:rPr lang="de-DE" baseline="0" dirty="0" err="1" smtClean="0"/>
              <a:t>locations</a:t>
            </a:r>
            <a:r>
              <a:rPr lang="de-DE" baseline="0" dirty="0" smtClean="0"/>
              <a:t> (10%, 5% </a:t>
            </a:r>
            <a:r>
              <a:rPr lang="de-DE" baseline="0" dirty="0" err="1" smtClean="0"/>
              <a:t>and</a:t>
            </a:r>
            <a:r>
              <a:rPr lang="de-DE" baseline="0" dirty="0" smtClean="0"/>
              <a:t> 1% </a:t>
            </a:r>
            <a:r>
              <a:rPr lang="de-DE" baseline="0" dirty="0" err="1" smtClean="0"/>
              <a:t>of</a:t>
            </a:r>
            <a:r>
              <a:rPr lang="de-DE" baseline="0" dirty="0" smtClean="0"/>
              <a:t> </a:t>
            </a:r>
            <a:r>
              <a:rPr lang="de-DE" baseline="0" dirty="0" err="1" smtClean="0"/>
              <a:t>the</a:t>
            </a:r>
            <a:r>
              <a:rPr lang="de-DE" baseline="0" dirty="0" smtClean="0"/>
              <a:t> prime </a:t>
            </a:r>
            <a:r>
              <a:rPr lang="de-DE" baseline="0" dirty="0" err="1" smtClean="0"/>
              <a:t>zip</a:t>
            </a:r>
            <a:r>
              <a:rPr lang="de-DE" baseline="0" dirty="0" smtClean="0"/>
              <a:t>-codes).</a:t>
            </a:r>
            <a:endParaRPr lang="de-DE" dirty="0"/>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14</a:t>
            </a:fld>
            <a:endParaRPr lang="nl-NL"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544513" y="246063"/>
            <a:ext cx="5732462" cy="3968750"/>
          </a:xfrm>
          <a:ln/>
        </p:spPr>
      </p:sp>
      <p:sp>
        <p:nvSpPr>
          <p:cNvPr id="3" name="Notizenplatzhalter 2"/>
          <p:cNvSpPr>
            <a:spLocks noGrp="1"/>
          </p:cNvSpPr>
          <p:nvPr>
            <p:ph type="body" idx="1"/>
          </p:nvPr>
        </p:nvSpPr>
        <p:spPr>
          <a:xfrm>
            <a:off x="377652" y="4361128"/>
            <a:ext cx="6193437" cy="5112504"/>
          </a:xfrm>
        </p:spPr>
        <p:txBody>
          <a:bodyPr>
            <a:normAutofit/>
          </a:bodyPr>
          <a:lstStyle/>
          <a:p>
            <a:pPr marL="0" marR="0" indent="0" algn="l" defTabSz="882240" rtl="0" eaLnBrk="0" fontAlgn="base" latinLnBrk="0" hangingPunct="0">
              <a:lnSpc>
                <a:spcPct val="100000"/>
              </a:lnSpc>
              <a:spcBef>
                <a:spcPct val="30000"/>
              </a:spcBef>
              <a:spcAft>
                <a:spcPct val="0"/>
              </a:spcAft>
              <a:buClrTx/>
              <a:buSzTx/>
              <a:buFontTx/>
              <a:buNone/>
              <a:tabLst/>
              <a:defRPr/>
            </a:pPr>
            <a:r>
              <a:rPr lang="de-DE" dirty="0" smtClean="0"/>
              <a:t>Erklären</a:t>
            </a:r>
          </a:p>
          <a:p>
            <a:pPr marL="0" marR="0" indent="0" algn="l" defTabSz="882240" rtl="0" eaLnBrk="0" fontAlgn="base" latinLnBrk="0" hangingPunct="0">
              <a:lnSpc>
                <a:spcPct val="100000"/>
              </a:lnSpc>
              <a:spcBef>
                <a:spcPct val="30000"/>
              </a:spcBef>
              <a:spcAft>
                <a:spcPct val="0"/>
              </a:spcAft>
              <a:buClrTx/>
              <a:buSzTx/>
              <a:buFontTx/>
              <a:buNone/>
              <a:tabLst/>
              <a:defRPr/>
            </a:pPr>
            <a:r>
              <a:rPr lang="de-DE" dirty="0" err="1" smtClean="0"/>
              <a:t>Disproportionally</a:t>
            </a:r>
            <a:r>
              <a:rPr lang="de-DE" dirty="0" smtClean="0"/>
              <a:t> high </a:t>
            </a:r>
            <a:r>
              <a:rPr lang="de-DE" dirty="0" err="1" smtClean="0"/>
              <a:t>share</a:t>
            </a:r>
            <a:r>
              <a:rPr lang="de-DE" dirty="0" smtClean="0"/>
              <a:t> </a:t>
            </a:r>
            <a:r>
              <a:rPr lang="de-DE" dirty="0" err="1" smtClean="0"/>
              <a:t>of</a:t>
            </a:r>
            <a:r>
              <a:rPr lang="de-DE" dirty="0" smtClean="0"/>
              <a:t> LEED </a:t>
            </a:r>
            <a:r>
              <a:rPr lang="de-DE" dirty="0" err="1" smtClean="0"/>
              <a:t>buildings</a:t>
            </a:r>
            <a:r>
              <a:rPr lang="de-DE" dirty="0" smtClean="0"/>
              <a:t> in prime </a:t>
            </a:r>
            <a:r>
              <a:rPr lang="de-DE" dirty="0" err="1" smtClean="0"/>
              <a:t>locations</a:t>
            </a:r>
            <a:r>
              <a:rPr lang="de-DE" dirty="0" smtClean="0"/>
              <a:t> in </a:t>
            </a:r>
            <a:r>
              <a:rPr lang="de-DE" dirty="0" err="1" smtClean="0"/>
              <a:t>the</a:t>
            </a:r>
            <a:r>
              <a:rPr lang="de-DE" dirty="0" smtClean="0"/>
              <a:t> US</a:t>
            </a:r>
            <a:r>
              <a:rPr lang="de-DE" baseline="0" dirty="0" smtClean="0"/>
              <a:t> (orange)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most</a:t>
            </a:r>
            <a:r>
              <a:rPr lang="de-DE" baseline="0" dirty="0" smtClean="0"/>
              <a:t> </a:t>
            </a:r>
            <a:r>
              <a:rPr lang="de-DE" baseline="0" dirty="0" err="1" smtClean="0"/>
              <a:t>of</a:t>
            </a:r>
            <a:r>
              <a:rPr lang="de-DE" baseline="0" dirty="0" smtClean="0"/>
              <a:t> </a:t>
            </a:r>
            <a:r>
              <a:rPr lang="de-DE" baseline="0" dirty="0" err="1" smtClean="0"/>
              <a:t>the</a:t>
            </a:r>
            <a:r>
              <a:rPr lang="de-DE" baseline="0" dirty="0" smtClean="0"/>
              <a:t> CBSAs.</a:t>
            </a:r>
          </a:p>
          <a:p>
            <a:pPr marL="0" marR="0" indent="0" algn="l" defTabSz="882240" rtl="0" eaLnBrk="0" fontAlgn="base" latinLnBrk="0" hangingPunct="0">
              <a:lnSpc>
                <a:spcPct val="100000"/>
              </a:lnSpc>
              <a:spcBef>
                <a:spcPct val="30000"/>
              </a:spcBef>
              <a:spcAft>
                <a:spcPct val="0"/>
              </a:spcAft>
              <a:buClrTx/>
              <a:buSzTx/>
              <a:buFontTx/>
              <a:buNone/>
              <a:tabLst/>
              <a:defRPr/>
            </a:pPr>
            <a:r>
              <a:rPr lang="de-DE" baseline="0" dirty="0" smtClean="0"/>
              <a:t>Validation </a:t>
            </a:r>
            <a:r>
              <a:rPr lang="de-DE" baseline="0" dirty="0" err="1" smtClean="0"/>
              <a:t>done</a:t>
            </a:r>
            <a:endParaRPr lang="de-DE" dirty="0"/>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15</a:t>
            </a:fld>
            <a:endParaRPr lang="nl-NL"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544513" y="246063"/>
            <a:ext cx="5732462" cy="3968750"/>
          </a:xfrm>
          <a:ln/>
        </p:spPr>
      </p:sp>
      <p:sp>
        <p:nvSpPr>
          <p:cNvPr id="3" name="Notizenplatzhalter 2"/>
          <p:cNvSpPr>
            <a:spLocks noGrp="1"/>
          </p:cNvSpPr>
          <p:nvPr>
            <p:ph type="body" idx="1"/>
          </p:nvPr>
        </p:nvSpPr>
        <p:spPr>
          <a:xfrm>
            <a:off x="377652" y="4361128"/>
            <a:ext cx="6193437" cy="5112504"/>
          </a:xfrm>
        </p:spPr>
        <p:txBody>
          <a:bodyPr>
            <a:normAutofit/>
          </a:bodyPr>
          <a:lstStyle/>
          <a:p>
            <a:pPr defTabSz="882240">
              <a:defRPr/>
            </a:pPr>
            <a:r>
              <a:rPr lang="de-DE" dirty="0" smtClean="0"/>
              <a:t>Micro, </a:t>
            </a:r>
            <a:r>
              <a:rPr lang="de-DE" dirty="0" err="1" smtClean="0"/>
              <a:t>dynamic</a:t>
            </a:r>
            <a:r>
              <a:rPr lang="de-DE" dirty="0" smtClean="0"/>
              <a:t> </a:t>
            </a:r>
            <a:r>
              <a:rPr lang="de-DE" dirty="0" err="1" smtClean="0"/>
              <a:t>view</a:t>
            </a:r>
            <a:r>
              <a:rPr lang="de-DE" dirty="0" smtClean="0"/>
              <a:t>:</a:t>
            </a:r>
          </a:p>
          <a:p>
            <a:pPr defTabSz="882240">
              <a:defRPr/>
            </a:pPr>
            <a:endParaRPr lang="de-DE" dirty="0" smtClean="0"/>
          </a:p>
          <a:p>
            <a:pPr defTabSz="882240">
              <a:defRPr/>
            </a:pPr>
            <a:r>
              <a:rPr lang="de-DE" dirty="0" err="1" smtClean="0"/>
              <a:t>Mean</a:t>
            </a:r>
            <a:r>
              <a:rPr lang="de-DE" baseline="0" dirty="0" smtClean="0"/>
              <a:t> </a:t>
            </a:r>
            <a:r>
              <a:rPr lang="de-DE" baseline="0" dirty="0" err="1" smtClean="0"/>
              <a:t>distance</a:t>
            </a:r>
            <a:r>
              <a:rPr lang="de-DE" baseline="0" dirty="0" smtClean="0"/>
              <a:t> </a:t>
            </a:r>
            <a:r>
              <a:rPr lang="de-DE" baseline="0" dirty="0" err="1" smtClean="0"/>
              <a:t>to</a:t>
            </a:r>
            <a:r>
              <a:rPr lang="de-DE" baseline="0" dirty="0" smtClean="0"/>
              <a:t> CBD in </a:t>
            </a:r>
            <a:r>
              <a:rPr lang="de-DE" baseline="0" dirty="0" err="1" smtClean="0"/>
              <a:t>kilometers</a:t>
            </a:r>
            <a:r>
              <a:rPr lang="de-DE" baseline="0" dirty="0" smtClean="0"/>
              <a:t> per </a:t>
            </a:r>
            <a:r>
              <a:rPr lang="de-DE" baseline="0" dirty="0" err="1" smtClean="0"/>
              <a:t>year</a:t>
            </a:r>
            <a:endParaRPr lang="de-DE" dirty="0" smtClean="0"/>
          </a:p>
          <a:p>
            <a:pPr defTabSz="882240">
              <a:defRPr/>
            </a:pPr>
            <a:endParaRPr lang="de-DE" dirty="0" smtClean="0"/>
          </a:p>
          <a:p>
            <a:pPr defTabSz="882240">
              <a:defRPr/>
            </a:pPr>
            <a:r>
              <a:rPr lang="de-DE" dirty="0" smtClean="0"/>
              <a:t>Micro:</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hierarchical</a:t>
            </a:r>
            <a:r>
              <a:rPr lang="de-DE" baseline="0" dirty="0" smtClean="0"/>
              <a:t> </a:t>
            </a:r>
            <a:r>
              <a:rPr lang="de-DE" baseline="0" dirty="0" err="1" smtClean="0"/>
              <a:t>diffusion</a:t>
            </a:r>
            <a:r>
              <a:rPr lang="de-DE" baseline="0" dirty="0" smtClean="0"/>
              <a:t> in </a:t>
            </a:r>
            <a:r>
              <a:rPr lang="de-DE" baseline="0" dirty="0" err="1" smtClean="0"/>
              <a:t>areas</a:t>
            </a:r>
            <a:r>
              <a:rPr lang="de-DE" baseline="0" dirty="0" smtClean="0"/>
              <a:t> </a:t>
            </a:r>
            <a:r>
              <a:rPr lang="de-DE" baseline="0" dirty="0" err="1" smtClean="0"/>
              <a:t>beyond</a:t>
            </a:r>
            <a:r>
              <a:rPr lang="de-DE" baseline="0" dirty="0" smtClean="0"/>
              <a:t> prime </a:t>
            </a:r>
            <a:r>
              <a:rPr lang="de-DE" baseline="0" dirty="0" err="1" smtClean="0"/>
              <a:t>locations</a:t>
            </a:r>
            <a:r>
              <a:rPr lang="de-DE" baseline="0" dirty="0" smtClean="0"/>
              <a:t> </a:t>
            </a:r>
            <a:r>
              <a:rPr lang="de-DE" baseline="0" dirty="0" err="1" smtClean="0"/>
              <a:t>with</a:t>
            </a:r>
            <a:r>
              <a:rPr lang="de-DE" baseline="0" dirty="0" smtClean="0"/>
              <a:t> </a:t>
            </a:r>
            <a:r>
              <a:rPr lang="de-DE" baseline="0" dirty="0" err="1" smtClean="0"/>
              <a:t>respect</a:t>
            </a:r>
            <a:r>
              <a:rPr lang="de-DE" baseline="0" dirty="0" smtClean="0"/>
              <a:t> </a:t>
            </a:r>
            <a:r>
              <a:rPr lang="de-DE" baseline="0" dirty="0" err="1" smtClean="0"/>
              <a:t>to</a:t>
            </a:r>
            <a:r>
              <a:rPr lang="de-DE" baseline="0" dirty="0" smtClean="0"/>
              <a:t> a </a:t>
            </a:r>
            <a:r>
              <a:rPr lang="de-DE" baseline="0" dirty="0" err="1" smtClean="0"/>
              <a:t>centrifugal</a:t>
            </a:r>
            <a:r>
              <a:rPr lang="de-DE" baseline="0" dirty="0" smtClean="0"/>
              <a:t> </a:t>
            </a:r>
            <a:r>
              <a:rPr lang="de-DE" baseline="0" dirty="0" err="1" smtClean="0"/>
              <a:t>diffusion</a:t>
            </a:r>
            <a:r>
              <a:rPr lang="de-DE" baseline="0" dirty="0" smtClean="0"/>
              <a:t>. </a:t>
            </a:r>
            <a:r>
              <a:rPr lang="de-DE" baseline="0" dirty="0" err="1" smtClean="0"/>
              <a:t>From</a:t>
            </a:r>
            <a:r>
              <a:rPr lang="de-DE" baseline="0" dirty="0" smtClean="0"/>
              <a:t> 2010-2012 </a:t>
            </a:r>
            <a:r>
              <a:rPr lang="de-DE" baseline="0" dirty="0" err="1" smtClean="0"/>
              <a:t>probably</a:t>
            </a:r>
            <a:r>
              <a:rPr lang="de-DE" baseline="0" dirty="0" smtClean="0"/>
              <a:t> </a:t>
            </a:r>
            <a:r>
              <a:rPr lang="de-DE" baseline="0" dirty="0" err="1" smtClean="0"/>
              <a:t>financial</a:t>
            </a:r>
            <a:r>
              <a:rPr lang="de-DE" baseline="0" dirty="0" smtClean="0"/>
              <a:t> </a:t>
            </a:r>
            <a:r>
              <a:rPr lang="de-DE" baseline="0" dirty="0" err="1" smtClean="0"/>
              <a:t>crisis</a:t>
            </a:r>
            <a:r>
              <a:rPr lang="de-DE" baseline="0" dirty="0" smtClean="0"/>
              <a:t> </a:t>
            </a:r>
            <a:r>
              <a:rPr lang="de-DE" baseline="0" dirty="0" err="1" smtClean="0"/>
              <a:t>had</a:t>
            </a:r>
            <a:r>
              <a:rPr lang="de-DE" baseline="0" dirty="0" smtClean="0"/>
              <a:t> </a:t>
            </a:r>
            <a:r>
              <a:rPr lang="de-DE" baseline="0" dirty="0" err="1" smtClean="0"/>
              <a:t>centripetal</a:t>
            </a:r>
            <a:r>
              <a:rPr lang="de-DE" baseline="0" dirty="0" smtClean="0"/>
              <a:t> </a:t>
            </a:r>
            <a:r>
              <a:rPr lang="de-DE" baseline="0" dirty="0" err="1" smtClean="0"/>
              <a:t>diffusion</a:t>
            </a:r>
            <a:r>
              <a:rPr lang="de-DE" baseline="0" dirty="0" smtClean="0"/>
              <a:t> </a:t>
            </a:r>
            <a:r>
              <a:rPr lang="de-DE" baseline="0" dirty="0" err="1" smtClean="0"/>
              <a:t>with</a:t>
            </a:r>
            <a:r>
              <a:rPr lang="de-DE" baseline="0" dirty="0" smtClean="0"/>
              <a:t> a </a:t>
            </a:r>
            <a:r>
              <a:rPr lang="de-DE" baseline="0" dirty="0" err="1" smtClean="0"/>
              <a:t>return</a:t>
            </a:r>
            <a:r>
              <a:rPr lang="de-DE" baseline="0" dirty="0" smtClean="0"/>
              <a:t> </a:t>
            </a:r>
            <a:r>
              <a:rPr lang="de-DE" baseline="0" dirty="0" err="1" smtClean="0"/>
              <a:t>to</a:t>
            </a:r>
            <a:r>
              <a:rPr lang="de-DE" baseline="0" dirty="0" smtClean="0"/>
              <a:t> </a:t>
            </a:r>
            <a:r>
              <a:rPr lang="de-DE" baseline="0" dirty="0" err="1" smtClean="0"/>
              <a:t>more</a:t>
            </a:r>
            <a:r>
              <a:rPr lang="de-DE" baseline="0" dirty="0" smtClean="0"/>
              <a:t> prime </a:t>
            </a:r>
            <a:r>
              <a:rPr lang="de-DE" baseline="0" dirty="0" err="1" smtClean="0"/>
              <a:t>locations</a:t>
            </a:r>
            <a:r>
              <a:rPr lang="de-DE" baseline="0" dirty="0" smtClean="0"/>
              <a:t> (also </a:t>
            </a:r>
            <a:r>
              <a:rPr lang="de-DE" baseline="0" dirty="0" err="1" smtClean="0"/>
              <a:t>the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new</a:t>
            </a:r>
            <a:r>
              <a:rPr lang="de-DE" baseline="0" dirty="0" smtClean="0"/>
              <a:t> </a:t>
            </a:r>
            <a:r>
              <a:rPr lang="de-DE" baseline="0" dirty="0" err="1" smtClean="0"/>
              <a:t>green</a:t>
            </a:r>
            <a:r>
              <a:rPr lang="de-DE" baseline="0" dirty="0" smtClean="0"/>
              <a:t> </a:t>
            </a:r>
            <a:r>
              <a:rPr lang="de-DE" baseline="0" dirty="0" err="1" smtClean="0"/>
              <a:t>buildings</a:t>
            </a:r>
            <a:r>
              <a:rPr lang="de-DE" baseline="0" dirty="0" smtClean="0"/>
              <a:t> </a:t>
            </a:r>
            <a:r>
              <a:rPr lang="de-DE" baseline="0" dirty="0" err="1" smtClean="0"/>
              <a:t>decreased</a:t>
            </a:r>
            <a:r>
              <a:rPr lang="de-DE" baseline="0" dirty="0" smtClean="0"/>
              <a:t> </a:t>
            </a:r>
            <a:r>
              <a:rPr lang="de-DE" baseline="0" dirty="0" err="1" smtClean="0"/>
              <a:t>during</a:t>
            </a:r>
            <a:r>
              <a:rPr lang="de-DE" baseline="0" dirty="0" smtClean="0"/>
              <a:t> </a:t>
            </a:r>
            <a:r>
              <a:rPr lang="de-DE" baseline="0" dirty="0" err="1" smtClean="0"/>
              <a:t>this</a:t>
            </a:r>
            <a:r>
              <a:rPr lang="de-DE" baseline="0" dirty="0" smtClean="0"/>
              <a:t> </a:t>
            </a:r>
            <a:r>
              <a:rPr lang="de-DE" baseline="0" dirty="0" err="1" smtClean="0"/>
              <a:t>period</a:t>
            </a:r>
            <a:r>
              <a:rPr lang="de-DE" baseline="0" dirty="0" smtClean="0"/>
              <a:t>).</a:t>
            </a:r>
          </a:p>
          <a:p>
            <a:pPr defTabSz="882240">
              <a:defRPr/>
            </a:pPr>
            <a:endParaRPr lang="de-DE" baseline="0" dirty="0" smtClean="0"/>
          </a:p>
          <a:p>
            <a:pPr defTabSz="882240">
              <a:defRPr/>
            </a:pPr>
            <a:r>
              <a:rPr lang="de-DE" baseline="0" dirty="0" err="1" smtClean="0"/>
              <a:t>Regarding</a:t>
            </a:r>
            <a:r>
              <a:rPr lang="de-DE" baseline="0" dirty="0" smtClean="0"/>
              <a:t> </a:t>
            </a:r>
            <a:r>
              <a:rPr lang="de-DE" baseline="0" dirty="0" err="1" smtClean="0"/>
              <a:t>the</a:t>
            </a:r>
            <a:r>
              <a:rPr lang="de-DE" baseline="0" dirty="0" smtClean="0"/>
              <a:t> </a:t>
            </a:r>
            <a:r>
              <a:rPr lang="de-DE" baseline="0" dirty="0" err="1" smtClean="0"/>
              <a:t>mean</a:t>
            </a:r>
            <a:r>
              <a:rPr lang="de-DE" baseline="0" dirty="0" smtClean="0"/>
              <a:t> </a:t>
            </a:r>
            <a:r>
              <a:rPr lang="de-DE" baseline="0" dirty="0" err="1" smtClean="0"/>
              <a:t>distance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cumulative</a:t>
            </a:r>
            <a:r>
              <a:rPr lang="de-DE" baseline="0" dirty="0" smtClean="0"/>
              <a:t> </a:t>
            </a:r>
            <a:r>
              <a:rPr lang="de-DE" baseline="0" dirty="0" err="1" smtClean="0"/>
              <a:t>green</a:t>
            </a:r>
            <a:r>
              <a:rPr lang="de-DE" baseline="0" dirty="0" smtClean="0"/>
              <a:t> </a:t>
            </a:r>
            <a:r>
              <a:rPr lang="de-DE" baseline="0" dirty="0" err="1" smtClean="0"/>
              <a:t>buildings</a:t>
            </a:r>
            <a:r>
              <a:rPr lang="de-DE" baseline="0" dirty="0" smtClean="0"/>
              <a:t> </a:t>
            </a:r>
            <a:r>
              <a:rPr lang="de-DE" baseline="0" dirty="0" err="1" smtClean="0"/>
              <a:t>to</a:t>
            </a:r>
            <a:r>
              <a:rPr lang="de-DE" baseline="0" dirty="0" smtClean="0"/>
              <a:t> CBD in </a:t>
            </a:r>
            <a:r>
              <a:rPr lang="de-DE" baseline="0" dirty="0" err="1" smtClean="0"/>
              <a:t>kilometers</a:t>
            </a:r>
            <a:r>
              <a:rPr lang="de-DE" baseline="0" dirty="0" smtClean="0"/>
              <a:t> per </a:t>
            </a:r>
            <a:r>
              <a:rPr lang="de-DE" baseline="0" dirty="0" err="1" smtClean="0"/>
              <a:t>year</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increasing</a:t>
            </a:r>
            <a:r>
              <a:rPr lang="de-DE" baseline="0" dirty="0" smtClean="0"/>
              <a:t> </a:t>
            </a:r>
            <a:r>
              <a:rPr lang="de-DE" baseline="0" dirty="0" err="1" smtClean="0"/>
              <a:t>until</a:t>
            </a:r>
            <a:r>
              <a:rPr lang="de-DE" baseline="0" dirty="0" smtClean="0"/>
              <a:t> 2010 </a:t>
            </a:r>
            <a:r>
              <a:rPr lang="de-DE" baseline="0" dirty="0" err="1" smtClean="0"/>
              <a:t>with</a:t>
            </a:r>
            <a:r>
              <a:rPr lang="de-DE" baseline="0" dirty="0" smtClean="0"/>
              <a:t> a </a:t>
            </a:r>
            <a:r>
              <a:rPr lang="de-DE" baseline="0" dirty="0" err="1" smtClean="0"/>
              <a:t>slight</a:t>
            </a:r>
            <a:r>
              <a:rPr lang="de-DE" baseline="0" dirty="0" smtClean="0"/>
              <a:t> </a:t>
            </a:r>
            <a:r>
              <a:rPr lang="de-DE" baseline="0" dirty="0" err="1" smtClean="0"/>
              <a:t>decrease</a:t>
            </a:r>
            <a:r>
              <a:rPr lang="de-DE" baseline="0" dirty="0" smtClean="0"/>
              <a:t> in 2011 </a:t>
            </a:r>
            <a:r>
              <a:rPr lang="de-DE" baseline="0" dirty="0" err="1" smtClean="0"/>
              <a:t>and</a:t>
            </a:r>
            <a:r>
              <a:rPr lang="de-DE" baseline="0" dirty="0" smtClean="0"/>
              <a:t> 2012 </a:t>
            </a:r>
            <a:r>
              <a:rPr lang="de-DE" baseline="0" dirty="0" err="1" smtClean="0"/>
              <a:t>implicating</a:t>
            </a:r>
            <a:r>
              <a:rPr lang="de-DE" baseline="0" dirty="0" smtClean="0"/>
              <a:t> </a:t>
            </a:r>
            <a:r>
              <a:rPr lang="de-DE" baseline="0" dirty="0" err="1" smtClean="0"/>
              <a:t>the</a:t>
            </a:r>
            <a:r>
              <a:rPr lang="de-DE" baseline="0" dirty="0" smtClean="0"/>
              <a:t> </a:t>
            </a:r>
            <a:r>
              <a:rPr lang="de-DE" baseline="0" dirty="0" err="1" smtClean="0"/>
              <a:t>decreasing</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new</a:t>
            </a:r>
            <a:r>
              <a:rPr lang="de-DE" baseline="0" dirty="0" smtClean="0"/>
              <a:t> </a:t>
            </a:r>
            <a:r>
              <a:rPr lang="de-DE" baseline="0" dirty="0" err="1" smtClean="0"/>
              <a:t>green</a:t>
            </a:r>
            <a:r>
              <a:rPr lang="de-DE" baseline="0" dirty="0" smtClean="0"/>
              <a:t> </a:t>
            </a:r>
            <a:r>
              <a:rPr lang="de-DE" baseline="0" dirty="0" err="1" smtClean="0"/>
              <a:t>buildings</a:t>
            </a:r>
            <a:r>
              <a:rPr lang="de-DE" baseline="0" dirty="0" smtClean="0"/>
              <a:t> in 2011 </a:t>
            </a:r>
            <a:r>
              <a:rPr lang="de-DE" baseline="0" dirty="0" err="1" smtClean="0"/>
              <a:t>and</a:t>
            </a:r>
            <a:r>
              <a:rPr lang="de-DE" baseline="0" dirty="0" smtClean="0"/>
              <a:t> 2012.</a:t>
            </a:r>
          </a:p>
          <a:p>
            <a:pPr defTabSz="882240">
              <a:defRPr/>
            </a:pPr>
            <a:endParaRPr lang="de-DE" baseline="0" dirty="0" smtClean="0"/>
          </a:p>
          <a:p>
            <a:pPr defTabSz="882240">
              <a:defRPr/>
            </a:pPr>
            <a:r>
              <a:rPr lang="de-DE" baseline="0" dirty="0" smtClean="0"/>
              <a:t>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control</a:t>
            </a:r>
            <a:r>
              <a:rPr lang="de-DE" baseline="0" dirty="0" smtClean="0"/>
              <a:t> </a:t>
            </a:r>
            <a:r>
              <a:rPr lang="de-DE" baseline="0" dirty="0" err="1" smtClean="0"/>
              <a:t>size</a:t>
            </a:r>
            <a:r>
              <a:rPr lang="de-DE" baseline="0" dirty="0" smtClean="0"/>
              <a:t> </a:t>
            </a:r>
            <a:r>
              <a:rPr lang="de-DE" baseline="0" dirty="0" err="1" smtClean="0"/>
              <a:t>effects</a:t>
            </a:r>
            <a:r>
              <a:rPr lang="de-DE" baseline="0" dirty="0" smtClean="0"/>
              <a:t>, i.e.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make</a:t>
            </a:r>
            <a:r>
              <a:rPr lang="de-DE" baseline="0" dirty="0" smtClean="0"/>
              <a:t> Chicago </a:t>
            </a:r>
            <a:r>
              <a:rPr lang="de-DE" baseline="0" dirty="0" err="1" smtClean="0"/>
              <a:t>comparable</a:t>
            </a:r>
            <a:r>
              <a:rPr lang="de-DE" baseline="0" dirty="0" smtClean="0"/>
              <a:t> </a:t>
            </a:r>
            <a:r>
              <a:rPr lang="de-DE" baseline="0" dirty="0" err="1" smtClean="0"/>
              <a:t>with</a:t>
            </a:r>
            <a:r>
              <a:rPr lang="de-DE" baseline="0" dirty="0" smtClean="0"/>
              <a:t> Albuquerque, </a:t>
            </a:r>
            <a:r>
              <a:rPr lang="de-DE" baseline="0" dirty="0" err="1" smtClean="0"/>
              <a:t>we</a:t>
            </a:r>
            <a:r>
              <a:rPr lang="de-DE" baseline="0" dirty="0" smtClean="0"/>
              <a:t> </a:t>
            </a:r>
            <a:r>
              <a:rPr lang="de-DE" baseline="0" dirty="0" err="1" smtClean="0"/>
              <a:t>calculated</a:t>
            </a:r>
            <a:r>
              <a:rPr lang="de-DE" baseline="0" dirty="0" smtClean="0"/>
              <a:t> </a:t>
            </a:r>
            <a:r>
              <a:rPr lang="de-DE" baseline="0" dirty="0" err="1" smtClean="0"/>
              <a:t>the</a:t>
            </a:r>
            <a:r>
              <a:rPr lang="de-DE" baseline="0" dirty="0" smtClean="0"/>
              <a:t> relative </a:t>
            </a:r>
            <a:r>
              <a:rPr lang="de-DE" baseline="0" dirty="0" err="1" smtClean="0"/>
              <a:t>distance</a:t>
            </a:r>
            <a:r>
              <a:rPr lang="de-DE" baseline="0" dirty="0" smtClean="0"/>
              <a:t>, i.e. </a:t>
            </a:r>
            <a:r>
              <a:rPr lang="de-DE" baseline="0" dirty="0" err="1" smtClean="0"/>
              <a:t>the</a:t>
            </a:r>
            <a:r>
              <a:rPr lang="de-DE" baseline="0" dirty="0" smtClean="0"/>
              <a:t> </a:t>
            </a:r>
            <a:r>
              <a:rPr lang="de-DE" baseline="0" dirty="0" err="1" smtClean="0"/>
              <a:t>numerator</a:t>
            </a:r>
            <a:r>
              <a:rPr lang="de-DE" baseline="0" dirty="0" smtClean="0"/>
              <a:t> </a:t>
            </a:r>
            <a:r>
              <a:rPr lang="de-DE" baseline="0" dirty="0" err="1" smtClean="0"/>
              <a:t>is</a:t>
            </a:r>
            <a:r>
              <a:rPr lang="de-DE" baseline="0" dirty="0" smtClean="0"/>
              <a:t> </a:t>
            </a:r>
            <a:r>
              <a:rPr lang="de-DE" baseline="0" dirty="0" err="1" smtClean="0"/>
              <a:t>the</a:t>
            </a:r>
            <a:r>
              <a:rPr lang="de-DE" baseline="0" dirty="0" smtClean="0"/>
              <a:t> absolute </a:t>
            </a:r>
            <a:r>
              <a:rPr lang="de-DE" baseline="0" dirty="0" err="1" smtClean="0"/>
              <a:t>mean</a:t>
            </a:r>
            <a:r>
              <a:rPr lang="de-DE" baseline="0" dirty="0" smtClean="0"/>
              <a:t> </a:t>
            </a:r>
            <a:r>
              <a:rPr lang="de-DE" baseline="0" dirty="0" err="1" smtClean="0"/>
              <a:t>distance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denominator</a:t>
            </a:r>
            <a:r>
              <a:rPr lang="de-DE" baseline="0" dirty="0" smtClean="0"/>
              <a:t> </a:t>
            </a:r>
            <a:r>
              <a:rPr lang="de-DE" baseline="0" dirty="0" err="1" smtClean="0"/>
              <a:t>is</a:t>
            </a:r>
            <a:r>
              <a:rPr lang="de-DE" baseline="0" dirty="0" smtClean="0"/>
              <a:t> </a:t>
            </a:r>
            <a:r>
              <a:rPr lang="de-DE" baseline="0" dirty="0" err="1" smtClean="0"/>
              <a:t>the</a:t>
            </a:r>
            <a:r>
              <a:rPr lang="de-DE" baseline="0" dirty="0" smtClean="0"/>
              <a:t> maximal </a:t>
            </a:r>
            <a:r>
              <a:rPr lang="de-DE" baseline="0" dirty="0" err="1" smtClean="0"/>
              <a:t>distance</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border</a:t>
            </a:r>
            <a:r>
              <a:rPr lang="de-DE" baseline="0" dirty="0" smtClean="0"/>
              <a:t> </a:t>
            </a:r>
            <a:r>
              <a:rPr lang="de-DE" baseline="0" dirty="0" err="1" smtClean="0"/>
              <a:t>of</a:t>
            </a:r>
            <a:r>
              <a:rPr lang="de-DE" baseline="0" dirty="0" smtClean="0"/>
              <a:t> </a:t>
            </a:r>
            <a:r>
              <a:rPr lang="de-DE" baseline="0" dirty="0" err="1" smtClean="0"/>
              <a:t>the</a:t>
            </a:r>
            <a:r>
              <a:rPr lang="de-DE" baseline="0" dirty="0" smtClean="0"/>
              <a:t> CBSA </a:t>
            </a:r>
            <a:r>
              <a:rPr lang="de-DE" baseline="0" dirty="0" err="1" smtClean="0"/>
              <a:t>to</a:t>
            </a:r>
            <a:r>
              <a:rPr lang="de-DE" baseline="0" dirty="0" smtClean="0"/>
              <a:t> ist CBD.</a:t>
            </a:r>
          </a:p>
          <a:p>
            <a:pPr defTabSz="882240">
              <a:defRPr/>
            </a:pPr>
            <a:r>
              <a:rPr lang="de-DE" baseline="0" dirty="0" smtClean="0"/>
              <a:t>The </a:t>
            </a:r>
            <a:r>
              <a:rPr lang="de-DE" baseline="0" dirty="0" err="1" smtClean="0"/>
              <a:t>results</a:t>
            </a:r>
            <a:r>
              <a:rPr lang="de-DE" baseline="0" dirty="0" smtClean="0"/>
              <a:t> </a:t>
            </a:r>
            <a:r>
              <a:rPr lang="de-DE" baseline="0" dirty="0" err="1" smtClean="0"/>
              <a:t>are</a:t>
            </a:r>
            <a:r>
              <a:rPr lang="de-DE" baseline="0" dirty="0" smtClean="0"/>
              <a:t> </a:t>
            </a:r>
            <a:r>
              <a:rPr lang="de-DE" baseline="0" dirty="0" err="1" smtClean="0"/>
              <a:t>similar</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figures</a:t>
            </a:r>
            <a:r>
              <a:rPr lang="de-DE" baseline="0" dirty="0" smtClean="0"/>
              <a:t> </a:t>
            </a:r>
            <a:r>
              <a:rPr lang="de-DE" baseline="0" dirty="0" err="1" smtClean="0"/>
              <a:t>with</a:t>
            </a:r>
            <a:r>
              <a:rPr lang="de-DE" baseline="0" dirty="0" smtClean="0"/>
              <a:t> </a:t>
            </a:r>
            <a:r>
              <a:rPr lang="de-DE" baseline="0" dirty="0" err="1" smtClean="0"/>
              <a:t>regard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absolute </a:t>
            </a:r>
            <a:r>
              <a:rPr lang="de-DE" baseline="0" dirty="0" err="1" smtClean="0"/>
              <a:t>distance</a:t>
            </a:r>
            <a:r>
              <a:rPr lang="de-DE" baseline="0" dirty="0" smtClean="0"/>
              <a:t>, </a:t>
            </a:r>
            <a:r>
              <a:rPr lang="de-DE" baseline="0" dirty="0" err="1" smtClean="0"/>
              <a:t>yearly</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cumulative</a:t>
            </a:r>
            <a:r>
              <a:rPr lang="de-DE" baseline="0" dirty="0" smtClean="0"/>
              <a:t>.</a:t>
            </a:r>
            <a:endParaRPr lang="de-DE" dirty="0" smtClean="0"/>
          </a:p>
          <a:p>
            <a:pPr defTabSz="882240">
              <a:defRPr/>
            </a:pPr>
            <a:endParaRPr lang="de-DE" baseline="0" dirty="0" smtClean="0"/>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16</a:t>
            </a:fld>
            <a:endParaRPr lang="nl-NL" dirty="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1463675" y="222250"/>
            <a:ext cx="3571875" cy="2473325"/>
          </a:xfrm>
          <a:ln/>
        </p:spPr>
      </p:sp>
      <p:sp>
        <p:nvSpPr>
          <p:cNvPr id="3" name="Notizenplatzhalter 2"/>
          <p:cNvSpPr>
            <a:spLocks noGrp="1"/>
          </p:cNvSpPr>
          <p:nvPr>
            <p:ph type="body" idx="1"/>
          </p:nvPr>
        </p:nvSpPr>
        <p:spPr>
          <a:xfrm>
            <a:off x="377652" y="2728571"/>
            <a:ext cx="6193437" cy="5112504"/>
          </a:xfrm>
        </p:spPr>
        <p:txBody>
          <a:bodyPr>
            <a:normAutofit/>
          </a:bodyPr>
          <a:lstStyle/>
          <a:p>
            <a:pPr marL="0" lvl="1" defTabSz="882240">
              <a:lnSpc>
                <a:spcPct val="150000"/>
              </a:lnSpc>
              <a:spcBef>
                <a:spcPts val="579"/>
              </a:spcBef>
              <a:buClr>
                <a:srgbClr val="969696"/>
              </a:buClr>
              <a:buSzPct val="90000"/>
              <a:tabLst>
                <a:tab pos="3207307" algn="l"/>
              </a:tabLst>
              <a:defRPr/>
            </a:pPr>
            <a:endParaRPr lang="de-DE" dirty="0"/>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17</a:t>
            </a:fld>
            <a:endParaRPr lang="nl-NL" dirty="0"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
          <p:cNvSpPr>
            <a:spLocks noGrp="1" noChangeArrowheads="1"/>
          </p:cNvSpPr>
          <p:nvPr>
            <p:ph type="dt" sz="quarter" idx="1"/>
          </p:nvPr>
        </p:nvSpPr>
        <p:spPr>
          <a:noFill/>
        </p:spPr>
        <p:txBody>
          <a:bodyPr/>
          <a:lstStyle/>
          <a:p>
            <a:pPr defTabSz="872620"/>
            <a:r>
              <a:rPr lang="de-DE" dirty="0" smtClean="0">
                <a:latin typeface="Arial" pitchFamily="34" charset="0"/>
              </a:rPr>
              <a:t>March 25, 2000</a:t>
            </a:r>
          </a:p>
        </p:txBody>
      </p:sp>
      <p:sp>
        <p:nvSpPr>
          <p:cNvPr id="90115" name="Rectangle 15"/>
          <p:cNvSpPr>
            <a:spLocks noGrp="1" noChangeArrowheads="1"/>
          </p:cNvSpPr>
          <p:nvPr>
            <p:ph type="sldNum" sz="quarter" idx="5"/>
          </p:nvPr>
        </p:nvSpPr>
        <p:spPr>
          <a:noFill/>
        </p:spPr>
        <p:txBody>
          <a:bodyPr/>
          <a:lstStyle/>
          <a:p>
            <a:pPr defTabSz="872620"/>
            <a:fld id="{AB1971BF-7AE2-46FF-BC3B-F4E17D825607}" type="slidenum">
              <a:rPr lang="nl-NL" smtClean="0">
                <a:latin typeface="Arial" pitchFamily="34" charset="0"/>
              </a:rPr>
              <a:pPr defTabSz="872620"/>
              <a:t>18</a:t>
            </a:fld>
            <a:endParaRPr lang="nl-NL" dirty="0" smtClean="0">
              <a:latin typeface="Arial" pitchFamily="34" charset="0"/>
            </a:endParaRPr>
          </a:p>
        </p:txBody>
      </p:sp>
      <p:sp>
        <p:nvSpPr>
          <p:cNvPr id="90117" name="Rectangle 15"/>
          <p:cNvSpPr txBox="1">
            <a:spLocks noGrp="1" noChangeArrowheads="1"/>
          </p:cNvSpPr>
          <p:nvPr/>
        </p:nvSpPr>
        <p:spPr bwMode="auto">
          <a:xfrm>
            <a:off x="3853337" y="9549553"/>
            <a:ext cx="2944341" cy="225146"/>
          </a:xfrm>
          <a:prstGeom prst="rect">
            <a:avLst/>
          </a:prstGeom>
          <a:noFill/>
          <a:ln w="9525">
            <a:noFill/>
            <a:miter lim="800000"/>
            <a:headEnd/>
            <a:tailEnd/>
          </a:ln>
        </p:spPr>
        <p:txBody>
          <a:bodyPr lIns="87561" tIns="43782" rIns="87561" bIns="43782" anchor="b"/>
          <a:lstStyle/>
          <a:p>
            <a:pPr algn="r" defTabSz="872620" eaLnBrk="0" hangingPunct="0"/>
            <a:fld id="{A23940AC-29E2-45A8-BD72-C2D0410DDF76}" type="slidenum">
              <a:rPr lang="nl-NL" sz="700"/>
              <a:pPr algn="r" defTabSz="872620" eaLnBrk="0" hangingPunct="0"/>
              <a:t>18</a:t>
            </a:fld>
            <a:endParaRPr lang="nl-NL" sz="700" dirty="0"/>
          </a:p>
        </p:txBody>
      </p:sp>
      <p:sp>
        <p:nvSpPr>
          <p:cNvPr id="90118" name="Rectangle 2"/>
          <p:cNvSpPr>
            <a:spLocks noGrp="1" noRot="1" noChangeAspect="1" noChangeArrowheads="1" noTextEdit="1"/>
          </p:cNvSpPr>
          <p:nvPr>
            <p:ph type="sldImg"/>
          </p:nvPr>
        </p:nvSpPr>
        <p:spPr>
          <a:ln/>
        </p:spPr>
      </p:sp>
      <p:sp>
        <p:nvSpPr>
          <p:cNvPr id="90119" name="Rectangle 3"/>
          <p:cNvSpPr>
            <a:spLocks noGrp="1" noChangeArrowheads="1"/>
          </p:cNvSpPr>
          <p:nvPr>
            <p:ph type="body" idx="1"/>
          </p:nvPr>
        </p:nvSpPr>
        <p:spPr>
          <a:noFill/>
          <a:ln/>
        </p:spPr>
        <p:txBody>
          <a:bodyPr/>
          <a:lstStyle/>
          <a:p>
            <a:endParaRPr lang="de-DE"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74750" y="615950"/>
            <a:ext cx="4451350" cy="3081338"/>
          </a:xfrm>
          <a:ln/>
        </p:spPr>
      </p:sp>
      <p:sp>
        <p:nvSpPr>
          <p:cNvPr id="133123" name="Rectangle 3"/>
          <p:cNvSpPr>
            <a:spLocks noGrp="1" noChangeArrowheads="1"/>
          </p:cNvSpPr>
          <p:nvPr>
            <p:ph type="body" idx="1"/>
          </p:nvPr>
        </p:nvSpPr>
        <p:spPr>
          <a:noFill/>
          <a:ln/>
        </p:spPr>
        <p:txBody>
          <a:bodyPr/>
          <a:lstStyle/>
          <a:p>
            <a:endParaRPr lang="de-DE"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66675" y="309563"/>
            <a:ext cx="6375400" cy="4413250"/>
          </a:xfrm>
          <a:ln/>
        </p:spPr>
      </p:sp>
      <p:sp>
        <p:nvSpPr>
          <p:cNvPr id="192516" name="Datumsplatzhalter 3"/>
          <p:cNvSpPr>
            <a:spLocks noGrp="1"/>
          </p:cNvSpPr>
          <p:nvPr>
            <p:ph type="dt" sz="quarter" idx="1"/>
          </p:nvPr>
        </p:nvSpPr>
        <p:spPr>
          <a:noFill/>
        </p:spPr>
        <p:txBody>
          <a:bodyPr/>
          <a:lstStyle/>
          <a:p>
            <a:pPr defTabSz="908047"/>
            <a:r>
              <a:rPr lang="de-DE" dirty="0" smtClean="0">
                <a:solidFill>
                  <a:prstClr val="black"/>
                </a:solidFill>
              </a:rPr>
              <a:t>March 25, 2000</a:t>
            </a:r>
          </a:p>
        </p:txBody>
      </p:sp>
      <p:sp>
        <p:nvSpPr>
          <p:cNvPr id="192517" name="Foliennummernplatzhalter 4"/>
          <p:cNvSpPr>
            <a:spLocks noGrp="1"/>
          </p:cNvSpPr>
          <p:nvPr>
            <p:ph type="sldNum" sz="quarter" idx="5"/>
          </p:nvPr>
        </p:nvSpPr>
        <p:spPr>
          <a:noFill/>
        </p:spPr>
        <p:txBody>
          <a:bodyPr/>
          <a:lstStyle/>
          <a:p>
            <a:pPr defTabSz="908047"/>
            <a:fld id="{66C895ED-D5AE-42FF-839B-063231E3BD1D}" type="slidenum">
              <a:rPr lang="nl-NL" smtClean="0">
                <a:solidFill>
                  <a:prstClr val="black"/>
                </a:solidFill>
              </a:rPr>
              <a:pPr defTabSz="908047"/>
              <a:t>3</a:t>
            </a:fld>
            <a:endParaRPr lang="nl-NL" dirty="0" smtClean="0">
              <a:solidFill>
                <a:prstClr val="black"/>
              </a:solidFill>
            </a:endParaRPr>
          </a:p>
        </p:txBody>
      </p:sp>
      <p:sp>
        <p:nvSpPr>
          <p:cNvPr id="6" name="Notizenplatzhalter 5"/>
          <p:cNvSpPr>
            <a:spLocks noGrp="1"/>
          </p:cNvSpPr>
          <p:nvPr>
            <p:ph type="body" sz="quarter" idx="10"/>
          </p:nvPr>
        </p:nvSpPr>
        <p:spPr/>
        <p:txBody>
          <a:bodyPr>
            <a:normAutofit/>
          </a:bodyPr>
          <a:lstStyle/>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66675" y="309563"/>
            <a:ext cx="6375400" cy="4413250"/>
          </a:xfrm>
          <a:ln/>
        </p:spPr>
      </p:sp>
      <p:sp>
        <p:nvSpPr>
          <p:cNvPr id="192516" name="Datumsplatzhalter 3"/>
          <p:cNvSpPr>
            <a:spLocks noGrp="1"/>
          </p:cNvSpPr>
          <p:nvPr>
            <p:ph type="dt" sz="quarter" idx="1"/>
          </p:nvPr>
        </p:nvSpPr>
        <p:spPr>
          <a:noFill/>
        </p:spPr>
        <p:txBody>
          <a:bodyPr/>
          <a:lstStyle/>
          <a:p>
            <a:pPr defTabSz="908047"/>
            <a:r>
              <a:rPr lang="de-DE" dirty="0" smtClean="0">
                <a:solidFill>
                  <a:prstClr val="black"/>
                </a:solidFill>
              </a:rPr>
              <a:t>March 25, 2000</a:t>
            </a:r>
          </a:p>
        </p:txBody>
      </p:sp>
      <p:sp>
        <p:nvSpPr>
          <p:cNvPr id="192517" name="Foliennummernplatzhalter 4"/>
          <p:cNvSpPr>
            <a:spLocks noGrp="1"/>
          </p:cNvSpPr>
          <p:nvPr>
            <p:ph type="sldNum" sz="quarter" idx="5"/>
          </p:nvPr>
        </p:nvSpPr>
        <p:spPr>
          <a:noFill/>
        </p:spPr>
        <p:txBody>
          <a:bodyPr/>
          <a:lstStyle/>
          <a:p>
            <a:pPr defTabSz="908047"/>
            <a:fld id="{66C895ED-D5AE-42FF-839B-063231E3BD1D}" type="slidenum">
              <a:rPr lang="nl-NL" smtClean="0">
                <a:solidFill>
                  <a:prstClr val="black"/>
                </a:solidFill>
              </a:rPr>
              <a:pPr defTabSz="908047"/>
              <a:t>4</a:t>
            </a:fld>
            <a:endParaRPr lang="nl-NL" dirty="0" smtClean="0">
              <a:solidFill>
                <a:prstClr val="black"/>
              </a:solidFill>
            </a:endParaRPr>
          </a:p>
        </p:txBody>
      </p:sp>
      <p:sp>
        <p:nvSpPr>
          <p:cNvPr id="6" name="Notizenplatzhalter 5"/>
          <p:cNvSpPr>
            <a:spLocks noGrp="1"/>
          </p:cNvSpPr>
          <p:nvPr>
            <p:ph type="body" sz="quarter" idx="10"/>
          </p:nvPr>
        </p:nvSpPr>
        <p:spPr/>
        <p:txBody>
          <a:bodyPr>
            <a:normAutofit/>
          </a:bodyPr>
          <a:lstStyle/>
          <a:p>
            <a:pPr defTabSz="917332">
              <a:defRPr/>
            </a:pPr>
            <a:endParaRPr lang="de-DE" kern="0" dirty="0">
              <a:solidFill>
                <a:schemeClr val="bg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66675" y="309563"/>
            <a:ext cx="6375400" cy="4413250"/>
          </a:xfrm>
          <a:ln/>
        </p:spPr>
      </p:sp>
      <p:sp>
        <p:nvSpPr>
          <p:cNvPr id="192516" name="Datumsplatzhalter 3"/>
          <p:cNvSpPr>
            <a:spLocks noGrp="1"/>
          </p:cNvSpPr>
          <p:nvPr>
            <p:ph type="dt" sz="quarter" idx="1"/>
          </p:nvPr>
        </p:nvSpPr>
        <p:spPr>
          <a:noFill/>
        </p:spPr>
        <p:txBody>
          <a:bodyPr/>
          <a:lstStyle/>
          <a:p>
            <a:pPr defTabSz="908047"/>
            <a:r>
              <a:rPr lang="de-DE" dirty="0" smtClean="0">
                <a:solidFill>
                  <a:prstClr val="black"/>
                </a:solidFill>
              </a:rPr>
              <a:t>March 25, 2000</a:t>
            </a:r>
          </a:p>
        </p:txBody>
      </p:sp>
      <p:sp>
        <p:nvSpPr>
          <p:cNvPr id="192517" name="Foliennummernplatzhalter 4"/>
          <p:cNvSpPr>
            <a:spLocks noGrp="1"/>
          </p:cNvSpPr>
          <p:nvPr>
            <p:ph type="sldNum" sz="quarter" idx="5"/>
          </p:nvPr>
        </p:nvSpPr>
        <p:spPr>
          <a:noFill/>
        </p:spPr>
        <p:txBody>
          <a:bodyPr/>
          <a:lstStyle/>
          <a:p>
            <a:pPr defTabSz="908047"/>
            <a:fld id="{66C895ED-D5AE-42FF-839B-063231E3BD1D}" type="slidenum">
              <a:rPr lang="nl-NL" smtClean="0">
                <a:solidFill>
                  <a:prstClr val="black"/>
                </a:solidFill>
              </a:rPr>
              <a:pPr defTabSz="908047"/>
              <a:t>5</a:t>
            </a:fld>
            <a:endParaRPr lang="nl-NL" dirty="0" smtClean="0">
              <a:solidFill>
                <a:prstClr val="black"/>
              </a:solidFill>
            </a:endParaRPr>
          </a:p>
        </p:txBody>
      </p:sp>
      <p:sp>
        <p:nvSpPr>
          <p:cNvPr id="6" name="Notizenplatzhalter 5"/>
          <p:cNvSpPr>
            <a:spLocks noGrp="1"/>
          </p:cNvSpPr>
          <p:nvPr>
            <p:ph type="body" sz="quarter" idx="10"/>
          </p:nvPr>
        </p:nvSpPr>
        <p:spPr/>
        <p:txBody>
          <a:bodyPr>
            <a:normAutofit/>
          </a:bodyPr>
          <a:lstStyle/>
          <a:p>
            <a:pPr defTabSz="917332">
              <a:defRPr/>
            </a:pPr>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838200" y="139700"/>
            <a:ext cx="5137150" cy="3556000"/>
          </a:xfrm>
          <a:ln/>
        </p:spPr>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6</a:t>
            </a:fld>
            <a:endParaRPr lang="nl-NL" dirty="0" smtClean="0">
              <a:solidFill>
                <a:prstClr val="black"/>
              </a:solidFill>
            </a:endParaRPr>
          </a:p>
        </p:txBody>
      </p:sp>
      <p:sp>
        <p:nvSpPr>
          <p:cNvPr id="5" name="Notizenplatzhalter 2"/>
          <p:cNvSpPr>
            <a:spLocks noGrp="1"/>
          </p:cNvSpPr>
          <p:nvPr>
            <p:ph type="body" idx="3"/>
          </p:nvPr>
        </p:nvSpPr>
        <p:spPr>
          <a:xfrm>
            <a:off x="344163" y="3862877"/>
            <a:ext cx="6193437" cy="5112504"/>
          </a:xfrm>
        </p:spPr>
        <p:txBody>
          <a:bodyPr>
            <a:normAutofit/>
          </a:bodyPr>
          <a:lstStyle/>
          <a:p>
            <a:pPr marL="119456" marR="0" lvl="0" indent="-119456" algn="l" defTabSz="882240" rtl="0" eaLnBrk="0" fontAlgn="base" latinLnBrk="0" hangingPunct="0">
              <a:lnSpc>
                <a:spcPct val="100000"/>
              </a:lnSpc>
              <a:spcBef>
                <a:spcPct val="50000"/>
              </a:spcBef>
              <a:spcAft>
                <a:spcPct val="0"/>
              </a:spcAft>
              <a:buClrTx/>
              <a:buSzTx/>
              <a:buFont typeface="Arial" pitchFamily="34" charset="0"/>
              <a:buChar char="•"/>
              <a:tabLst>
                <a:tab pos="4891026" algn="l"/>
              </a:tabLst>
              <a:defRPr/>
            </a:pPr>
            <a:r>
              <a:rPr lang="de-DE" sz="1100" baseline="0" dirty="0" err="1" smtClean="0">
                <a:solidFill>
                  <a:srgbClr val="0E173F"/>
                </a:solidFill>
              </a:rPr>
              <a:t>Usually</a:t>
            </a:r>
            <a:r>
              <a:rPr lang="de-DE" sz="1100" baseline="0" dirty="0" smtClean="0">
                <a:solidFill>
                  <a:srgbClr val="0E173F"/>
                </a:solidFill>
              </a:rPr>
              <a:t>: </a:t>
            </a:r>
            <a:r>
              <a:rPr lang="de-DE" sz="1100" baseline="0" dirty="0" err="1" smtClean="0">
                <a:solidFill>
                  <a:srgbClr val="0E173F"/>
                </a:solidFill>
              </a:rPr>
              <a:t>hierarchical</a:t>
            </a:r>
            <a:r>
              <a:rPr lang="de-DE" sz="1100" baseline="0" dirty="0" smtClean="0">
                <a:solidFill>
                  <a:srgbClr val="0E173F"/>
                </a:solidFill>
              </a:rPr>
              <a:t> </a:t>
            </a:r>
            <a:r>
              <a:rPr lang="de-DE" sz="1100" baseline="0" dirty="0" err="1" smtClean="0">
                <a:solidFill>
                  <a:srgbClr val="0E173F"/>
                </a:solidFill>
              </a:rPr>
              <a:t>downwards</a:t>
            </a:r>
            <a:r>
              <a:rPr lang="de-DE" sz="1100" baseline="0" dirty="0" smtClean="0">
                <a:solidFill>
                  <a:srgbClr val="0E173F"/>
                </a:solidFill>
              </a:rPr>
              <a:t> </a:t>
            </a:r>
            <a:r>
              <a:rPr lang="de-DE" sz="1100" baseline="0" dirty="0" err="1" smtClean="0">
                <a:solidFill>
                  <a:srgbClr val="0E173F"/>
                </a:solidFill>
              </a:rPr>
              <a:t>process</a:t>
            </a:r>
            <a:r>
              <a:rPr lang="de-DE" sz="1100" baseline="0" dirty="0" smtClean="0">
                <a:solidFill>
                  <a:srgbClr val="0E173F"/>
                </a:solidFill>
              </a:rPr>
              <a:t> </a:t>
            </a:r>
            <a:r>
              <a:rPr lang="de-DE" sz="1100" baseline="0" dirty="0" err="1" smtClean="0">
                <a:solidFill>
                  <a:srgbClr val="0E173F"/>
                </a:solidFill>
              </a:rPr>
              <a:t>starting</a:t>
            </a:r>
            <a:r>
              <a:rPr lang="de-DE" sz="1100" baseline="0" dirty="0" smtClean="0">
                <a:solidFill>
                  <a:srgbClr val="0E173F"/>
                </a:solidFill>
              </a:rPr>
              <a:t> in innovative, </a:t>
            </a:r>
            <a:r>
              <a:rPr lang="de-DE" sz="1100" baseline="0" dirty="0" err="1" smtClean="0">
                <a:solidFill>
                  <a:srgbClr val="0E173F"/>
                </a:solidFill>
              </a:rPr>
              <a:t>economical</a:t>
            </a:r>
            <a:r>
              <a:rPr lang="de-DE" sz="1100" baseline="0" dirty="0" smtClean="0">
                <a:solidFill>
                  <a:srgbClr val="0E173F"/>
                </a:solidFill>
              </a:rPr>
              <a:t> strong </a:t>
            </a:r>
            <a:r>
              <a:rPr lang="de-DE" sz="1100" baseline="0" dirty="0" err="1" smtClean="0">
                <a:solidFill>
                  <a:srgbClr val="0E173F"/>
                </a:solidFill>
              </a:rPr>
              <a:t>areas</a:t>
            </a:r>
            <a:r>
              <a:rPr lang="de-DE" sz="1100" baseline="0" dirty="0" smtClean="0">
                <a:solidFill>
                  <a:srgbClr val="0E173F"/>
                </a:solidFill>
              </a:rPr>
              <a:t> (</a:t>
            </a:r>
            <a:r>
              <a:rPr lang="de-DE" sz="1100" baseline="0" dirty="0" err="1" smtClean="0">
                <a:solidFill>
                  <a:srgbClr val="0E173F"/>
                </a:solidFill>
              </a:rPr>
              <a:t>globalization</a:t>
            </a:r>
            <a:r>
              <a:rPr lang="de-DE" sz="1100" baseline="0" dirty="0" smtClean="0">
                <a:solidFill>
                  <a:srgbClr val="0E173F"/>
                </a:solidFill>
              </a:rPr>
              <a:t> </a:t>
            </a:r>
            <a:r>
              <a:rPr lang="de-DE" sz="1100" baseline="0" dirty="0" err="1" smtClean="0">
                <a:solidFill>
                  <a:srgbClr val="0E173F"/>
                </a:solidFill>
              </a:rPr>
              <a:t>and</a:t>
            </a:r>
            <a:r>
              <a:rPr lang="de-DE" sz="1100" baseline="0" dirty="0" smtClean="0">
                <a:solidFill>
                  <a:srgbClr val="0E173F"/>
                </a:solidFill>
              </a:rPr>
              <a:t> </a:t>
            </a:r>
            <a:r>
              <a:rPr lang="de-DE" sz="1100" baseline="0" dirty="0" err="1" smtClean="0">
                <a:solidFill>
                  <a:srgbClr val="0E173F"/>
                </a:solidFill>
              </a:rPr>
              <a:t>decreasing</a:t>
            </a:r>
            <a:r>
              <a:rPr lang="de-DE" sz="1100" baseline="0" dirty="0" smtClean="0">
                <a:solidFill>
                  <a:srgbClr val="0E173F"/>
                </a:solidFill>
              </a:rPr>
              <a:t> </a:t>
            </a:r>
            <a:r>
              <a:rPr lang="de-DE" sz="1100" baseline="0" dirty="0" err="1" smtClean="0">
                <a:solidFill>
                  <a:srgbClr val="0E173F"/>
                </a:solidFill>
              </a:rPr>
              <a:t>importance</a:t>
            </a:r>
            <a:r>
              <a:rPr lang="de-DE" sz="1100" baseline="0" dirty="0" smtClean="0">
                <a:solidFill>
                  <a:srgbClr val="0E173F"/>
                </a:solidFill>
              </a:rPr>
              <a:t> </a:t>
            </a:r>
            <a:r>
              <a:rPr lang="de-DE" sz="1100" baseline="0" dirty="0" err="1" smtClean="0">
                <a:solidFill>
                  <a:srgbClr val="0E173F"/>
                </a:solidFill>
              </a:rPr>
              <a:t>of</a:t>
            </a:r>
            <a:r>
              <a:rPr lang="de-DE" sz="1100" baseline="0" dirty="0" smtClean="0">
                <a:solidFill>
                  <a:srgbClr val="0E173F"/>
                </a:solidFill>
              </a:rPr>
              <a:t> </a:t>
            </a:r>
            <a:r>
              <a:rPr lang="de-DE" sz="1100" baseline="0" dirty="0" err="1" smtClean="0">
                <a:solidFill>
                  <a:srgbClr val="0E173F"/>
                </a:solidFill>
              </a:rPr>
              <a:t>distance</a:t>
            </a:r>
            <a:r>
              <a:rPr lang="de-DE" sz="1100" baseline="0" dirty="0" smtClean="0">
                <a:solidFill>
                  <a:srgbClr val="0E173F"/>
                </a:solidFill>
              </a:rPr>
              <a:t>)</a:t>
            </a:r>
          </a:p>
          <a:p>
            <a:pPr marL="119456" marR="0" lvl="0" indent="-119456" algn="l" defTabSz="882240" rtl="0" eaLnBrk="0" fontAlgn="base" latinLnBrk="0" hangingPunct="0">
              <a:lnSpc>
                <a:spcPct val="100000"/>
              </a:lnSpc>
              <a:spcBef>
                <a:spcPct val="50000"/>
              </a:spcBef>
              <a:spcAft>
                <a:spcPct val="0"/>
              </a:spcAft>
              <a:buClrTx/>
              <a:buSzTx/>
              <a:buFont typeface="Arial" pitchFamily="34" charset="0"/>
              <a:buChar char="•"/>
              <a:tabLst>
                <a:tab pos="4891026" algn="l"/>
              </a:tabLst>
              <a:defRPr/>
            </a:pPr>
            <a:endParaRPr lang="de-DE" sz="1100" baseline="0" dirty="0" smtClean="0">
              <a:solidFill>
                <a:srgbClr val="0E173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1177925" y="246063"/>
            <a:ext cx="3784600" cy="2620962"/>
          </a:xfrm>
          <a:ln/>
        </p:spPr>
      </p:sp>
      <p:sp>
        <p:nvSpPr>
          <p:cNvPr id="3" name="Notizenplatzhalter 2"/>
          <p:cNvSpPr>
            <a:spLocks noGrp="1"/>
          </p:cNvSpPr>
          <p:nvPr>
            <p:ph type="body" idx="1"/>
          </p:nvPr>
        </p:nvSpPr>
        <p:spPr>
          <a:xfrm>
            <a:off x="303707" y="3075095"/>
            <a:ext cx="6193437" cy="5112504"/>
          </a:xfrm>
        </p:spPr>
        <p:txBody>
          <a:bodyPr>
            <a:normAutofit/>
          </a:bodyPr>
          <a:lstStyle/>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sz="1050" b="1" dirty="0" err="1" smtClean="0">
                <a:solidFill>
                  <a:srgbClr val="000000"/>
                </a:solidFill>
              </a:rPr>
              <a:t>Cidell</a:t>
            </a:r>
            <a:r>
              <a:rPr lang="de-DE" sz="1050" b="1" dirty="0" smtClean="0">
                <a:solidFill>
                  <a:srgbClr val="000000"/>
                </a:solidFill>
              </a:rPr>
              <a:t>: </a:t>
            </a:r>
            <a:r>
              <a:rPr lang="en-US" sz="1050" b="0" kern="1200" dirty="0" smtClean="0">
                <a:solidFill>
                  <a:schemeClr val="tx1"/>
                </a:solidFill>
              </a:rPr>
              <a:t>Change from an initial predominance in large coastal cities to a more uniform spatial distribution</a:t>
            </a: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en-US" sz="1050" b="0" kern="1200" dirty="0" smtClean="0">
                <a:solidFill>
                  <a:schemeClr val="tx1"/>
                </a:solidFill>
                <a:sym typeface="Wingdings" panose="05000000000000000000" pitchFamily="2" charset="2"/>
              </a:rPr>
              <a:t> Solely macro view</a:t>
            </a:r>
            <a:endParaRPr lang="de-DE" sz="1050" b="0" kern="1200" dirty="0" smtClean="0">
              <a:solidFill>
                <a:schemeClr val="tx1"/>
              </a:solidFill>
            </a:endParaRP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sz="1050" b="1" dirty="0" smtClean="0">
                <a:solidFill>
                  <a:srgbClr val="000000"/>
                </a:solidFill>
              </a:rPr>
              <a:t>Johansson: </a:t>
            </a:r>
            <a:r>
              <a:rPr lang="de-DE" sz="1050" b="0" dirty="0" smtClean="0">
                <a:solidFill>
                  <a:schemeClr val="tx1"/>
                </a:solidFill>
              </a:rPr>
              <a:t>Pacific Area </a:t>
            </a:r>
            <a:r>
              <a:rPr lang="de-DE" sz="1050" b="0" dirty="0" err="1" smtClean="0">
                <a:solidFill>
                  <a:schemeClr val="tx1"/>
                </a:solidFill>
              </a:rPr>
              <a:t>and</a:t>
            </a:r>
            <a:r>
              <a:rPr lang="de-DE" sz="1050" b="0" dirty="0" smtClean="0">
                <a:solidFill>
                  <a:schemeClr val="tx1"/>
                </a:solidFill>
              </a:rPr>
              <a:t> New England </a:t>
            </a:r>
            <a:r>
              <a:rPr lang="de-DE" sz="1050" b="0" dirty="0" err="1" smtClean="0">
                <a:solidFill>
                  <a:schemeClr val="tx1"/>
                </a:solidFill>
              </a:rPr>
              <a:t>as</a:t>
            </a:r>
            <a:r>
              <a:rPr lang="de-DE" sz="1050" b="0" dirty="0" smtClean="0">
                <a:solidFill>
                  <a:schemeClr val="tx1"/>
                </a:solidFill>
              </a:rPr>
              <a:t> </a:t>
            </a:r>
            <a:r>
              <a:rPr lang="de-DE" sz="1050" b="0" dirty="0" err="1" smtClean="0">
                <a:solidFill>
                  <a:schemeClr val="tx1"/>
                </a:solidFill>
              </a:rPr>
              <a:t>innovating</a:t>
            </a:r>
            <a:r>
              <a:rPr lang="de-DE" sz="1050" b="0" dirty="0" smtClean="0">
                <a:solidFill>
                  <a:schemeClr val="tx1"/>
                </a:solidFill>
              </a:rPr>
              <a:t> </a:t>
            </a:r>
            <a:r>
              <a:rPr lang="de-DE" sz="1050" b="0" dirty="0" err="1" smtClean="0">
                <a:solidFill>
                  <a:schemeClr val="tx1"/>
                </a:solidFill>
              </a:rPr>
              <a:t>regions</a:t>
            </a:r>
            <a:r>
              <a:rPr lang="de-DE" sz="1050" b="0" dirty="0" smtClean="0">
                <a:solidFill>
                  <a:schemeClr val="tx1"/>
                </a:solidFill>
              </a:rPr>
              <a:t>;</a:t>
            </a:r>
            <a:r>
              <a:rPr lang="de-DE" sz="1050" b="0" baseline="0" dirty="0" smtClean="0">
                <a:solidFill>
                  <a:schemeClr val="tx1"/>
                </a:solidFill>
              </a:rPr>
              <a:t> Expansive </a:t>
            </a:r>
            <a:r>
              <a:rPr lang="de-DE" sz="1050" b="0" baseline="0" dirty="0" err="1" smtClean="0">
                <a:solidFill>
                  <a:schemeClr val="tx1"/>
                </a:solidFill>
              </a:rPr>
              <a:t>diffusion</a:t>
            </a:r>
            <a:r>
              <a:rPr lang="de-DE" sz="1050" b="0" baseline="0" dirty="0" smtClean="0">
                <a:solidFill>
                  <a:schemeClr val="tx1"/>
                </a:solidFill>
              </a:rPr>
              <a:t> </a:t>
            </a:r>
            <a:r>
              <a:rPr lang="de-DE" sz="1050" b="0" baseline="0" dirty="0" err="1" smtClean="0">
                <a:solidFill>
                  <a:schemeClr val="tx1"/>
                </a:solidFill>
              </a:rPr>
              <a:t>from</a:t>
            </a:r>
            <a:r>
              <a:rPr lang="de-DE" sz="1050" b="0" baseline="0" dirty="0" smtClean="0">
                <a:solidFill>
                  <a:schemeClr val="tx1"/>
                </a:solidFill>
              </a:rPr>
              <a:t> </a:t>
            </a:r>
            <a:r>
              <a:rPr lang="de-DE" sz="1050" b="0" baseline="0" dirty="0" err="1" smtClean="0">
                <a:solidFill>
                  <a:schemeClr val="tx1"/>
                </a:solidFill>
              </a:rPr>
              <a:t>the</a:t>
            </a:r>
            <a:r>
              <a:rPr lang="de-DE" sz="1050" b="0" baseline="0" dirty="0" smtClean="0">
                <a:solidFill>
                  <a:schemeClr val="tx1"/>
                </a:solidFill>
              </a:rPr>
              <a:t> </a:t>
            </a:r>
            <a:r>
              <a:rPr lang="de-DE" sz="1050" b="0" baseline="0" dirty="0" err="1" smtClean="0">
                <a:solidFill>
                  <a:schemeClr val="tx1"/>
                </a:solidFill>
              </a:rPr>
              <a:t>coast</a:t>
            </a:r>
            <a:r>
              <a:rPr lang="de-DE" sz="1050" b="0" baseline="0" dirty="0" smtClean="0">
                <a:solidFill>
                  <a:schemeClr val="tx1"/>
                </a:solidFill>
              </a:rPr>
              <a:t> </a:t>
            </a:r>
            <a:r>
              <a:rPr lang="de-DE" sz="1050" b="0" baseline="0" dirty="0" err="1" smtClean="0">
                <a:solidFill>
                  <a:schemeClr val="tx1"/>
                </a:solidFill>
              </a:rPr>
              <a:t>to</a:t>
            </a:r>
            <a:r>
              <a:rPr lang="de-DE" sz="1050" b="0" baseline="0" dirty="0" smtClean="0">
                <a:solidFill>
                  <a:schemeClr val="tx1"/>
                </a:solidFill>
              </a:rPr>
              <a:t> </a:t>
            </a:r>
            <a:r>
              <a:rPr lang="de-DE" sz="1050" b="0" baseline="0" dirty="0" err="1" smtClean="0">
                <a:solidFill>
                  <a:schemeClr val="tx1"/>
                </a:solidFill>
              </a:rPr>
              <a:t>the</a:t>
            </a:r>
            <a:r>
              <a:rPr lang="de-DE" sz="1050" b="0" baseline="0" dirty="0" smtClean="0">
                <a:solidFill>
                  <a:schemeClr val="tx1"/>
                </a:solidFill>
              </a:rPr>
              <a:t> </a:t>
            </a:r>
            <a:r>
              <a:rPr lang="de-DE" sz="1050" b="0" baseline="0" dirty="0" err="1" smtClean="0">
                <a:solidFill>
                  <a:schemeClr val="tx1"/>
                </a:solidFill>
              </a:rPr>
              <a:t>interior</a:t>
            </a:r>
            <a:r>
              <a:rPr lang="de-DE" sz="1050" b="0" baseline="0" dirty="0" smtClean="0">
                <a:solidFill>
                  <a:schemeClr val="tx1"/>
                </a:solidFill>
              </a:rPr>
              <a:t>; </a:t>
            </a:r>
            <a:r>
              <a:rPr lang="de-DE" sz="1050" b="0" baseline="0" dirty="0" err="1" smtClean="0">
                <a:solidFill>
                  <a:schemeClr val="tx1"/>
                </a:solidFill>
              </a:rPr>
              <a:t>Hierarchical</a:t>
            </a:r>
            <a:r>
              <a:rPr lang="de-DE" sz="1050" b="0" baseline="0" dirty="0" smtClean="0">
                <a:solidFill>
                  <a:schemeClr val="tx1"/>
                </a:solidFill>
              </a:rPr>
              <a:t> Diffusion </a:t>
            </a:r>
            <a:r>
              <a:rPr lang="de-DE" sz="1050" b="0" baseline="0" dirty="0" err="1" smtClean="0">
                <a:solidFill>
                  <a:schemeClr val="tx1"/>
                </a:solidFill>
              </a:rPr>
              <a:t>confirmed</a:t>
            </a:r>
            <a:r>
              <a:rPr lang="de-DE" sz="1050" b="0" baseline="0" dirty="0" smtClean="0">
                <a:solidFill>
                  <a:schemeClr val="tx1"/>
                </a:solidFill>
              </a:rPr>
              <a:t> on regional </a:t>
            </a:r>
            <a:r>
              <a:rPr lang="de-DE" sz="1050" b="0" baseline="0" dirty="0" err="1" smtClean="0">
                <a:solidFill>
                  <a:schemeClr val="tx1"/>
                </a:solidFill>
              </a:rPr>
              <a:t>level</a:t>
            </a:r>
            <a:r>
              <a:rPr lang="de-DE" sz="1050" b="0" baseline="0" dirty="0" smtClean="0">
                <a:solidFill>
                  <a:schemeClr val="tx1"/>
                </a:solidFill>
              </a:rPr>
              <a:t> but </a:t>
            </a:r>
            <a:r>
              <a:rPr lang="de-DE" sz="1050" b="0" baseline="0" dirty="0" err="1" smtClean="0">
                <a:solidFill>
                  <a:schemeClr val="tx1"/>
                </a:solidFill>
              </a:rPr>
              <a:t>denied</a:t>
            </a:r>
            <a:r>
              <a:rPr lang="de-DE" sz="1050" b="0" baseline="0" dirty="0" smtClean="0">
                <a:solidFill>
                  <a:schemeClr val="tx1"/>
                </a:solidFill>
              </a:rPr>
              <a:t> on </a:t>
            </a:r>
            <a:r>
              <a:rPr lang="de-DE" sz="1050" b="0" baseline="0" dirty="0" err="1" smtClean="0">
                <a:solidFill>
                  <a:schemeClr val="tx1"/>
                </a:solidFill>
              </a:rPr>
              <a:t>city</a:t>
            </a:r>
            <a:r>
              <a:rPr lang="de-DE" sz="1050" b="0" baseline="0" dirty="0" smtClean="0">
                <a:solidFill>
                  <a:schemeClr val="tx1"/>
                </a:solidFill>
              </a:rPr>
              <a:t> </a:t>
            </a:r>
            <a:r>
              <a:rPr lang="de-DE" sz="1050" b="0" baseline="0" dirty="0" err="1" smtClean="0">
                <a:solidFill>
                  <a:schemeClr val="tx1"/>
                </a:solidFill>
              </a:rPr>
              <a:t>level</a:t>
            </a:r>
            <a:endParaRPr lang="de-DE" sz="1050" b="0" baseline="0" dirty="0" smtClean="0">
              <a:solidFill>
                <a:schemeClr val="tx1"/>
              </a:solidFill>
            </a:endParaRP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sz="1050" b="0" baseline="0" dirty="0" smtClean="0">
                <a:solidFill>
                  <a:schemeClr val="tx1"/>
                </a:solidFill>
                <a:sym typeface="Wingdings" panose="05000000000000000000" pitchFamily="2" charset="2"/>
              </a:rPr>
              <a:t> </a:t>
            </a:r>
            <a:r>
              <a:rPr lang="de-DE" sz="1050" b="0" baseline="0" dirty="0" err="1" smtClean="0">
                <a:solidFill>
                  <a:schemeClr val="tx1"/>
                </a:solidFill>
                <a:sym typeface="Wingdings" panose="05000000000000000000" pitchFamily="2" charset="2"/>
              </a:rPr>
              <a:t>Solely</a:t>
            </a:r>
            <a:r>
              <a:rPr lang="de-DE" sz="1050" b="0" baseline="0" dirty="0" smtClean="0">
                <a:solidFill>
                  <a:schemeClr val="tx1"/>
                </a:solidFill>
                <a:sym typeface="Wingdings" panose="05000000000000000000" pitchFamily="2" charset="2"/>
              </a:rPr>
              <a:t> </a:t>
            </a:r>
            <a:r>
              <a:rPr lang="de-DE" sz="1050" b="0" baseline="0" dirty="0" err="1" smtClean="0">
                <a:solidFill>
                  <a:schemeClr val="tx1"/>
                </a:solidFill>
                <a:sym typeface="Wingdings" panose="05000000000000000000" pitchFamily="2" charset="2"/>
              </a:rPr>
              <a:t>macro</a:t>
            </a:r>
            <a:r>
              <a:rPr lang="de-DE" sz="1050" b="0" baseline="0" dirty="0" smtClean="0">
                <a:solidFill>
                  <a:schemeClr val="tx1"/>
                </a:solidFill>
                <a:sym typeface="Wingdings" panose="05000000000000000000" pitchFamily="2" charset="2"/>
              </a:rPr>
              <a:t> </a:t>
            </a:r>
            <a:r>
              <a:rPr lang="de-DE" sz="1050" b="0" baseline="0" dirty="0" err="1" smtClean="0">
                <a:solidFill>
                  <a:schemeClr val="tx1"/>
                </a:solidFill>
                <a:sym typeface="Wingdings" panose="05000000000000000000" pitchFamily="2" charset="2"/>
              </a:rPr>
              <a:t>view</a:t>
            </a:r>
            <a:endParaRPr lang="de-DE" sz="1050" b="0" dirty="0" smtClean="0">
              <a:solidFill>
                <a:schemeClr val="tx1"/>
              </a:solidFill>
            </a:endParaRP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sz="1050" b="1" dirty="0" err="1" smtClean="0">
                <a:solidFill>
                  <a:srgbClr val="000000"/>
                </a:solidFill>
              </a:rPr>
              <a:t>Kaza</a:t>
            </a:r>
            <a:r>
              <a:rPr lang="de-DE" sz="1050" b="1" dirty="0" smtClean="0">
                <a:solidFill>
                  <a:srgbClr val="000000"/>
                </a:solidFill>
              </a:rPr>
              <a:t>: </a:t>
            </a:r>
            <a:r>
              <a:rPr lang="en-US" sz="1050" b="0" dirty="0" smtClean="0">
                <a:solidFill>
                  <a:schemeClr val="tx1"/>
                </a:solidFill>
              </a:rPr>
              <a:t>“Strong evidence is found of clustering at the metropolitan and sub-metropolitan scales. […] While urban areas continue to dominate the green building markets, both LEED and ES buildings are becoming more common in mixed rural counties rather than mixed urban counties. Part of this could perhaps be explained by an increase in building activity at the fringes of urban areas.</a:t>
            </a:r>
            <a:r>
              <a:rPr lang="en-US" sz="1050" b="0" baseline="0" dirty="0" smtClean="0">
                <a:solidFill>
                  <a:schemeClr val="tx1"/>
                </a:solidFill>
              </a:rPr>
              <a:t> […] </a:t>
            </a:r>
            <a:r>
              <a:rPr lang="en-US" sz="1050" b="0" dirty="0" smtClean="0">
                <a:solidFill>
                  <a:schemeClr val="tx1"/>
                </a:solidFill>
              </a:rPr>
              <a:t>Overall, however, the trend in the past decade has been that both LEED and ES buildings are locating more closely to one another as time goes on. This suggests a contagion or spillover effect. […] Another interesting finding is that different metropolitan regions experience different types of cluster formations. While some regions exhibit an organically growing cluster that is initially seeded, some regions have experienced dispersion and a coalescent pattern of cluster formation.”</a:t>
            </a: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en-US" sz="1050" b="0" dirty="0" smtClean="0">
                <a:solidFill>
                  <a:schemeClr val="tx1"/>
                </a:solidFill>
                <a:sym typeface="Wingdings" panose="05000000000000000000" pitchFamily="2" charset="2"/>
              </a:rPr>
              <a:t> Talks about Clusters, no diffusion over time</a:t>
            </a:r>
            <a:endParaRPr lang="en-US" sz="1050" b="0" dirty="0" smtClean="0">
              <a:solidFill>
                <a:schemeClr val="tx1"/>
              </a:solidFill>
            </a:endParaRPr>
          </a:p>
          <a:p>
            <a:pPr marL="0" lvl="1">
              <a:lnSpc>
                <a:spcPct val="150000"/>
              </a:lnSpc>
              <a:spcBef>
                <a:spcPts val="579"/>
              </a:spcBef>
              <a:buClr>
                <a:srgbClr val="969696"/>
              </a:buClr>
              <a:buSzPct val="90000"/>
              <a:tabLst>
                <a:tab pos="3207307" algn="l"/>
              </a:tabLst>
            </a:pPr>
            <a:endParaRPr lang="de-DE" sz="1050" b="1" dirty="0" smtClean="0">
              <a:solidFill>
                <a:srgbClr val="000000"/>
              </a:solidFill>
            </a:endParaRPr>
          </a:p>
          <a:p>
            <a:pPr marL="0" lvl="1">
              <a:lnSpc>
                <a:spcPct val="150000"/>
              </a:lnSpc>
              <a:spcBef>
                <a:spcPts val="579"/>
              </a:spcBef>
              <a:buClr>
                <a:srgbClr val="969696"/>
              </a:buClr>
              <a:buSzPct val="90000"/>
              <a:tabLst>
                <a:tab pos="3207307" algn="l"/>
              </a:tabLst>
            </a:pPr>
            <a:r>
              <a:rPr lang="de-DE" sz="1050" b="0" dirty="0" smtClean="0">
                <a:solidFill>
                  <a:srgbClr val="000000"/>
                </a:solidFill>
              </a:rPr>
              <a:t>But, </a:t>
            </a:r>
            <a:r>
              <a:rPr lang="de-DE" sz="1050" b="0" dirty="0" err="1" smtClean="0">
                <a:solidFill>
                  <a:srgbClr val="000000"/>
                </a:solidFill>
              </a:rPr>
              <a:t>what</a:t>
            </a:r>
            <a:r>
              <a:rPr lang="de-DE" sz="1050" b="0" dirty="0" smtClean="0">
                <a:solidFill>
                  <a:srgbClr val="000000"/>
                </a:solidFill>
              </a:rPr>
              <a:t> </a:t>
            </a:r>
            <a:r>
              <a:rPr lang="de-DE" sz="1050" b="0" dirty="0" err="1" smtClean="0">
                <a:solidFill>
                  <a:srgbClr val="000000"/>
                </a:solidFill>
              </a:rPr>
              <a:t>are</a:t>
            </a:r>
            <a:r>
              <a:rPr lang="de-DE" sz="1050" b="0" dirty="0" smtClean="0">
                <a:solidFill>
                  <a:srgbClr val="000000"/>
                </a:solidFill>
              </a:rPr>
              <a:t> </a:t>
            </a:r>
            <a:r>
              <a:rPr lang="de-DE" sz="1050" b="0" dirty="0" err="1" smtClean="0">
                <a:solidFill>
                  <a:srgbClr val="000000"/>
                </a:solidFill>
              </a:rPr>
              <a:t>the</a:t>
            </a:r>
            <a:r>
              <a:rPr lang="de-DE" sz="1050" b="0" baseline="0" dirty="0" smtClean="0">
                <a:solidFill>
                  <a:srgbClr val="000000"/>
                </a:solidFill>
              </a:rPr>
              <a:t> </a:t>
            </a:r>
            <a:r>
              <a:rPr lang="de-DE" sz="1050" b="0" baseline="0" dirty="0" err="1" smtClean="0">
                <a:solidFill>
                  <a:srgbClr val="000000"/>
                </a:solidFill>
              </a:rPr>
              <a:t>reasons</a:t>
            </a:r>
            <a:r>
              <a:rPr lang="de-DE" sz="1050" b="0" baseline="0" dirty="0" smtClean="0">
                <a:solidFill>
                  <a:srgbClr val="000000"/>
                </a:solidFill>
              </a:rPr>
              <a:t> </a:t>
            </a:r>
            <a:r>
              <a:rPr lang="de-DE" sz="1050" b="0" baseline="0" dirty="0" err="1" smtClean="0">
                <a:solidFill>
                  <a:srgbClr val="000000"/>
                </a:solidFill>
              </a:rPr>
              <a:t>for</a:t>
            </a:r>
            <a:r>
              <a:rPr lang="de-DE" sz="1050" b="0" baseline="0" dirty="0" smtClean="0">
                <a:solidFill>
                  <a:srgbClr val="000000"/>
                </a:solidFill>
              </a:rPr>
              <a:t> </a:t>
            </a:r>
            <a:r>
              <a:rPr lang="de-DE" sz="1050" b="0" baseline="0" dirty="0" err="1" smtClean="0">
                <a:solidFill>
                  <a:srgbClr val="000000"/>
                </a:solidFill>
              </a:rPr>
              <a:t>hierarchical</a:t>
            </a:r>
            <a:r>
              <a:rPr lang="de-DE" sz="1050" b="0" baseline="0" dirty="0" smtClean="0">
                <a:solidFill>
                  <a:srgbClr val="000000"/>
                </a:solidFill>
              </a:rPr>
              <a:t> </a:t>
            </a:r>
            <a:r>
              <a:rPr lang="de-DE" sz="1050" b="0" baseline="0" dirty="0" err="1" smtClean="0">
                <a:solidFill>
                  <a:srgbClr val="000000"/>
                </a:solidFill>
              </a:rPr>
              <a:t>diffusion</a:t>
            </a:r>
            <a:r>
              <a:rPr lang="de-DE" sz="1050" b="0" baseline="0" dirty="0" smtClean="0">
                <a:solidFill>
                  <a:srgbClr val="000000"/>
                </a:solidFill>
              </a:rPr>
              <a:t> </a:t>
            </a:r>
            <a:r>
              <a:rPr lang="de-DE" sz="1050" b="0" baseline="0" dirty="0" err="1" smtClean="0">
                <a:solidFill>
                  <a:srgbClr val="000000"/>
                </a:solidFill>
              </a:rPr>
              <a:t>pathways</a:t>
            </a:r>
            <a:r>
              <a:rPr lang="de-DE" sz="1050" b="0" baseline="0" dirty="0" smtClean="0">
                <a:solidFill>
                  <a:srgbClr val="000000"/>
                </a:solidFill>
              </a:rPr>
              <a:t>?</a:t>
            </a:r>
          </a:p>
          <a:p>
            <a:pPr marL="0" lvl="1">
              <a:lnSpc>
                <a:spcPct val="150000"/>
              </a:lnSpc>
              <a:spcBef>
                <a:spcPts val="579"/>
              </a:spcBef>
              <a:buClr>
                <a:srgbClr val="969696"/>
              </a:buClr>
              <a:buSzPct val="90000"/>
              <a:tabLst>
                <a:tab pos="3207307" algn="l"/>
              </a:tabLst>
            </a:pPr>
            <a:r>
              <a:rPr lang="de-DE" sz="1050" b="0" baseline="0" dirty="0" err="1" smtClean="0">
                <a:solidFill>
                  <a:srgbClr val="000000"/>
                </a:solidFill>
              </a:rPr>
              <a:t>Innovativeness</a:t>
            </a:r>
            <a:r>
              <a:rPr lang="de-DE" sz="1050" b="0" baseline="0" dirty="0" smtClean="0">
                <a:solidFill>
                  <a:srgbClr val="000000"/>
                </a:solidFill>
              </a:rPr>
              <a:t>, Communication Channels (Consultants), different D-M-Us </a:t>
            </a:r>
            <a:r>
              <a:rPr lang="de-DE" sz="1050" b="0" baseline="0" dirty="0" err="1" smtClean="0">
                <a:solidFill>
                  <a:srgbClr val="000000"/>
                </a:solidFill>
              </a:rPr>
              <a:t>because</a:t>
            </a:r>
            <a:r>
              <a:rPr lang="de-DE" sz="1050" b="0" baseline="0" dirty="0" smtClean="0">
                <a:solidFill>
                  <a:srgbClr val="000000"/>
                </a:solidFill>
              </a:rPr>
              <a:t>:</a:t>
            </a:r>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7</a:t>
            </a:fld>
            <a:endParaRPr lang="nl-NL"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1177925" y="246063"/>
            <a:ext cx="3784600" cy="2620962"/>
          </a:xfrm>
          <a:ln/>
        </p:spPr>
      </p:sp>
      <p:sp>
        <p:nvSpPr>
          <p:cNvPr id="3" name="Notizenplatzhalter 2"/>
          <p:cNvSpPr>
            <a:spLocks noGrp="1"/>
          </p:cNvSpPr>
          <p:nvPr>
            <p:ph type="body" idx="1"/>
          </p:nvPr>
        </p:nvSpPr>
        <p:spPr>
          <a:xfrm>
            <a:off x="303707" y="3075095"/>
            <a:ext cx="6193437" cy="5112504"/>
          </a:xfrm>
        </p:spPr>
        <p:txBody>
          <a:bodyPr>
            <a:normAutofit/>
          </a:bodyPr>
          <a:lstStyle/>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en-US" sz="1400" b="1" kern="1200" baseline="0" dirty="0" smtClean="0">
                <a:solidFill>
                  <a:schemeClr val="tx1"/>
                </a:solidFill>
                <a:latin typeface="Arial" charset="0"/>
                <a:ea typeface="+mn-ea"/>
                <a:cs typeface="+mn-cs"/>
              </a:rPr>
              <a:t>We assume CSR, image, environmental awareness being additional drivers of green Buildings.</a:t>
            </a: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endParaRPr lang="en-US" sz="1400" b="1" kern="1200" baseline="0" dirty="0" smtClean="0">
              <a:solidFill>
                <a:schemeClr val="tx1"/>
              </a:solidFill>
              <a:latin typeface="Arial" charset="0"/>
              <a:ea typeface="+mn-ea"/>
              <a:cs typeface="+mn-cs"/>
            </a:endParaRP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en-US" sz="1400" b="1" kern="1200" baseline="0" dirty="0" smtClean="0">
                <a:solidFill>
                  <a:schemeClr val="tx1"/>
                </a:solidFill>
                <a:latin typeface="Arial" charset="0"/>
                <a:ea typeface="+mn-ea"/>
                <a:cs typeface="+mn-cs"/>
              </a:rPr>
              <a:t>Antonopoulos: </a:t>
            </a:r>
            <a:r>
              <a:rPr lang="en-US" sz="1400" b="0" kern="1200" baseline="0" dirty="0" smtClean="0">
                <a:solidFill>
                  <a:schemeClr val="tx1"/>
                </a:solidFill>
                <a:latin typeface="Arial" charset="0"/>
                <a:ea typeface="+mn-ea"/>
                <a:cs typeface="+mn-cs"/>
              </a:rPr>
              <a:t>All participants surveyed and interviewed for this study indicated that CSR, company culture, and sustainability initiatives played a part in the organization’s willingness to participate in the CBP program and invest the upfront capital necessary for efficiency upgrades in new or existing buildings.</a:t>
            </a: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b="1" dirty="0" smtClean="0"/>
              <a:t>Gauthier,</a:t>
            </a:r>
            <a:r>
              <a:rPr lang="de-DE" b="1" baseline="0" dirty="0" smtClean="0"/>
              <a:t> </a:t>
            </a:r>
            <a:r>
              <a:rPr lang="de-DE" b="1" baseline="0" dirty="0" err="1" smtClean="0"/>
              <a:t>Wooldridge</a:t>
            </a:r>
            <a:r>
              <a:rPr lang="de-DE" b="1" baseline="0" dirty="0" smtClean="0"/>
              <a:t>: </a:t>
            </a:r>
            <a:r>
              <a:rPr lang="en-US" sz="1000" b="0" dirty="0" smtClean="0">
                <a:solidFill>
                  <a:schemeClr val="tx1"/>
                </a:solidFill>
              </a:rPr>
              <a:t>“Adoption of Leadership in Energy and Environmental Design (LEED) green building certification in the United States was more likely among firms similarly oriented toward end‐consumers and among firms strategically positioned as environmental leaders.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err="1" smtClean="0">
                <a:solidFill>
                  <a:schemeClr val="tx1"/>
                </a:solidFill>
              </a:rPr>
              <a:t>Malkani</a:t>
            </a:r>
            <a:r>
              <a:rPr lang="en-US" sz="1000" b="1" dirty="0" smtClean="0">
                <a:solidFill>
                  <a:schemeClr val="tx1"/>
                </a:solidFill>
              </a:rPr>
              <a:t>, </a:t>
            </a:r>
            <a:r>
              <a:rPr lang="en-US" sz="1000" b="1" dirty="0" err="1" smtClean="0">
                <a:solidFill>
                  <a:schemeClr val="tx1"/>
                </a:solidFill>
              </a:rPr>
              <a:t>Starik</a:t>
            </a:r>
            <a:r>
              <a:rPr lang="en-US" sz="1000" b="0" dirty="0" smtClean="0">
                <a:solidFill>
                  <a:schemeClr val="tx1"/>
                </a:solidFill>
              </a:rPr>
              <a:t>: </a:t>
            </a:r>
            <a:r>
              <a:rPr lang="en-US" sz="1000" dirty="0" smtClean="0">
                <a:solidFill>
                  <a:schemeClr val="tx1"/>
                </a:solidFill>
              </a:rPr>
              <a:t>“Both</a:t>
            </a:r>
            <a:r>
              <a:rPr lang="en-US" sz="1000" baseline="0" dirty="0" smtClean="0">
                <a:solidFill>
                  <a:schemeClr val="tx1"/>
                </a:solidFill>
              </a:rPr>
              <a:t> </a:t>
            </a:r>
            <a:r>
              <a:rPr lang="en-US" sz="1000" dirty="0" smtClean="0">
                <a:solidFill>
                  <a:schemeClr val="tx1"/>
                </a:solidFill>
              </a:rPr>
              <a:t>economic and non-economic factors are important in the intention to adopt LEED and ENERGY STAR building technologies.”</a:t>
            </a:r>
            <a:endParaRPr lang="de-DE" sz="1000" dirty="0" smtClean="0">
              <a:solidFill>
                <a:schemeClr val="tx1"/>
              </a:solidFill>
            </a:endParaRPr>
          </a:p>
        </p:txBody>
      </p:sp>
      <p:sp>
        <p:nvSpPr>
          <p:cNvPr id="192517" name="Foliennummernplatzhalter 4"/>
          <p:cNvSpPr>
            <a:spLocks noGrp="1"/>
          </p:cNvSpPr>
          <p:nvPr>
            <p:ph type="sldNum" sz="quarter" idx="5"/>
          </p:nvPr>
        </p:nvSpPr>
        <p:spPr>
          <a:noFill/>
        </p:spPr>
        <p:txBody>
          <a:bodyPr/>
          <a:lstStyle/>
          <a:p>
            <a:pPr defTabSz="945969"/>
            <a:fld id="{66C895ED-D5AE-42FF-839B-063231E3BD1D}" type="slidenum">
              <a:rPr lang="nl-NL" smtClean="0">
                <a:solidFill>
                  <a:prstClr val="black"/>
                </a:solidFill>
              </a:rPr>
              <a:pPr defTabSz="945969"/>
              <a:t>8</a:t>
            </a:fld>
            <a:endParaRPr lang="nl-NL"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6338" y="354013"/>
            <a:ext cx="4454525" cy="3082925"/>
          </a:xfrm>
        </p:spPr>
      </p:sp>
      <p:sp>
        <p:nvSpPr>
          <p:cNvPr id="3" name="Notizenplatzhalter 2"/>
          <p:cNvSpPr>
            <a:spLocks noGrp="1"/>
          </p:cNvSpPr>
          <p:nvPr>
            <p:ph type="body" idx="1"/>
          </p:nvPr>
        </p:nvSpPr>
        <p:spPr>
          <a:xfrm>
            <a:off x="928756" y="3588409"/>
            <a:ext cx="4952331" cy="5293223"/>
          </a:xfrm>
        </p:spPr>
        <p:txBody>
          <a:bodyPr/>
          <a:lstStyle/>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sz="1000" baseline="0" dirty="0" smtClean="0">
                <a:solidFill>
                  <a:srgbClr val="0E173F"/>
                </a:solidFill>
              </a:rPr>
              <a:t>Green Building </a:t>
            </a:r>
            <a:r>
              <a:rPr lang="de-DE" sz="1000" baseline="0" dirty="0" err="1" smtClean="0">
                <a:solidFill>
                  <a:srgbClr val="0E173F"/>
                </a:solidFill>
              </a:rPr>
              <a:t>attributes</a:t>
            </a:r>
            <a:r>
              <a:rPr lang="de-DE" sz="1000" baseline="0" dirty="0" smtClean="0">
                <a:solidFill>
                  <a:srgbClr val="0E173F"/>
                </a:solidFill>
              </a:rPr>
              <a:t>: Relative Advantage </a:t>
            </a:r>
            <a:r>
              <a:rPr lang="de-DE" sz="1000" baseline="0" dirty="0" err="1" smtClean="0">
                <a:solidFill>
                  <a:srgbClr val="0E173F"/>
                </a:solidFill>
              </a:rPr>
              <a:t>partially</a:t>
            </a:r>
            <a:r>
              <a:rPr lang="de-DE" sz="1000" baseline="0" dirty="0" smtClean="0">
                <a:solidFill>
                  <a:srgbClr val="0E173F"/>
                </a:solidFill>
              </a:rPr>
              <a:t> (</a:t>
            </a:r>
            <a:r>
              <a:rPr lang="de-DE" sz="1000" baseline="0" dirty="0" err="1" smtClean="0">
                <a:solidFill>
                  <a:srgbClr val="0E173F"/>
                </a:solidFill>
              </a:rPr>
              <a:t>depends</a:t>
            </a:r>
            <a:r>
              <a:rPr lang="de-DE" sz="1000" baseline="0" dirty="0" smtClean="0">
                <a:solidFill>
                  <a:srgbClr val="0E173F"/>
                </a:solidFill>
              </a:rPr>
              <a:t> on D-M-U – CSR, (</a:t>
            </a:r>
            <a:r>
              <a:rPr lang="de-DE" sz="1000" baseline="0" dirty="0" err="1" smtClean="0">
                <a:solidFill>
                  <a:srgbClr val="0E173F"/>
                </a:solidFill>
              </a:rPr>
              <a:t>multi</a:t>
            </a:r>
            <a:r>
              <a:rPr lang="de-DE" sz="1000" baseline="0" dirty="0" smtClean="0">
                <a:solidFill>
                  <a:srgbClr val="0E173F"/>
                </a:solidFill>
              </a:rPr>
              <a:t>)national </a:t>
            </a:r>
            <a:r>
              <a:rPr lang="de-DE" sz="1000" baseline="0" dirty="0" err="1" smtClean="0">
                <a:solidFill>
                  <a:srgbClr val="0E173F"/>
                </a:solidFill>
              </a:rPr>
              <a:t>companies</a:t>
            </a:r>
            <a:r>
              <a:rPr lang="de-DE" sz="1000" baseline="0" dirty="0" smtClean="0">
                <a:solidFill>
                  <a:srgbClr val="0E173F"/>
                </a:solidFill>
              </a:rPr>
              <a:t>, </a:t>
            </a:r>
            <a:r>
              <a:rPr lang="de-DE" sz="1000" baseline="0" dirty="0" err="1" smtClean="0">
                <a:solidFill>
                  <a:srgbClr val="0E173F"/>
                </a:solidFill>
              </a:rPr>
              <a:t>interconnectedness</a:t>
            </a:r>
            <a:r>
              <a:rPr lang="de-DE" sz="1000" baseline="0" dirty="0" smtClean="0">
                <a:solidFill>
                  <a:srgbClr val="0E173F"/>
                </a:solidFill>
              </a:rPr>
              <a:t>)</a:t>
            </a: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endParaRPr lang="de-DE" sz="1000" dirty="0" smtClean="0">
              <a:solidFill>
                <a:schemeClr val="tx1"/>
              </a:solidFill>
            </a:endParaRP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sz="1000" dirty="0" err="1" smtClean="0">
                <a:solidFill>
                  <a:schemeClr val="tx1"/>
                </a:solidFill>
              </a:rPr>
              <a:t>Labeled</a:t>
            </a:r>
            <a:r>
              <a:rPr lang="de-DE" sz="1000" dirty="0" smtClean="0">
                <a:solidFill>
                  <a:schemeClr val="tx1"/>
                </a:solidFill>
              </a:rPr>
              <a:t> Properties = Prime Locations?</a:t>
            </a: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r>
              <a:rPr lang="de-DE" sz="1000" dirty="0" err="1" smtClean="0">
                <a:solidFill>
                  <a:schemeClr val="tx1"/>
                </a:solidFill>
              </a:rPr>
              <a:t>We</a:t>
            </a:r>
            <a:r>
              <a:rPr lang="de-DE" sz="1000" dirty="0" smtClean="0">
                <a:solidFill>
                  <a:schemeClr val="tx1"/>
                </a:solidFill>
              </a:rPr>
              <a:t> </a:t>
            </a:r>
            <a:r>
              <a:rPr lang="de-DE" sz="1000" dirty="0" err="1" smtClean="0">
                <a:solidFill>
                  <a:schemeClr val="tx1"/>
                </a:solidFill>
              </a:rPr>
              <a:t>assume</a:t>
            </a:r>
            <a:r>
              <a:rPr lang="de-DE" sz="1000" dirty="0" smtClean="0">
                <a:solidFill>
                  <a:schemeClr val="tx1"/>
                </a:solidFill>
              </a:rPr>
              <a:t> a</a:t>
            </a:r>
            <a:r>
              <a:rPr lang="de-DE" sz="1000" baseline="0" dirty="0" smtClean="0">
                <a:solidFill>
                  <a:schemeClr val="tx1"/>
                </a:solidFill>
              </a:rPr>
              <a:t> CSR-</a:t>
            </a:r>
            <a:r>
              <a:rPr lang="de-DE" sz="1000" baseline="0" dirty="0" err="1" smtClean="0">
                <a:solidFill>
                  <a:schemeClr val="tx1"/>
                </a:solidFill>
              </a:rPr>
              <a:t>driven</a:t>
            </a:r>
            <a:r>
              <a:rPr lang="de-DE" sz="1000" baseline="0" dirty="0" smtClean="0">
                <a:solidFill>
                  <a:schemeClr val="tx1"/>
                </a:solidFill>
              </a:rPr>
              <a:t> positive </a:t>
            </a:r>
            <a:r>
              <a:rPr lang="de-DE" sz="1000" baseline="0" dirty="0" err="1" smtClean="0">
                <a:solidFill>
                  <a:schemeClr val="tx1"/>
                </a:solidFill>
              </a:rPr>
              <a:t>influence</a:t>
            </a:r>
            <a:r>
              <a:rPr lang="de-DE" sz="1000" baseline="0" dirty="0" smtClean="0">
                <a:solidFill>
                  <a:schemeClr val="tx1"/>
                </a:solidFill>
              </a:rPr>
              <a:t> on </a:t>
            </a:r>
            <a:r>
              <a:rPr lang="de-DE" sz="1000" baseline="0" dirty="0" err="1" smtClean="0">
                <a:solidFill>
                  <a:schemeClr val="tx1"/>
                </a:solidFill>
              </a:rPr>
              <a:t>the</a:t>
            </a:r>
            <a:r>
              <a:rPr lang="de-DE" sz="1000" baseline="0" dirty="0" smtClean="0">
                <a:solidFill>
                  <a:schemeClr val="tx1"/>
                </a:solidFill>
              </a:rPr>
              <a:t> </a:t>
            </a:r>
            <a:r>
              <a:rPr lang="de-DE" sz="1000" baseline="0" dirty="0" err="1" smtClean="0">
                <a:solidFill>
                  <a:schemeClr val="tx1"/>
                </a:solidFill>
              </a:rPr>
              <a:t>development</a:t>
            </a:r>
            <a:r>
              <a:rPr lang="de-DE" sz="1000" baseline="0" dirty="0" smtClean="0">
                <a:solidFill>
                  <a:schemeClr val="tx1"/>
                </a:solidFill>
              </a:rPr>
              <a:t> </a:t>
            </a:r>
            <a:r>
              <a:rPr lang="de-DE" sz="1000" baseline="0" dirty="0" err="1" smtClean="0">
                <a:solidFill>
                  <a:schemeClr val="tx1"/>
                </a:solidFill>
              </a:rPr>
              <a:t>of</a:t>
            </a:r>
            <a:r>
              <a:rPr lang="de-DE" sz="1000" baseline="0" dirty="0" smtClean="0">
                <a:solidFill>
                  <a:schemeClr val="tx1"/>
                </a:solidFill>
              </a:rPr>
              <a:t> </a:t>
            </a:r>
            <a:r>
              <a:rPr lang="de-DE" sz="1000" baseline="0" dirty="0" err="1" smtClean="0">
                <a:solidFill>
                  <a:schemeClr val="tx1"/>
                </a:solidFill>
              </a:rPr>
              <a:t>green</a:t>
            </a:r>
            <a:r>
              <a:rPr lang="de-DE" sz="1000" baseline="0" dirty="0" smtClean="0">
                <a:solidFill>
                  <a:schemeClr val="tx1"/>
                </a:solidFill>
              </a:rPr>
              <a:t> </a:t>
            </a:r>
            <a:r>
              <a:rPr lang="de-DE" sz="1000" baseline="0" dirty="0" err="1" smtClean="0">
                <a:solidFill>
                  <a:schemeClr val="tx1"/>
                </a:solidFill>
              </a:rPr>
              <a:t>buildings</a:t>
            </a:r>
            <a:r>
              <a:rPr lang="de-DE" sz="1000" baseline="0" dirty="0" smtClean="0">
                <a:solidFill>
                  <a:schemeClr val="tx1"/>
                </a:solidFill>
              </a:rPr>
              <a:t>, </a:t>
            </a:r>
            <a:r>
              <a:rPr lang="de-DE" sz="1000" baseline="0" dirty="0" err="1" smtClean="0">
                <a:solidFill>
                  <a:schemeClr val="tx1"/>
                </a:solidFill>
              </a:rPr>
              <a:t>particularly</a:t>
            </a:r>
            <a:r>
              <a:rPr lang="de-DE" sz="1000" baseline="0" dirty="0" smtClean="0">
                <a:solidFill>
                  <a:schemeClr val="tx1"/>
                </a:solidFill>
              </a:rPr>
              <a:t>, </a:t>
            </a:r>
            <a:r>
              <a:rPr lang="de-DE" sz="1000" baseline="0" dirty="0" err="1" smtClean="0">
                <a:solidFill>
                  <a:schemeClr val="tx1"/>
                </a:solidFill>
              </a:rPr>
              <a:t>displayed</a:t>
            </a:r>
            <a:r>
              <a:rPr lang="de-DE" sz="1000" baseline="0" dirty="0" smtClean="0">
                <a:solidFill>
                  <a:schemeClr val="tx1"/>
                </a:solidFill>
              </a:rPr>
              <a:t> in </a:t>
            </a:r>
            <a:r>
              <a:rPr lang="de-DE" sz="1000" baseline="0" dirty="0" err="1" smtClean="0">
                <a:solidFill>
                  <a:schemeClr val="tx1"/>
                </a:solidFill>
              </a:rPr>
              <a:t>selecting</a:t>
            </a:r>
            <a:r>
              <a:rPr lang="de-DE" sz="1000" baseline="0" dirty="0" smtClean="0">
                <a:solidFill>
                  <a:schemeClr val="tx1"/>
                </a:solidFill>
              </a:rPr>
              <a:t> prime </a:t>
            </a:r>
            <a:r>
              <a:rPr lang="de-DE" sz="1000" baseline="0" dirty="0" err="1" smtClean="0">
                <a:solidFill>
                  <a:schemeClr val="tx1"/>
                </a:solidFill>
              </a:rPr>
              <a:t>locations</a:t>
            </a:r>
            <a:r>
              <a:rPr lang="de-DE" sz="1000" baseline="0" dirty="0" smtClean="0">
                <a:solidFill>
                  <a:schemeClr val="tx1"/>
                </a:solidFill>
              </a:rPr>
              <a:t>.</a:t>
            </a:r>
          </a:p>
          <a:p>
            <a:pPr marL="0" marR="0" lvl="1" indent="0" algn="l" defTabSz="914400" rtl="0" eaLnBrk="0" fontAlgn="base" latinLnBrk="0" hangingPunct="0">
              <a:lnSpc>
                <a:spcPct val="150000"/>
              </a:lnSpc>
              <a:spcBef>
                <a:spcPts val="579"/>
              </a:spcBef>
              <a:spcAft>
                <a:spcPct val="0"/>
              </a:spcAft>
              <a:buClr>
                <a:srgbClr val="969696"/>
              </a:buClr>
              <a:buSzPct val="90000"/>
              <a:buFontTx/>
              <a:buNone/>
              <a:tabLst>
                <a:tab pos="3207307" algn="l"/>
              </a:tabLst>
              <a:defRPr/>
            </a:pPr>
            <a:endParaRPr lang="de-DE" sz="1000" dirty="0" smtClean="0">
              <a:solidFill>
                <a:schemeClr val="tx1"/>
              </a:solidFill>
            </a:endParaRPr>
          </a:p>
        </p:txBody>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B5BD27A0-AF0D-4EED-B5D1-8AFEB4ADDCB4}" type="slidenum">
              <a:rPr lang="nl-NL" smtClean="0"/>
              <a:pPr>
                <a:defRPr/>
              </a:pPr>
              <a:t>9</a:t>
            </a:fld>
            <a:endParaRPr lang="nl-NL"/>
          </a:p>
        </p:txBody>
      </p:sp>
    </p:spTree>
    <p:extLst>
      <p:ext uri="{BB962C8B-B14F-4D97-AF65-F5344CB8AC3E}">
        <p14:creationId xmlns:p14="http://schemas.microsoft.com/office/powerpoint/2010/main" val="1471727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331" name="Rectangle 67"/>
          <p:cNvSpPr>
            <a:spLocks noGrp="1" noChangeArrowheads="1"/>
          </p:cNvSpPr>
          <p:nvPr>
            <p:ph type="ctrTitle"/>
          </p:nvPr>
        </p:nvSpPr>
        <p:spPr>
          <a:xfrm>
            <a:off x="0" y="5130800"/>
            <a:ext cx="9906000" cy="812800"/>
          </a:xfrm>
        </p:spPr>
        <p:txBody>
          <a:bodyPr anchor="t"/>
          <a:lstStyle>
            <a:lvl1pPr>
              <a:lnSpc>
                <a:spcPts val="3000"/>
              </a:lnSpc>
              <a:defRPr sz="2800" b="0">
                <a:solidFill>
                  <a:schemeClr val="tx1"/>
                </a:solidFill>
              </a:defRPr>
            </a:lvl1pPr>
          </a:lstStyle>
          <a:p>
            <a:r>
              <a:rPr lang="en-US"/>
              <a:t>Mastertitelformat bearbeiten</a:t>
            </a:r>
          </a:p>
        </p:txBody>
      </p:sp>
      <p:sp>
        <p:nvSpPr>
          <p:cNvPr id="11332" name="Rectangle 68"/>
          <p:cNvSpPr>
            <a:spLocks noGrp="1" noChangeArrowheads="1"/>
          </p:cNvSpPr>
          <p:nvPr>
            <p:ph type="subTitle" idx="1"/>
          </p:nvPr>
        </p:nvSpPr>
        <p:spPr>
          <a:xfrm>
            <a:off x="0" y="5994400"/>
            <a:ext cx="9906000" cy="863600"/>
          </a:xfrm>
        </p:spPr>
        <p:txBody>
          <a:bodyPr lIns="360000" rIns="360000"/>
          <a:lstStyle>
            <a:lvl1pPr marL="0" indent="0">
              <a:lnSpc>
                <a:spcPts val="2200"/>
              </a:lnSpc>
              <a:spcBef>
                <a:spcPct val="0"/>
              </a:spcBef>
              <a:buFont typeface="Times" pitchFamily="18" charset="0"/>
              <a:buNone/>
              <a:defRPr sz="2000"/>
            </a:lvl1pPr>
          </a:lstStyle>
          <a:p>
            <a:r>
              <a:rPr lang="en-US"/>
              <a:t>Master-Untertitelformat bearbeiten</a:t>
            </a:r>
          </a:p>
        </p:txBody>
      </p:sp>
      <p:pic>
        <p:nvPicPr>
          <p:cNvPr id="6" name="Picture 6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37188" y="792163"/>
            <a:ext cx="3835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0"/>
          <p:cNvSpPr>
            <a:spLocks noChangeArrowheads="1"/>
          </p:cNvSpPr>
          <p:nvPr userDrawn="1"/>
        </p:nvSpPr>
        <p:spPr bwMode="auto">
          <a:xfrm>
            <a:off x="0" y="4316413"/>
            <a:ext cx="9906000" cy="411162"/>
          </a:xfrm>
          <a:prstGeom prst="rect">
            <a:avLst/>
          </a:prstGeom>
          <a:solidFill>
            <a:srgbClr val="0E173F"/>
          </a:solidFill>
          <a:ln>
            <a:noFill/>
          </a:ln>
          <a:effectLst>
            <a:outerShdw dist="35921" dir="2700000" algn="ctr" rotWithShape="0">
              <a:srgbClr val="777777"/>
            </a:outerShdw>
          </a:effectLst>
          <a:extLst/>
        </p:spPr>
        <p:txBody>
          <a:bodyPr lIns="90488" tIns="44450" rIns="0" bIns="44450" anchor="ctr" anchorCtr="1"/>
          <a:lstStyle/>
          <a:p>
            <a:pPr algn="ctr">
              <a:defRPr/>
            </a:pPr>
            <a:endParaRPr lang="de-DE" sz="1400" dirty="0">
              <a:solidFill>
                <a:schemeClr val="bg1"/>
              </a:solidFill>
            </a:endParaRPr>
          </a:p>
        </p:txBody>
      </p:sp>
      <p:sp>
        <p:nvSpPr>
          <p:cNvPr id="8" name="Rectangle 30"/>
          <p:cNvSpPr>
            <a:spLocks noChangeArrowheads="1"/>
          </p:cNvSpPr>
          <p:nvPr userDrawn="1"/>
        </p:nvSpPr>
        <p:spPr bwMode="auto">
          <a:xfrm>
            <a:off x="0" y="4244975"/>
            <a:ext cx="9936163" cy="71438"/>
          </a:xfrm>
          <a:prstGeom prst="rect">
            <a:avLst/>
          </a:prstGeom>
          <a:solidFill>
            <a:schemeClr val="bg1">
              <a:lumMod val="75000"/>
            </a:schemeClr>
          </a:solidFill>
          <a:ln>
            <a:noFill/>
          </a:ln>
          <a:effectLst/>
          <a:extLst/>
        </p:spPr>
        <p:txBody>
          <a:bodyPr lIns="90488" tIns="44450" rIns="0" bIns="44450" anchor="ctr" anchorCtr="1"/>
          <a:lstStyle/>
          <a:p>
            <a:pPr algn="ctr">
              <a:defRPr/>
            </a:pPr>
            <a:endParaRPr lang="de-DE" sz="1400" dirty="0">
              <a:solidFill>
                <a:schemeClr val="bg1"/>
              </a:solidFill>
            </a:endParaRPr>
          </a:p>
        </p:txBody>
      </p:sp>
      <p:sp>
        <p:nvSpPr>
          <p:cNvPr id="9" name="Rectangle 30"/>
          <p:cNvSpPr>
            <a:spLocks noChangeArrowheads="1"/>
          </p:cNvSpPr>
          <p:nvPr userDrawn="1"/>
        </p:nvSpPr>
        <p:spPr bwMode="auto">
          <a:xfrm>
            <a:off x="-14288" y="2136775"/>
            <a:ext cx="9936163" cy="71438"/>
          </a:xfrm>
          <a:prstGeom prst="rect">
            <a:avLst/>
          </a:prstGeom>
          <a:solidFill>
            <a:schemeClr val="bg1">
              <a:lumMod val="75000"/>
            </a:schemeClr>
          </a:solidFill>
          <a:ln>
            <a:noFill/>
          </a:ln>
          <a:effectLst/>
          <a:extLst/>
        </p:spPr>
        <p:txBody>
          <a:bodyPr lIns="90488" tIns="44450" rIns="0" bIns="44450" anchor="ctr" anchorCtr="1"/>
          <a:lstStyle/>
          <a:p>
            <a:pPr algn="ctr">
              <a:defRPr/>
            </a:pPr>
            <a:endParaRPr lang="de-DE" sz="1400" dirty="0">
              <a:solidFill>
                <a:schemeClr val="bg1"/>
              </a:solidFill>
            </a:endParaRPr>
          </a:p>
        </p:txBody>
      </p:sp>
      <p:pic>
        <p:nvPicPr>
          <p:cNvPr id="10" name="Picture 2" descr="C:\Users\ses09817\Desktop\header_irebs_201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2308225"/>
            <a:ext cx="99441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54863" y="0"/>
            <a:ext cx="2384425" cy="6350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0" y="0"/>
            <a:ext cx="7002463" cy="6350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137400" cy="9271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9138" y="1258888"/>
            <a:ext cx="4333875" cy="50911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205413" y="1258888"/>
            <a:ext cx="4333875" cy="2468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205413" y="3879850"/>
            <a:ext cx="4333875" cy="2470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0" y="0"/>
            <a:ext cx="7137400" cy="9271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719138" y="1258888"/>
            <a:ext cx="4333875" cy="2468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205413" y="1258888"/>
            <a:ext cx="4333875" cy="2468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719138" y="3879850"/>
            <a:ext cx="4333875" cy="2470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5205413" y="3879850"/>
            <a:ext cx="4333875" cy="2470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Abschnittsüberschrift">
    <p:spTree>
      <p:nvGrpSpPr>
        <p:cNvPr id="1" name=""/>
        <p:cNvGrpSpPr/>
        <p:nvPr/>
      </p:nvGrpSpPr>
      <p:grpSpPr>
        <a:xfrm>
          <a:off x="0" y="0"/>
          <a:ext cx="0" cy="0"/>
          <a:chOff x="0" y="0"/>
          <a:chExt cx="0" cy="0"/>
        </a:xfrm>
      </p:grpSpPr>
      <p:sp>
        <p:nvSpPr>
          <p:cNvPr id="3" name="Line 12"/>
          <p:cNvSpPr>
            <a:spLocks noChangeShapeType="1"/>
          </p:cNvSpPr>
          <p:nvPr/>
        </p:nvSpPr>
        <p:spPr bwMode="auto">
          <a:xfrm>
            <a:off x="-1587" y="1446212"/>
            <a:ext cx="9906000" cy="0"/>
          </a:xfrm>
          <a:prstGeom prst="line">
            <a:avLst/>
          </a:prstGeom>
          <a:noFill/>
          <a:ln w="127000">
            <a:solidFill>
              <a:schemeClr val="bg2"/>
            </a:solidFill>
            <a:round/>
            <a:headEnd/>
            <a:tailEnd/>
          </a:ln>
          <a:effectLst/>
        </p:spPr>
        <p:txBody>
          <a:bodyPr wrap="none" anchor="ctr"/>
          <a:lstStyle/>
          <a:p>
            <a:pPr>
              <a:defRPr/>
            </a:pPr>
            <a:endParaRPr lang="de-DE">
              <a:latin typeface="Arial" charset="0"/>
              <a:cs typeface="+mn-cs"/>
            </a:endParaRPr>
          </a:p>
        </p:txBody>
      </p:sp>
      <p:sp>
        <p:nvSpPr>
          <p:cNvPr id="4" name="Text Box 46"/>
          <p:cNvSpPr txBox="1">
            <a:spLocks noChangeArrowheads="1"/>
          </p:cNvSpPr>
          <p:nvPr/>
        </p:nvSpPr>
        <p:spPr bwMode="auto">
          <a:xfrm>
            <a:off x="0" y="6584950"/>
            <a:ext cx="9906000" cy="287338"/>
          </a:xfrm>
          <a:prstGeom prst="rect">
            <a:avLst/>
          </a:prstGeom>
          <a:solidFill>
            <a:schemeClr val="bg2"/>
          </a:solidFill>
          <a:ln w="12700">
            <a:noFill/>
            <a:miter lim="800000"/>
            <a:headEnd/>
            <a:tailEnd/>
          </a:ln>
          <a:effectLst/>
        </p:spPr>
        <p:txBody>
          <a:bodyPr lIns="720000" tIns="36000" rIns="360000" bIns="0"/>
          <a:lstStyle/>
          <a:p>
            <a:pPr eaLnBrk="0" hangingPunct="0">
              <a:spcBef>
                <a:spcPct val="50000"/>
              </a:spcBef>
              <a:defRPr/>
            </a:pPr>
            <a:endParaRPr lang="de-DE" sz="1400" dirty="0">
              <a:solidFill>
                <a:schemeClr val="bg1"/>
              </a:solidFill>
              <a:latin typeface="Arial" charset="0"/>
              <a:cs typeface="+mn-cs"/>
            </a:endParaRPr>
          </a:p>
          <a:p>
            <a:pPr algn="ctr" eaLnBrk="0" hangingPunct="0">
              <a:spcBef>
                <a:spcPct val="50000"/>
              </a:spcBef>
              <a:defRPr/>
            </a:pPr>
            <a:endParaRPr lang="de-DE" sz="600" dirty="0">
              <a:solidFill>
                <a:schemeClr val="tx2"/>
              </a:solidFill>
              <a:latin typeface="Arial" charset="0"/>
              <a:cs typeface="+mn-cs"/>
            </a:endParaRPr>
          </a:p>
        </p:txBody>
      </p:sp>
      <p:sp>
        <p:nvSpPr>
          <p:cNvPr id="11" name="Rectangle 30"/>
          <p:cNvSpPr>
            <a:spLocks noChangeArrowheads="1"/>
          </p:cNvSpPr>
          <p:nvPr userDrawn="1"/>
        </p:nvSpPr>
        <p:spPr bwMode="auto">
          <a:xfrm>
            <a:off x="-1587" y="2152650"/>
            <a:ext cx="9906000" cy="411162"/>
          </a:xfrm>
          <a:prstGeom prst="rect">
            <a:avLst/>
          </a:prstGeom>
          <a:solidFill>
            <a:srgbClr val="0E173F"/>
          </a:solidFill>
          <a:ln>
            <a:noFill/>
          </a:ln>
          <a:effectLst>
            <a:outerShdw dist="35921" dir="2700000" algn="ctr" rotWithShape="0">
              <a:srgbClr val="777777"/>
            </a:outerShdw>
          </a:effectLst>
          <a:extLst/>
        </p:spPr>
        <p:txBody>
          <a:bodyPr lIns="90488" tIns="44450" rIns="0" bIns="44450" anchor="ctr" anchorCtr="1"/>
          <a:lstStyle/>
          <a:p>
            <a:pPr algn="ctr">
              <a:defRPr/>
            </a:pPr>
            <a:endParaRPr lang="de-DE" sz="1400" dirty="0">
              <a:solidFill>
                <a:schemeClr val="bg1"/>
              </a:solidFill>
            </a:endParaRPr>
          </a:p>
        </p:txBody>
      </p:sp>
      <p:sp>
        <p:nvSpPr>
          <p:cNvPr id="12" name="Rectangle 30"/>
          <p:cNvSpPr>
            <a:spLocks noChangeArrowheads="1"/>
          </p:cNvSpPr>
          <p:nvPr userDrawn="1"/>
        </p:nvSpPr>
        <p:spPr bwMode="auto">
          <a:xfrm>
            <a:off x="-1587" y="2081212"/>
            <a:ext cx="9936163" cy="71438"/>
          </a:xfrm>
          <a:prstGeom prst="rect">
            <a:avLst/>
          </a:prstGeom>
          <a:solidFill>
            <a:schemeClr val="bg1">
              <a:lumMod val="75000"/>
            </a:schemeClr>
          </a:solidFill>
          <a:ln>
            <a:noFill/>
          </a:ln>
          <a:effectLst/>
          <a:extLst/>
        </p:spPr>
        <p:txBody>
          <a:bodyPr lIns="90488" tIns="44450" rIns="0" bIns="44450" anchor="ctr" anchorCtr="1"/>
          <a:lstStyle/>
          <a:p>
            <a:pPr algn="ctr">
              <a:defRPr/>
            </a:pPr>
            <a:endParaRPr lang="de-DE" sz="1400" dirty="0">
              <a:solidFill>
                <a:schemeClr val="bg1"/>
              </a:solidFill>
            </a:endParaRPr>
          </a:p>
        </p:txBody>
      </p:sp>
      <p:sp>
        <p:nvSpPr>
          <p:cNvPr id="13" name="Rectangle 30"/>
          <p:cNvSpPr>
            <a:spLocks noChangeArrowheads="1"/>
          </p:cNvSpPr>
          <p:nvPr userDrawn="1"/>
        </p:nvSpPr>
        <p:spPr bwMode="auto">
          <a:xfrm>
            <a:off x="-15875" y="-26988"/>
            <a:ext cx="9936163" cy="71438"/>
          </a:xfrm>
          <a:prstGeom prst="rect">
            <a:avLst/>
          </a:prstGeom>
          <a:solidFill>
            <a:schemeClr val="bg1">
              <a:lumMod val="75000"/>
            </a:schemeClr>
          </a:solidFill>
          <a:ln>
            <a:noFill/>
          </a:ln>
          <a:effectLst/>
          <a:extLst/>
        </p:spPr>
        <p:txBody>
          <a:bodyPr lIns="90488" tIns="44450" rIns="0" bIns="44450" anchor="ctr" anchorCtr="1"/>
          <a:lstStyle/>
          <a:p>
            <a:pPr algn="ctr">
              <a:defRPr/>
            </a:pPr>
            <a:endParaRPr lang="de-DE" sz="1400" dirty="0">
              <a:solidFill>
                <a:schemeClr val="bg1"/>
              </a:solidFill>
            </a:endParaRPr>
          </a:p>
        </p:txBody>
      </p:sp>
      <p:pic>
        <p:nvPicPr>
          <p:cNvPr id="14" name="Picture 2" descr="C:\Users\ses09817\Desktop\header_irebs_201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7" y="144462"/>
            <a:ext cx="99441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6"/>
          <p:cNvSpPr txBox="1">
            <a:spLocks noChangeArrowheads="1"/>
          </p:cNvSpPr>
          <p:nvPr userDrawn="1"/>
        </p:nvSpPr>
        <p:spPr bwMode="auto">
          <a:xfrm>
            <a:off x="0" y="6584950"/>
            <a:ext cx="9906000" cy="287338"/>
          </a:xfrm>
          <a:prstGeom prst="rect">
            <a:avLst/>
          </a:prstGeom>
          <a:solidFill>
            <a:schemeClr val="bg2"/>
          </a:solidFill>
          <a:ln w="12700">
            <a:noFill/>
            <a:miter lim="800000"/>
            <a:headEnd/>
            <a:tailEnd/>
          </a:ln>
          <a:effectLst/>
        </p:spPr>
        <p:txBody>
          <a:bodyPr lIns="720000" tIns="36000" rIns="360000" bIns="0"/>
          <a:lstStyle/>
          <a:p>
            <a:pPr algn="r">
              <a:defRPr/>
            </a:pPr>
            <a:fld id="{6D40407D-2C62-457A-8868-BB851B6BAC13}" type="slidenum">
              <a:rPr lang="de-DE" smtClean="0">
                <a:solidFill>
                  <a:schemeClr val="bg1"/>
                </a:solidFill>
                <a:latin typeface="Arial" charset="0"/>
              </a:rPr>
              <a:pPr algn="r">
                <a:defRPr/>
              </a:pPr>
              <a:t>‹Nr.›</a:t>
            </a:fld>
            <a:endParaRPr lang="de-DE" dirty="0">
              <a:solidFill>
                <a:schemeClr val="bg1"/>
              </a:solidFill>
              <a:latin typeface="Arial" charset="0"/>
            </a:endParaRPr>
          </a:p>
        </p:txBody>
      </p:sp>
      <p:sp>
        <p:nvSpPr>
          <p:cNvPr id="16" name="Textfeld 15"/>
          <p:cNvSpPr txBox="1"/>
          <p:nvPr userDrawn="1"/>
        </p:nvSpPr>
        <p:spPr>
          <a:xfrm>
            <a:off x="200471" y="6584950"/>
            <a:ext cx="8929241" cy="276999"/>
          </a:xfrm>
          <a:prstGeom prst="rect">
            <a:avLst/>
          </a:prstGeom>
          <a:noFill/>
        </p:spPr>
        <p:txBody>
          <a:bodyPr wrap="square" rtlCol="0">
            <a:spAutoFit/>
          </a:bodyPr>
          <a:lstStyle/>
          <a:p>
            <a:r>
              <a:rPr lang="de-DE" dirty="0" smtClean="0">
                <a:solidFill>
                  <a:schemeClr val="bg1"/>
                </a:solidFill>
              </a:rPr>
              <a:t>Braun</a:t>
            </a:r>
            <a:r>
              <a:rPr lang="de-DE" baseline="0" dirty="0" smtClean="0">
                <a:solidFill>
                  <a:schemeClr val="bg1"/>
                </a:solidFill>
              </a:rPr>
              <a:t> | Cajias | Bienert</a:t>
            </a:r>
            <a:endParaRPr lang="de-DE" sz="1200" b="1" kern="1200" dirty="0" smtClean="0">
              <a:solidFill>
                <a:schemeClr val="bg1"/>
              </a:solidFill>
              <a:latin typeface="Arial" pitchFamily="34" charset="0"/>
              <a:ea typeface="+mn-ea"/>
              <a:cs typeface="+mn-cs"/>
            </a:endParaRPr>
          </a:p>
        </p:txBody>
      </p:sp>
    </p:spTree>
    <p:extLst>
      <p:ext uri="{BB962C8B-B14F-4D97-AF65-F5344CB8AC3E}">
        <p14:creationId xmlns:p14="http://schemas.microsoft.com/office/powerpoint/2010/main" val="115114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4"/>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9138" y="1258888"/>
            <a:ext cx="4333875"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205413" y="1258888"/>
            <a:ext cx="4333875"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2"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71374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a:r>
              <a:rPr lang="en-US" smtClean="0"/>
              <a:t>Mastertitelformat bearbeiten</a:t>
            </a:r>
          </a:p>
        </p:txBody>
      </p:sp>
      <p:sp>
        <p:nvSpPr>
          <p:cNvPr id="2051" name="Rectangle 3"/>
          <p:cNvSpPr>
            <a:spLocks noGrp="1" noChangeArrowheads="1"/>
          </p:cNvSpPr>
          <p:nvPr>
            <p:ph type="body" idx="1"/>
          </p:nvPr>
        </p:nvSpPr>
        <p:spPr bwMode="auto">
          <a:xfrm>
            <a:off x="719140" y="1258888"/>
            <a:ext cx="8820150" cy="5091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6" name="Line 12"/>
          <p:cNvSpPr>
            <a:spLocks noChangeShapeType="1"/>
          </p:cNvSpPr>
          <p:nvPr/>
        </p:nvSpPr>
        <p:spPr bwMode="auto">
          <a:xfrm>
            <a:off x="0" y="990600"/>
            <a:ext cx="9906000" cy="0"/>
          </a:xfrm>
          <a:prstGeom prst="line">
            <a:avLst/>
          </a:prstGeom>
          <a:noFill/>
          <a:ln w="127000">
            <a:solidFill>
              <a:schemeClr val="bg2"/>
            </a:solidFill>
            <a:round/>
            <a:headEnd/>
            <a:tailEnd/>
          </a:ln>
          <a:effectLst/>
        </p:spPr>
        <p:txBody>
          <a:bodyPr wrap="none" anchor="ctr"/>
          <a:lstStyle/>
          <a:p>
            <a:pPr>
              <a:defRPr/>
            </a:pPr>
            <a:endParaRPr lang="de-DE">
              <a:latin typeface="Arial" charset="0"/>
            </a:endParaRPr>
          </a:p>
        </p:txBody>
      </p:sp>
      <p:sp>
        <p:nvSpPr>
          <p:cNvPr id="1070" name="Text Box 46"/>
          <p:cNvSpPr txBox="1">
            <a:spLocks noChangeArrowheads="1"/>
          </p:cNvSpPr>
          <p:nvPr/>
        </p:nvSpPr>
        <p:spPr bwMode="auto">
          <a:xfrm>
            <a:off x="0" y="6584950"/>
            <a:ext cx="9906000" cy="287338"/>
          </a:xfrm>
          <a:prstGeom prst="rect">
            <a:avLst/>
          </a:prstGeom>
          <a:solidFill>
            <a:schemeClr val="bg2"/>
          </a:solidFill>
          <a:ln w="12700">
            <a:noFill/>
            <a:miter lim="800000"/>
            <a:headEnd/>
            <a:tailEnd/>
          </a:ln>
          <a:effectLst/>
        </p:spPr>
        <p:txBody>
          <a:bodyPr lIns="720000" tIns="36000" rIns="360000" bIns="0"/>
          <a:lstStyle/>
          <a:p>
            <a:pPr algn="r">
              <a:defRPr/>
            </a:pPr>
            <a:fld id="{6D40407D-2C62-457A-8868-BB851B6BAC13}" type="slidenum">
              <a:rPr lang="de-DE" sz="1200" b="1" smtClean="0">
                <a:solidFill>
                  <a:schemeClr val="bg1"/>
                </a:solidFill>
                <a:latin typeface="Arial" charset="0"/>
              </a:rPr>
              <a:pPr algn="r">
                <a:defRPr/>
              </a:pPr>
              <a:t>‹Nr.›</a:t>
            </a:fld>
            <a:endParaRPr lang="de-DE" sz="1200" b="1" dirty="0">
              <a:solidFill>
                <a:schemeClr val="bg1"/>
              </a:solidFill>
              <a:latin typeface="Arial" charset="0"/>
            </a:endParaRPr>
          </a:p>
        </p:txBody>
      </p:sp>
      <p:pic>
        <p:nvPicPr>
          <p:cNvPr id="7" name="Picture 69"/>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7833320" y="175742"/>
            <a:ext cx="1917698" cy="588962"/>
          </a:xfrm>
          <a:prstGeom prst="rect">
            <a:avLst/>
          </a:prstGeom>
          <a:noFill/>
          <a:ln w="9525">
            <a:noFill/>
            <a:miter lim="800000"/>
            <a:headEnd/>
            <a:tailEnd/>
          </a:ln>
        </p:spPr>
      </p:pic>
      <p:sp>
        <p:nvSpPr>
          <p:cNvPr id="8" name="Textfeld 7"/>
          <p:cNvSpPr txBox="1"/>
          <p:nvPr userDrawn="1"/>
        </p:nvSpPr>
        <p:spPr>
          <a:xfrm>
            <a:off x="200471" y="6584950"/>
            <a:ext cx="8929241" cy="276999"/>
          </a:xfrm>
          <a:prstGeom prst="rect">
            <a:avLst/>
          </a:prstGeom>
          <a:noFill/>
        </p:spPr>
        <p:txBody>
          <a:bodyPr wrap="square" rtlCol="0">
            <a:spAutoFit/>
          </a:bodyPr>
          <a:lstStyle/>
          <a:p>
            <a:r>
              <a:rPr lang="de-DE" dirty="0" smtClean="0">
                <a:solidFill>
                  <a:schemeClr val="bg1"/>
                </a:solidFill>
              </a:rPr>
              <a:t>Braun</a:t>
            </a:r>
            <a:r>
              <a:rPr lang="de-DE" baseline="0" dirty="0" smtClean="0">
                <a:solidFill>
                  <a:schemeClr val="bg1"/>
                </a:solidFill>
              </a:rPr>
              <a:t> | Cajias | Bienert</a:t>
            </a:r>
            <a:endParaRPr lang="de-DE" sz="1200" b="1" kern="1200" dirty="0" smtClean="0">
              <a:solidFill>
                <a:schemeClr val="bg1"/>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871"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3"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200" b="1">
          <a:solidFill>
            <a:schemeClr val="bg2"/>
          </a:solidFill>
          <a:latin typeface="+mj-lt"/>
          <a:ea typeface="+mj-ea"/>
          <a:cs typeface="+mj-cs"/>
        </a:defRPr>
      </a:lvl1pPr>
      <a:lvl2pPr algn="l" rtl="0" eaLnBrk="0" fontAlgn="base" hangingPunct="0">
        <a:spcBef>
          <a:spcPct val="0"/>
        </a:spcBef>
        <a:spcAft>
          <a:spcPct val="0"/>
        </a:spcAft>
        <a:defRPr sz="2200" b="1">
          <a:solidFill>
            <a:schemeClr val="bg2"/>
          </a:solidFill>
          <a:latin typeface="Arial" charset="0"/>
        </a:defRPr>
      </a:lvl2pPr>
      <a:lvl3pPr algn="l" rtl="0" eaLnBrk="0" fontAlgn="base" hangingPunct="0">
        <a:spcBef>
          <a:spcPct val="0"/>
        </a:spcBef>
        <a:spcAft>
          <a:spcPct val="0"/>
        </a:spcAft>
        <a:defRPr sz="2200" b="1">
          <a:solidFill>
            <a:schemeClr val="bg2"/>
          </a:solidFill>
          <a:latin typeface="Arial" charset="0"/>
        </a:defRPr>
      </a:lvl3pPr>
      <a:lvl4pPr algn="l" rtl="0" eaLnBrk="0" fontAlgn="base" hangingPunct="0">
        <a:spcBef>
          <a:spcPct val="0"/>
        </a:spcBef>
        <a:spcAft>
          <a:spcPct val="0"/>
        </a:spcAft>
        <a:defRPr sz="2200" b="1">
          <a:solidFill>
            <a:schemeClr val="bg2"/>
          </a:solidFill>
          <a:latin typeface="Arial" charset="0"/>
        </a:defRPr>
      </a:lvl4pPr>
      <a:lvl5pPr algn="l" rtl="0" eaLnBrk="0" fontAlgn="base" hangingPunct="0">
        <a:spcBef>
          <a:spcPct val="0"/>
        </a:spcBef>
        <a:spcAft>
          <a:spcPct val="0"/>
        </a:spcAft>
        <a:defRPr sz="2200" b="1">
          <a:solidFill>
            <a:schemeClr val="bg2"/>
          </a:solidFill>
          <a:latin typeface="Arial" charset="0"/>
        </a:defRPr>
      </a:lvl5pPr>
      <a:lvl6pPr marL="457200" algn="l" rtl="0" eaLnBrk="0" fontAlgn="base" hangingPunct="0">
        <a:spcBef>
          <a:spcPct val="0"/>
        </a:spcBef>
        <a:spcAft>
          <a:spcPct val="0"/>
        </a:spcAft>
        <a:defRPr sz="2200" b="1">
          <a:solidFill>
            <a:schemeClr val="bg2"/>
          </a:solidFill>
          <a:latin typeface="Arial" charset="0"/>
        </a:defRPr>
      </a:lvl6pPr>
      <a:lvl7pPr marL="914400" algn="l" rtl="0" eaLnBrk="0" fontAlgn="base" hangingPunct="0">
        <a:spcBef>
          <a:spcPct val="0"/>
        </a:spcBef>
        <a:spcAft>
          <a:spcPct val="0"/>
        </a:spcAft>
        <a:defRPr sz="2200" b="1">
          <a:solidFill>
            <a:schemeClr val="bg2"/>
          </a:solidFill>
          <a:latin typeface="Arial" charset="0"/>
        </a:defRPr>
      </a:lvl7pPr>
      <a:lvl8pPr marL="1371600" algn="l" rtl="0" eaLnBrk="0" fontAlgn="base" hangingPunct="0">
        <a:spcBef>
          <a:spcPct val="0"/>
        </a:spcBef>
        <a:spcAft>
          <a:spcPct val="0"/>
        </a:spcAft>
        <a:defRPr sz="2200" b="1">
          <a:solidFill>
            <a:schemeClr val="bg2"/>
          </a:solidFill>
          <a:latin typeface="Arial" charset="0"/>
        </a:defRPr>
      </a:lvl8pPr>
      <a:lvl9pPr marL="1828800" algn="l" rtl="0" eaLnBrk="0" fontAlgn="base" hangingPunct="0">
        <a:spcBef>
          <a:spcPct val="0"/>
        </a:spcBef>
        <a:spcAft>
          <a:spcPct val="0"/>
        </a:spcAft>
        <a:defRPr sz="2200" b="1">
          <a:solidFill>
            <a:schemeClr val="bg2"/>
          </a:solidFill>
          <a:latin typeface="Arial" charset="0"/>
        </a:defRPr>
      </a:lvl9pPr>
    </p:titleStyle>
    <p:bodyStyle>
      <a:lvl1pPr marL="381000" indent="-381000" algn="l" rtl="0" eaLnBrk="0" fontAlgn="base" hangingPunct="0">
        <a:lnSpc>
          <a:spcPct val="120000"/>
        </a:lnSpc>
        <a:spcBef>
          <a:spcPct val="55000"/>
        </a:spcBef>
        <a:spcAft>
          <a:spcPct val="0"/>
        </a:spcAft>
        <a:buFont typeface="Times" pitchFamily="18" charset="0"/>
        <a:buAutoNum type="arabicPeriod"/>
        <a:defRPr sz="2200">
          <a:solidFill>
            <a:schemeClr val="tx1"/>
          </a:solidFill>
          <a:latin typeface="+mn-lt"/>
          <a:ea typeface="+mn-ea"/>
          <a:cs typeface="+mn-cs"/>
        </a:defRPr>
      </a:lvl1pPr>
      <a:lvl2pPr marL="762000" indent="-190500" algn="l" rtl="0" eaLnBrk="0" fontAlgn="base" hangingPunct="0">
        <a:lnSpc>
          <a:spcPct val="120000"/>
        </a:lnSpc>
        <a:spcBef>
          <a:spcPct val="0"/>
        </a:spcBef>
        <a:spcAft>
          <a:spcPct val="0"/>
        </a:spcAft>
        <a:buFont typeface="Wingdings" pitchFamily="2" charset="2"/>
        <a:buChar char="§"/>
        <a:defRPr sz="2800">
          <a:solidFill>
            <a:schemeClr val="tx1"/>
          </a:solidFill>
          <a:latin typeface="+mn-lt"/>
        </a:defRPr>
      </a:lvl2pPr>
      <a:lvl3pPr marL="1143000" indent="-190500" algn="l" rtl="0" eaLnBrk="0" fontAlgn="base" hangingPunct="0">
        <a:lnSpc>
          <a:spcPct val="150000"/>
        </a:lnSpc>
        <a:spcBef>
          <a:spcPct val="0"/>
        </a:spcBef>
        <a:spcAft>
          <a:spcPct val="0"/>
        </a:spcAft>
        <a:buChar char="–"/>
        <a:defRPr sz="1500">
          <a:solidFill>
            <a:schemeClr val="tx1"/>
          </a:solidFill>
          <a:latin typeface="+mn-lt"/>
        </a:defRPr>
      </a:lvl3pPr>
      <a:lvl4pPr marL="1333500" indent="38100" algn="l" rtl="0" eaLnBrk="0" fontAlgn="base" hangingPunct="0">
        <a:spcBef>
          <a:spcPct val="20000"/>
        </a:spcBef>
        <a:spcAft>
          <a:spcPct val="0"/>
        </a:spcAft>
        <a:buChar char="–"/>
        <a:defRPr sz="1500">
          <a:solidFill>
            <a:schemeClr val="tx1"/>
          </a:solidFill>
          <a:latin typeface="+mn-lt"/>
        </a:defRPr>
      </a:lvl4pPr>
      <a:lvl5pPr marL="1524000" indent="304800" algn="l" rtl="0" eaLnBrk="0" fontAlgn="base" hangingPunct="0">
        <a:spcBef>
          <a:spcPct val="20000"/>
        </a:spcBef>
        <a:spcAft>
          <a:spcPct val="0"/>
        </a:spcAft>
        <a:buChar char="»"/>
        <a:defRPr sz="1500">
          <a:solidFill>
            <a:schemeClr val="tx1"/>
          </a:solidFill>
          <a:latin typeface="+mn-lt"/>
        </a:defRPr>
      </a:lvl5pPr>
      <a:lvl6pPr marL="1981200" algn="l" rtl="0" eaLnBrk="0" fontAlgn="base" hangingPunct="0">
        <a:spcBef>
          <a:spcPct val="20000"/>
        </a:spcBef>
        <a:spcAft>
          <a:spcPct val="0"/>
        </a:spcAft>
        <a:defRPr sz="1500">
          <a:solidFill>
            <a:schemeClr val="tx1"/>
          </a:solidFill>
          <a:latin typeface="+mn-lt"/>
        </a:defRPr>
      </a:lvl6pPr>
      <a:lvl7pPr marL="2438400" algn="l" rtl="0" eaLnBrk="0" fontAlgn="base" hangingPunct="0">
        <a:spcBef>
          <a:spcPct val="20000"/>
        </a:spcBef>
        <a:spcAft>
          <a:spcPct val="0"/>
        </a:spcAft>
        <a:defRPr sz="1500">
          <a:solidFill>
            <a:schemeClr val="tx1"/>
          </a:solidFill>
          <a:latin typeface="+mn-lt"/>
        </a:defRPr>
      </a:lvl7pPr>
      <a:lvl8pPr marL="2895600" algn="l" rtl="0" eaLnBrk="0" fontAlgn="base" hangingPunct="0">
        <a:spcBef>
          <a:spcPct val="20000"/>
        </a:spcBef>
        <a:spcAft>
          <a:spcPct val="0"/>
        </a:spcAft>
        <a:defRPr sz="1500">
          <a:solidFill>
            <a:schemeClr val="tx1"/>
          </a:solidFill>
          <a:latin typeface="+mn-lt"/>
        </a:defRPr>
      </a:lvl8pPr>
      <a:lvl9pPr marL="3352800" algn="l" rtl="0" eaLnBrk="0" fontAlgn="base" hangingPunct="0">
        <a:spcBef>
          <a:spcPct val="20000"/>
        </a:spcBef>
        <a:spcAft>
          <a:spcPct val="0"/>
        </a:spcAft>
        <a:defRPr sz="15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www.irebs.de/" TargetMode="External"/><Relationship Id="rId4" Type="http://schemas.openxmlformats.org/officeDocument/2006/relationships/hyperlink" Target="mailto:thomas.braun@irebs.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2000" b="1" dirty="0" smtClean="0">
                <a:ea typeface="ＭＳ Ｐゴシック" pitchFamily="34" charset="-128"/>
              </a:rPr>
              <a:t>Labeled Properties = Prime Locations?</a:t>
            </a:r>
            <a:r>
              <a:rPr lang="en-US" sz="2000" b="1" dirty="0">
                <a:ea typeface="ＭＳ Ｐゴシック" pitchFamily="34" charset="-128"/>
              </a:rPr>
              <a:t/>
            </a:r>
            <a:br>
              <a:rPr lang="en-US" sz="2000" b="1" dirty="0">
                <a:ea typeface="ＭＳ Ｐゴシック" pitchFamily="34" charset="-128"/>
              </a:rPr>
            </a:br>
            <a:r>
              <a:rPr lang="en-US" sz="2000" b="1" dirty="0">
                <a:ea typeface="ＭＳ Ｐゴシック" pitchFamily="34" charset="-128"/>
              </a:rPr>
              <a:t>A </a:t>
            </a:r>
            <a:r>
              <a:rPr lang="en-US" sz="2000" b="1" dirty="0" smtClean="0">
                <a:ea typeface="ＭＳ Ｐゴシック" pitchFamily="34" charset="-128"/>
              </a:rPr>
              <a:t>Spatial View On The Diffusion Of Green Buildings</a:t>
            </a:r>
            <a:r>
              <a:rPr lang="en-US" sz="2000" b="1" dirty="0">
                <a:ea typeface="ＭＳ Ｐゴシック" pitchFamily="34" charset="-128"/>
              </a:rPr>
              <a:t/>
            </a:r>
            <a:br>
              <a:rPr lang="en-US" sz="2000" b="1" dirty="0">
                <a:ea typeface="ＭＳ Ｐゴシック" pitchFamily="34" charset="-128"/>
              </a:rPr>
            </a:br>
            <a:r>
              <a:rPr lang="en-GB" sz="1600" dirty="0" smtClean="0">
                <a:ea typeface="ＭＳ Ｐゴシック" pitchFamily="34" charset="-128"/>
              </a:rPr>
              <a:t>Bucharest, June 27th 2014</a:t>
            </a:r>
            <a:r>
              <a:rPr lang="en-GB" sz="1050" b="1" dirty="0" smtClean="0">
                <a:ea typeface="ＭＳ Ｐゴシック" pitchFamily="34" charset="-128"/>
              </a:rPr>
              <a:t/>
            </a:r>
            <a:br>
              <a:rPr lang="en-GB" sz="1050" b="1" dirty="0" smtClean="0">
                <a:ea typeface="ＭＳ Ｐゴシック" pitchFamily="34" charset="-128"/>
              </a:rPr>
            </a:br>
            <a:r>
              <a:rPr lang="en-GB" sz="1600" b="1" dirty="0" smtClean="0">
                <a:ea typeface="ＭＳ Ｐゴシック" pitchFamily="34" charset="-128"/>
              </a:rPr>
              <a:t>Thomas </a:t>
            </a:r>
            <a:r>
              <a:rPr lang="en-GB" sz="1600" b="1" dirty="0">
                <a:ea typeface="ＭＳ Ｐゴシック" pitchFamily="34" charset="-128"/>
              </a:rPr>
              <a:t>Braun | Marcelo Cajias | </a:t>
            </a:r>
            <a:r>
              <a:rPr lang="en-GB" sz="1600" b="1" dirty="0" smtClean="0">
                <a:ea typeface="ＭＳ Ｐゴシック" pitchFamily="34" charset="-128"/>
              </a:rPr>
              <a:t>Sven Bienert</a:t>
            </a:r>
            <a:endParaRPr lang="de-DE" sz="2000" dirty="0"/>
          </a:p>
        </p:txBody>
      </p:sp>
    </p:spTree>
    <p:extLst>
      <p:ext uri="{BB962C8B-B14F-4D97-AF65-F5344CB8AC3E}">
        <p14:creationId xmlns:p14="http://schemas.microsoft.com/office/powerpoint/2010/main" val="283626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a:solidFill>
                  <a:srgbClr val="FFFFFF"/>
                </a:solidFill>
              </a:rPr>
              <a:t>„</a:t>
            </a:r>
            <a:r>
              <a:rPr lang="de-DE" sz="1400" dirty="0" err="1">
                <a:solidFill>
                  <a:srgbClr val="FFFFFF"/>
                </a:solidFill>
              </a:rPr>
              <a:t>Labeled</a:t>
            </a:r>
            <a:r>
              <a:rPr lang="de-DE" sz="1400" dirty="0">
                <a:solidFill>
                  <a:srgbClr val="FFFFFF"/>
                </a:solidFill>
              </a:rPr>
              <a:t> Properties = Prime Properties?“</a:t>
            </a:r>
          </a:p>
        </p:txBody>
      </p:sp>
      <p:sp>
        <p:nvSpPr>
          <p:cNvPr id="6"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lang="en-US" sz="2200" dirty="0" smtClean="0">
                <a:solidFill>
                  <a:srgbClr val="7F7E7D"/>
                </a:solidFill>
              </a:rPr>
              <a:t>Hypothesis</a:t>
            </a:r>
            <a:endParaRPr kumimoji="0" lang="de-DE" sz="22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7" name="Rectangle 1028"/>
          <p:cNvSpPr>
            <a:spLocks noChangeArrowheads="1"/>
          </p:cNvSpPr>
          <p:nvPr/>
        </p:nvSpPr>
        <p:spPr bwMode="auto">
          <a:xfrm>
            <a:off x="341314" y="1785473"/>
            <a:ext cx="9151030" cy="1514261"/>
          </a:xfrm>
          <a:prstGeom prst="rect">
            <a:avLst/>
          </a:prstGeom>
          <a:noFill/>
          <a:ln w="12700">
            <a:noFill/>
            <a:miter lim="800000"/>
            <a:headEnd/>
            <a:tailEnd/>
          </a:ln>
        </p:spPr>
        <p:txBody>
          <a:bodyPr wrap="square" rIns="0">
            <a:spAutoFit/>
          </a:bodyPr>
          <a:lstStyle/>
          <a:p>
            <a:pPr marL="857250" lvl="1" indent="-400050" eaLnBrk="0" hangingPunct="0">
              <a:lnSpc>
                <a:spcPct val="150000"/>
              </a:lnSpc>
              <a:spcBef>
                <a:spcPct val="30000"/>
              </a:spcBef>
              <a:spcAft>
                <a:spcPct val="30000"/>
              </a:spcAft>
              <a:buClr>
                <a:srgbClr val="969696"/>
              </a:buClr>
              <a:buSzPct val="90000"/>
              <a:buFont typeface="+mj-lt"/>
              <a:buAutoNum type="arabicPeriod"/>
              <a:tabLst>
                <a:tab pos="717550" algn="l"/>
              </a:tabLst>
            </a:pPr>
            <a:r>
              <a:rPr lang="de-DE" sz="1400" b="0" dirty="0" smtClean="0"/>
              <a:t>In </a:t>
            </a:r>
            <a:r>
              <a:rPr lang="de-DE" sz="1400" b="0" dirty="0" err="1" smtClean="0"/>
              <a:t>which</a:t>
            </a:r>
            <a:r>
              <a:rPr lang="de-DE" sz="1400" b="0" dirty="0" smtClean="0"/>
              <a:t> </a:t>
            </a:r>
            <a:r>
              <a:rPr lang="de-DE" sz="1400" b="0" dirty="0" err="1" smtClean="0"/>
              <a:t>areas</a:t>
            </a:r>
            <a:r>
              <a:rPr lang="de-DE" sz="1400" b="0" dirty="0" smtClean="0"/>
              <a:t> </a:t>
            </a:r>
            <a:r>
              <a:rPr lang="de-DE" sz="1400" b="0" dirty="0" err="1" smtClean="0"/>
              <a:t>are</a:t>
            </a:r>
            <a:r>
              <a:rPr lang="de-DE" sz="1400" b="0" dirty="0" smtClean="0"/>
              <a:t> </a:t>
            </a:r>
            <a:r>
              <a:rPr lang="de-DE" sz="1400" b="0" dirty="0" err="1" smtClean="0"/>
              <a:t>green</a:t>
            </a:r>
            <a:r>
              <a:rPr lang="de-DE" sz="1400" b="0" dirty="0" smtClean="0"/>
              <a:t> </a:t>
            </a:r>
            <a:r>
              <a:rPr lang="de-DE" sz="1400" b="0" dirty="0" err="1" smtClean="0"/>
              <a:t>buildings</a:t>
            </a:r>
            <a:r>
              <a:rPr lang="de-DE" sz="1400" b="0" dirty="0" smtClean="0"/>
              <a:t> </a:t>
            </a:r>
            <a:r>
              <a:rPr lang="de-DE" sz="1400" b="0" dirty="0" err="1" smtClean="0"/>
              <a:t>actually</a:t>
            </a:r>
            <a:r>
              <a:rPr lang="de-DE" sz="1400" b="0" dirty="0" smtClean="0"/>
              <a:t> </a:t>
            </a:r>
            <a:r>
              <a:rPr lang="de-DE" sz="1400" b="0" dirty="0" err="1" smtClean="0"/>
              <a:t>located</a:t>
            </a:r>
            <a:r>
              <a:rPr lang="de-DE" sz="1400" b="0" dirty="0" smtClean="0"/>
              <a:t>? </a:t>
            </a:r>
            <a:r>
              <a:rPr lang="de-DE" sz="1400" b="0" dirty="0" err="1" smtClean="0"/>
              <a:t>Exclusively</a:t>
            </a:r>
            <a:r>
              <a:rPr lang="de-DE" sz="1400" b="0" dirty="0" smtClean="0"/>
              <a:t> in prime </a:t>
            </a:r>
            <a:r>
              <a:rPr lang="de-DE" sz="1400" b="0" dirty="0" err="1" smtClean="0"/>
              <a:t>locations</a:t>
            </a:r>
            <a:r>
              <a:rPr lang="de-DE" sz="1400" b="0" dirty="0" smtClean="0"/>
              <a:t>?</a:t>
            </a:r>
          </a:p>
          <a:p>
            <a:pPr marL="857250" lvl="1" indent="-400050" eaLnBrk="0" hangingPunct="0">
              <a:lnSpc>
                <a:spcPct val="150000"/>
              </a:lnSpc>
              <a:spcBef>
                <a:spcPct val="30000"/>
              </a:spcBef>
              <a:spcAft>
                <a:spcPct val="30000"/>
              </a:spcAft>
              <a:buClr>
                <a:srgbClr val="969696"/>
              </a:buClr>
              <a:buSzPct val="90000"/>
              <a:buFont typeface="+mj-lt"/>
              <a:buAutoNum type="arabicPeriod"/>
              <a:tabLst>
                <a:tab pos="717550" algn="l"/>
              </a:tabLst>
            </a:pPr>
            <a:r>
              <a:rPr lang="en-US" sz="1400" b="0" dirty="0" smtClean="0"/>
              <a:t>What </a:t>
            </a:r>
            <a:r>
              <a:rPr lang="en-US" sz="1400" b="0" dirty="0"/>
              <a:t>happens, if markets in the initial stage (prime locations) are saturated? Do / will new markets (beyond prime locations) be entered by green buildings according to a hierarchical diffusion process? Are there already any indications</a:t>
            </a:r>
            <a:r>
              <a:rPr lang="en-US" sz="1400" b="0" dirty="0" smtClean="0"/>
              <a:t>?</a:t>
            </a:r>
            <a:endParaRPr lang="en-US" sz="1400" b="0" dirty="0"/>
          </a:p>
        </p:txBody>
      </p:sp>
    </p:spTree>
    <p:extLst>
      <p:ext uri="{BB962C8B-B14F-4D97-AF65-F5344CB8AC3E}">
        <p14:creationId xmlns:p14="http://schemas.microsoft.com/office/powerpoint/2010/main" val="42266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smtClean="0">
                <a:solidFill>
                  <a:srgbClr val="FFFFFF"/>
                </a:solidFill>
              </a:rPr>
              <a:t>Data</a:t>
            </a:r>
            <a:endParaRPr lang="de-DE" sz="1400" dirty="0">
              <a:solidFill>
                <a:srgbClr val="FFFFFF"/>
              </a:solidFill>
            </a:endParaRPr>
          </a:p>
        </p:txBody>
      </p:sp>
      <p:sp>
        <p:nvSpPr>
          <p:cNvPr id="6"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lang="en-US" sz="2200" dirty="0" smtClean="0">
                <a:solidFill>
                  <a:srgbClr val="7F7E7D"/>
                </a:solidFill>
              </a:rPr>
              <a:t>Research Approach</a:t>
            </a:r>
            <a:endParaRPr kumimoji="0" lang="de-DE" sz="22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7" name="Rectangle 1028"/>
          <p:cNvSpPr>
            <a:spLocks noChangeArrowheads="1"/>
          </p:cNvSpPr>
          <p:nvPr/>
        </p:nvSpPr>
        <p:spPr bwMode="auto">
          <a:xfrm>
            <a:off x="341314" y="1759456"/>
            <a:ext cx="9076182" cy="2225225"/>
          </a:xfrm>
          <a:prstGeom prst="rect">
            <a:avLst/>
          </a:prstGeom>
          <a:noFill/>
          <a:ln w="12700">
            <a:noFill/>
            <a:miter lim="800000"/>
            <a:headEnd/>
            <a:tailEnd/>
          </a:ln>
        </p:spPr>
        <p:txBody>
          <a:bodyPr wrap="square" rIns="0">
            <a:spAutoFit/>
          </a:bodyPr>
          <a:lstStyle/>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400" b="0" dirty="0" smtClean="0"/>
              <a:t>Focus </a:t>
            </a:r>
            <a:r>
              <a:rPr lang="en-US" sz="1400" b="0" dirty="0"/>
              <a:t>on the </a:t>
            </a:r>
            <a:r>
              <a:rPr lang="en-US" sz="1400" b="0" dirty="0" smtClean="0"/>
              <a:t>spatial </a:t>
            </a:r>
            <a:r>
              <a:rPr lang="en-US" sz="1400" b="0" dirty="0"/>
              <a:t>dimension: </a:t>
            </a:r>
            <a:r>
              <a:rPr lang="en-US" sz="1400" b="0" dirty="0" smtClean="0"/>
              <a:t>Yearly diffusion </a:t>
            </a:r>
            <a:r>
              <a:rPr lang="en-US" sz="1400" b="0" dirty="0"/>
              <a:t>from </a:t>
            </a:r>
            <a:r>
              <a:rPr lang="en-US" sz="1400" b="0" dirty="0" smtClean="0"/>
              <a:t>2000 </a:t>
            </a:r>
            <a:r>
              <a:rPr lang="en-US" sz="1400" b="0" dirty="0"/>
              <a:t>to </a:t>
            </a:r>
            <a:r>
              <a:rPr lang="en-US" sz="1400" b="0" dirty="0" smtClean="0"/>
              <a:t>2012</a:t>
            </a:r>
            <a:endParaRPr lang="en-US" sz="1400" b="0" dirty="0"/>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400" b="0" dirty="0" smtClean="0"/>
              <a:t>Green </a:t>
            </a:r>
            <a:r>
              <a:rPr lang="en-US" sz="1400" b="0" dirty="0"/>
              <a:t>intention describes the diffusion </a:t>
            </a:r>
            <a:r>
              <a:rPr lang="en-US" sz="1400" b="0" dirty="0" smtClean="0">
                <a:sym typeface="Wingdings" pitchFamily="2" charset="2"/>
              </a:rPr>
              <a:t></a:t>
            </a:r>
            <a:r>
              <a:rPr lang="en-US" sz="1400" b="0" dirty="0" smtClean="0"/>
              <a:t> </a:t>
            </a:r>
            <a:r>
              <a:rPr lang="en-US" sz="1400" b="0" dirty="0"/>
              <a:t>Registration date</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400" b="0" dirty="0" smtClean="0"/>
              <a:t>Each </a:t>
            </a:r>
            <a:r>
              <a:rPr lang="en-US" sz="1400" b="0" dirty="0"/>
              <a:t>investment decision is equitable (regardless of a square feet weighting!)</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400" b="0" dirty="0" smtClean="0"/>
              <a:t>CBSA-level (103): population &gt; 500,000</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400" b="0" dirty="0" smtClean="0"/>
              <a:t>Number of LEED buildings: about 18,000</a:t>
            </a:r>
            <a:endParaRPr lang="en-US" sz="1400" b="0" dirty="0"/>
          </a:p>
        </p:txBody>
      </p:sp>
    </p:spTree>
    <p:extLst>
      <p:ext uri="{BB962C8B-B14F-4D97-AF65-F5344CB8AC3E}">
        <p14:creationId xmlns:p14="http://schemas.microsoft.com/office/powerpoint/2010/main" val="3365621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49745"/>
          <a:stretch/>
        </p:blipFill>
        <p:spPr>
          <a:xfrm>
            <a:off x="-1209391" y="-315416"/>
            <a:ext cx="20059935" cy="7560840"/>
          </a:xfrm>
          <a:prstGeom prst="rect">
            <a:avLst/>
          </a:prstGeom>
        </p:spPr>
      </p:pic>
      <p:pic>
        <p:nvPicPr>
          <p:cNvPr id="11" name="Picture 4" descr="http://unrbep.org/wp-content/uploads/2010/05/greenbuilding.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0953" y="363033"/>
            <a:ext cx="707496" cy="73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4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duotone>
              <a:prstClr val="black"/>
              <a:srgbClr val="92D050">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49745"/>
          <a:stretch/>
        </p:blipFill>
        <p:spPr>
          <a:xfrm>
            <a:off x="-1209391" y="-315416"/>
            <a:ext cx="20059935" cy="7560840"/>
          </a:xfrm>
          <a:prstGeom prst="rect">
            <a:avLst/>
          </a:prstGeom>
        </p:spPr>
      </p:pic>
      <p:pic>
        <p:nvPicPr>
          <p:cNvPr id="8" name="Picture 4" descr="http://unrbep.org/wp-content/uploads/2010/05/greenbuilding.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0953" y="363033"/>
            <a:ext cx="707496" cy="73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67824"/>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005" t="4377" r="2403" b="4104"/>
          <a:stretch/>
        </p:blipFill>
        <p:spPr>
          <a:xfrm>
            <a:off x="1501713" y="1821841"/>
            <a:ext cx="6871865" cy="4703504"/>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3155" t="4305" r="2379" b="4352"/>
          <a:stretch/>
        </p:blipFill>
        <p:spPr>
          <a:xfrm>
            <a:off x="1510264" y="1817528"/>
            <a:ext cx="6882231" cy="4707816"/>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l="3253" t="4167" r="2486" b="4238"/>
          <a:stretch/>
        </p:blipFill>
        <p:spPr>
          <a:xfrm>
            <a:off x="1523913" y="1821840"/>
            <a:ext cx="6842165" cy="4703503"/>
          </a:xfrm>
          <a:prstGeom prst="rect">
            <a:avLst/>
          </a:prstGeom>
        </p:spPr>
      </p:pic>
      <p:sp>
        <p:nvSpPr>
          <p:cNvPr id="8"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smtClean="0">
                <a:solidFill>
                  <a:srgbClr val="FFFFFF"/>
                </a:solidFill>
              </a:rPr>
              <a:t>ZIP-Code Differentiation in </a:t>
            </a:r>
            <a:r>
              <a:rPr lang="de-DE" sz="1400" dirty="0" err="1" smtClean="0">
                <a:solidFill>
                  <a:srgbClr val="FFFFFF"/>
                </a:solidFill>
              </a:rPr>
              <a:t>the</a:t>
            </a:r>
            <a:r>
              <a:rPr lang="de-DE" sz="1400" dirty="0" smtClean="0">
                <a:solidFill>
                  <a:srgbClr val="FFFFFF"/>
                </a:solidFill>
              </a:rPr>
              <a:t> CBSA </a:t>
            </a:r>
            <a:r>
              <a:rPr lang="de-DE" sz="1400" dirty="0" err="1" smtClean="0">
                <a:solidFill>
                  <a:srgbClr val="FFFFFF"/>
                </a:solidFill>
              </a:rPr>
              <a:t>of</a:t>
            </a:r>
            <a:r>
              <a:rPr lang="de-DE" sz="1400" dirty="0" smtClean="0">
                <a:solidFill>
                  <a:srgbClr val="FFFFFF"/>
                </a:solidFill>
              </a:rPr>
              <a:t> Chicago (10%-, 5%- </a:t>
            </a:r>
            <a:r>
              <a:rPr lang="de-DE" sz="1400" dirty="0" err="1" smtClean="0">
                <a:solidFill>
                  <a:srgbClr val="FFFFFF"/>
                </a:solidFill>
              </a:rPr>
              <a:t>and</a:t>
            </a:r>
            <a:r>
              <a:rPr lang="de-DE" sz="1400" dirty="0" smtClean="0">
                <a:solidFill>
                  <a:srgbClr val="FFFFFF"/>
                </a:solidFill>
              </a:rPr>
              <a:t> 1%-Ring)</a:t>
            </a:r>
            <a:endParaRPr lang="de-DE" sz="1400" dirty="0">
              <a:solidFill>
                <a:srgbClr val="FFFFFF"/>
              </a:solidFill>
            </a:endParaRPr>
          </a:p>
        </p:txBody>
      </p:sp>
      <p:sp>
        <p:nvSpPr>
          <p:cNvPr id="6"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lang="en-US" sz="2200" dirty="0" smtClean="0">
                <a:solidFill>
                  <a:srgbClr val="7F7E7D"/>
                </a:solidFill>
              </a:rPr>
              <a:t>Research Approach</a:t>
            </a:r>
            <a:endParaRPr kumimoji="0" lang="de-DE" sz="2200" b="1" i="0" u="none" strike="noStrike" kern="0" cap="none" spc="0" normalizeH="0" baseline="0" noProof="0" dirty="0" smtClean="0">
              <a:ln>
                <a:noFill/>
              </a:ln>
              <a:solidFill>
                <a:schemeClr val="bg2"/>
              </a:solidFill>
              <a:effectLst/>
              <a:uLnTx/>
              <a:uFillTx/>
              <a:latin typeface="+mj-lt"/>
              <a:ea typeface="+mj-ea"/>
              <a:cs typeface="+mj-cs"/>
            </a:endParaRPr>
          </a:p>
        </p:txBody>
      </p:sp>
    </p:spTree>
    <p:extLst>
      <p:ext uri="{BB962C8B-B14F-4D97-AF65-F5344CB8AC3E}">
        <p14:creationId xmlns:p14="http://schemas.microsoft.com/office/powerpoint/2010/main" val="4044072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m 23"/>
          <p:cNvGraphicFramePr>
            <a:graphicFrameLocks/>
          </p:cNvGraphicFramePr>
          <p:nvPr>
            <p:extLst>
              <p:ext uri="{D42A27DB-BD31-4B8C-83A1-F6EECF244321}">
                <p14:modId xmlns:p14="http://schemas.microsoft.com/office/powerpoint/2010/main" val="2550592528"/>
              </p:ext>
            </p:extLst>
          </p:nvPr>
        </p:nvGraphicFramePr>
        <p:xfrm>
          <a:off x="341312" y="1777515"/>
          <a:ext cx="5373688" cy="489584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smtClean="0">
                <a:solidFill>
                  <a:srgbClr val="FFFFFF"/>
                </a:solidFill>
              </a:rPr>
              <a:t>Ratio </a:t>
            </a:r>
            <a:r>
              <a:rPr lang="de-DE" sz="1400" dirty="0" err="1" smtClean="0">
                <a:solidFill>
                  <a:srgbClr val="FFFFFF"/>
                </a:solidFill>
              </a:rPr>
              <a:t>of</a:t>
            </a:r>
            <a:r>
              <a:rPr lang="de-DE" sz="1400" dirty="0" smtClean="0">
                <a:solidFill>
                  <a:srgbClr val="FFFFFF"/>
                </a:solidFill>
              </a:rPr>
              <a:t> LEED Buildings </a:t>
            </a:r>
            <a:r>
              <a:rPr lang="de-DE" sz="1400" dirty="0" err="1" smtClean="0">
                <a:solidFill>
                  <a:srgbClr val="FFFFFF"/>
                </a:solidFill>
              </a:rPr>
              <a:t>and</a:t>
            </a:r>
            <a:r>
              <a:rPr lang="de-DE" sz="1400" dirty="0" smtClean="0">
                <a:solidFill>
                  <a:srgbClr val="FFFFFF"/>
                </a:solidFill>
              </a:rPr>
              <a:t> FIRE Service Establishments in Prime Locations in 2011</a:t>
            </a:r>
            <a:endParaRPr lang="de-DE" sz="1400" dirty="0">
              <a:solidFill>
                <a:srgbClr val="FFFFFF"/>
              </a:solidFill>
            </a:endParaRPr>
          </a:p>
        </p:txBody>
      </p:sp>
      <p:sp>
        <p:nvSpPr>
          <p:cNvPr id="6"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lang="en-US" sz="2200" dirty="0" smtClean="0">
                <a:solidFill>
                  <a:srgbClr val="7F7E7D"/>
                </a:solidFill>
              </a:rPr>
              <a:t>Results</a:t>
            </a:r>
            <a:endParaRPr kumimoji="0" lang="de-DE" sz="22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8" name="Rectangle 1028"/>
          <p:cNvSpPr>
            <a:spLocks noChangeArrowheads="1"/>
          </p:cNvSpPr>
          <p:nvPr/>
        </p:nvSpPr>
        <p:spPr bwMode="auto">
          <a:xfrm>
            <a:off x="5181724" y="3356992"/>
            <a:ext cx="4379788" cy="2927468"/>
          </a:xfrm>
          <a:prstGeom prst="rect">
            <a:avLst/>
          </a:prstGeom>
          <a:noFill/>
          <a:ln w="12700">
            <a:noFill/>
            <a:miter lim="800000"/>
            <a:headEnd/>
            <a:tailEnd/>
          </a:ln>
        </p:spPr>
        <p:txBody>
          <a:bodyPr wrap="square" rIns="0">
            <a:spAutoFit/>
          </a:bodyPr>
          <a:lstStyle/>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600" b="0" dirty="0" err="1" smtClean="0"/>
              <a:t>Disproportionally</a:t>
            </a:r>
            <a:r>
              <a:rPr lang="de-DE" sz="1600" b="0" dirty="0" smtClean="0"/>
              <a:t> high </a:t>
            </a:r>
            <a:r>
              <a:rPr lang="de-DE" sz="1600" b="0" dirty="0" err="1" smtClean="0"/>
              <a:t>share</a:t>
            </a:r>
            <a:r>
              <a:rPr lang="de-DE" sz="1600" b="0" dirty="0" smtClean="0"/>
              <a:t> </a:t>
            </a:r>
            <a:r>
              <a:rPr lang="de-DE" sz="1600" b="0" dirty="0" err="1" smtClean="0"/>
              <a:t>of</a:t>
            </a:r>
            <a:r>
              <a:rPr lang="de-DE" sz="1600" b="0" dirty="0" smtClean="0"/>
              <a:t> LEED </a:t>
            </a:r>
            <a:r>
              <a:rPr lang="de-DE" sz="1600" b="0" dirty="0" err="1" smtClean="0"/>
              <a:t>buildings</a:t>
            </a:r>
            <a:r>
              <a:rPr lang="de-DE" sz="1600" b="0" dirty="0" smtClean="0"/>
              <a:t> in prime </a:t>
            </a:r>
            <a:r>
              <a:rPr lang="de-DE" sz="1600" b="0" dirty="0" err="1" smtClean="0"/>
              <a:t>locations</a:t>
            </a:r>
            <a:endParaRPr lang="de-DE" sz="1600" b="0" dirty="0" smtClean="0"/>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600" b="0" dirty="0" smtClean="0"/>
              <a:t>Also valid </a:t>
            </a:r>
            <a:r>
              <a:rPr lang="de-DE" sz="1600" b="0" dirty="0" err="1" smtClean="0"/>
              <a:t>for</a:t>
            </a:r>
            <a:r>
              <a:rPr lang="de-DE" sz="1600" b="0" dirty="0" smtClean="0"/>
              <a:t> </a:t>
            </a:r>
            <a:r>
              <a:rPr lang="de-DE" sz="1600" b="0" dirty="0" err="1" smtClean="0"/>
              <a:t>the</a:t>
            </a:r>
            <a:r>
              <a:rPr lang="de-DE" sz="1600" b="0" dirty="0" smtClean="0"/>
              <a:t> 10% </a:t>
            </a:r>
            <a:r>
              <a:rPr lang="de-DE" sz="1600" b="0" dirty="0" err="1" smtClean="0"/>
              <a:t>or</a:t>
            </a:r>
            <a:r>
              <a:rPr lang="de-DE" sz="1600" b="0" dirty="0" smtClean="0"/>
              <a:t> 1% </a:t>
            </a:r>
            <a:r>
              <a:rPr lang="de-DE" sz="1600" b="0" dirty="0" err="1"/>
              <a:t>i</a:t>
            </a:r>
            <a:r>
              <a:rPr lang="de-DE" sz="1600" b="0" dirty="0" err="1" smtClean="0"/>
              <a:t>nner</a:t>
            </a:r>
            <a:r>
              <a:rPr lang="de-DE" sz="1600" b="0" dirty="0" smtClean="0"/>
              <a:t> </a:t>
            </a:r>
            <a:r>
              <a:rPr lang="de-DE" sz="1600" b="0" dirty="0" err="1" smtClean="0"/>
              <a:t>zip</a:t>
            </a:r>
            <a:r>
              <a:rPr lang="de-DE" sz="1600" b="0" dirty="0" smtClean="0"/>
              <a:t>-code rings</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600" b="0" dirty="0" smtClean="0"/>
              <a:t>Also valid </a:t>
            </a:r>
            <a:r>
              <a:rPr lang="de-DE" sz="1600" b="0" dirty="0" err="1" smtClean="0"/>
              <a:t>for</a:t>
            </a:r>
            <a:r>
              <a:rPr lang="de-DE" sz="1600" b="0" dirty="0" smtClean="0"/>
              <a:t> total </a:t>
            </a:r>
            <a:r>
              <a:rPr lang="de-DE" sz="1600" b="0" dirty="0" err="1" smtClean="0"/>
              <a:t>employment</a:t>
            </a:r>
            <a:r>
              <a:rPr lang="de-DE" sz="1600" b="0" dirty="0" smtClean="0"/>
              <a:t>, total </a:t>
            </a:r>
            <a:r>
              <a:rPr lang="de-DE" sz="1600" b="0" dirty="0" err="1" smtClean="0"/>
              <a:t>establishments</a:t>
            </a:r>
            <a:r>
              <a:rPr lang="de-DE" sz="1600" b="0" dirty="0" smtClean="0"/>
              <a:t> </a:t>
            </a:r>
            <a:r>
              <a:rPr lang="de-DE" sz="1600" b="0" dirty="0" err="1" smtClean="0"/>
              <a:t>or</a:t>
            </a:r>
            <a:r>
              <a:rPr lang="de-DE" sz="1600" b="0" dirty="0" smtClean="0"/>
              <a:t> </a:t>
            </a:r>
            <a:r>
              <a:rPr lang="de-DE" sz="1600" b="0" dirty="0" err="1" smtClean="0"/>
              <a:t>general</a:t>
            </a:r>
            <a:r>
              <a:rPr lang="de-DE" sz="1600" b="0" dirty="0" smtClean="0"/>
              <a:t> </a:t>
            </a:r>
            <a:r>
              <a:rPr lang="de-DE" sz="1600" b="0" dirty="0" err="1" smtClean="0"/>
              <a:t>service</a:t>
            </a:r>
            <a:r>
              <a:rPr lang="de-DE" sz="1600" b="0" dirty="0" smtClean="0"/>
              <a:t> </a:t>
            </a:r>
            <a:r>
              <a:rPr lang="de-DE" sz="1600" b="0" dirty="0" err="1" smtClean="0"/>
              <a:t>establishments</a:t>
            </a:r>
            <a:endParaRPr lang="de-DE" sz="1600" b="0" dirty="0" smtClean="0"/>
          </a:p>
        </p:txBody>
      </p:sp>
      <p:grpSp>
        <p:nvGrpSpPr>
          <p:cNvPr id="7" name="Gruppieren 6"/>
          <p:cNvGrpSpPr/>
          <p:nvPr/>
        </p:nvGrpSpPr>
        <p:grpSpPr>
          <a:xfrm>
            <a:off x="-732661" y="1484313"/>
            <a:ext cx="6219061" cy="4627988"/>
            <a:chOff x="-732661" y="1484313"/>
            <a:chExt cx="6219061" cy="4627988"/>
          </a:xfrm>
        </p:grpSpPr>
        <p:cxnSp>
          <p:nvCxnSpPr>
            <p:cNvPr id="14" name="Gerade Verbindung 13"/>
            <p:cNvCxnSpPr/>
            <p:nvPr/>
          </p:nvCxnSpPr>
          <p:spPr>
            <a:xfrm flipV="1">
              <a:off x="1205703" y="1910687"/>
              <a:ext cx="4280697" cy="4201614"/>
            </a:xfrm>
            <a:prstGeom prst="line">
              <a:avLst/>
            </a:prstGeom>
            <a:ln w="28575">
              <a:solidFill>
                <a:srgbClr val="DA5700"/>
              </a:solidFill>
            </a:ln>
          </p:spPr>
          <p:style>
            <a:lnRef idx="1">
              <a:schemeClr val="accent1"/>
            </a:lnRef>
            <a:fillRef idx="0">
              <a:schemeClr val="accent1"/>
            </a:fillRef>
            <a:effectRef idx="0">
              <a:schemeClr val="accent1"/>
            </a:effectRef>
            <a:fontRef idx="minor">
              <a:schemeClr val="tx1"/>
            </a:fontRef>
          </p:style>
        </p:cxnSp>
        <p:sp>
          <p:nvSpPr>
            <p:cNvPr id="4" name="Gleichschenkliges Dreieck 3"/>
            <p:cNvSpPr/>
            <p:nvPr/>
          </p:nvSpPr>
          <p:spPr bwMode="auto">
            <a:xfrm rot="18932979">
              <a:off x="-732661" y="1484313"/>
              <a:ext cx="6026978" cy="2986695"/>
            </a:xfrm>
            <a:prstGeom prst="triangle">
              <a:avLst/>
            </a:prstGeom>
            <a:solidFill>
              <a:srgbClr val="DA5700">
                <a:alpha val="30196"/>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grpSp>
      <p:sp>
        <p:nvSpPr>
          <p:cNvPr id="21" name="Rectangle 1028"/>
          <p:cNvSpPr>
            <a:spLocks noChangeArrowheads="1"/>
          </p:cNvSpPr>
          <p:nvPr/>
        </p:nvSpPr>
        <p:spPr bwMode="auto">
          <a:xfrm>
            <a:off x="5181724" y="1910687"/>
            <a:ext cx="4379788" cy="1384995"/>
          </a:xfrm>
          <a:prstGeom prst="rect">
            <a:avLst/>
          </a:prstGeom>
          <a:noFill/>
          <a:ln w="12700">
            <a:noFill/>
            <a:miter lim="800000"/>
            <a:headEnd/>
            <a:tailEnd/>
          </a:ln>
        </p:spPr>
        <p:txBody>
          <a:bodyPr wrap="square" rIns="0">
            <a:spAutoFit/>
          </a:bodyPr>
          <a:lstStyle/>
          <a:p>
            <a:pPr lvl="1" eaLnBrk="0" hangingPunct="0">
              <a:lnSpc>
                <a:spcPct val="150000"/>
              </a:lnSpc>
              <a:spcBef>
                <a:spcPct val="30000"/>
              </a:spcBef>
              <a:spcAft>
                <a:spcPct val="30000"/>
              </a:spcAft>
              <a:buClr>
                <a:srgbClr val="969696"/>
              </a:buClr>
              <a:buSzPct val="90000"/>
              <a:tabLst>
                <a:tab pos="717550" algn="l"/>
              </a:tabLst>
            </a:pPr>
            <a:r>
              <a:rPr lang="en-US" sz="1400" b="0" dirty="0" smtClean="0"/>
              <a:t>Ratio of the shares of all existing LEED-buildings and FIRE service establishments within the 5%-ring of inner zip-codes in 2011 by registration year</a:t>
            </a:r>
            <a:endParaRPr lang="de-DE" sz="1400" b="0" dirty="0" smtClean="0"/>
          </a:p>
        </p:txBody>
      </p:sp>
    </p:spTree>
    <p:extLst>
      <p:ext uri="{BB962C8B-B14F-4D97-AF65-F5344CB8AC3E}">
        <p14:creationId xmlns:p14="http://schemas.microsoft.com/office/powerpoint/2010/main" val="247498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err="1">
                <a:solidFill>
                  <a:srgbClr val="FFFFFF"/>
                </a:solidFill>
              </a:rPr>
              <a:t>Mean</a:t>
            </a:r>
            <a:r>
              <a:rPr lang="de-DE" sz="1400" dirty="0">
                <a:solidFill>
                  <a:srgbClr val="FFFFFF"/>
                </a:solidFill>
              </a:rPr>
              <a:t> </a:t>
            </a:r>
            <a:r>
              <a:rPr lang="de-DE" sz="1400" dirty="0" err="1">
                <a:solidFill>
                  <a:srgbClr val="FFFFFF"/>
                </a:solidFill>
              </a:rPr>
              <a:t>Distance</a:t>
            </a:r>
            <a:r>
              <a:rPr lang="de-DE" sz="1400" dirty="0">
                <a:solidFill>
                  <a:srgbClr val="FFFFFF"/>
                </a:solidFill>
              </a:rPr>
              <a:t> </a:t>
            </a:r>
            <a:r>
              <a:rPr lang="de-DE" sz="1400" dirty="0" err="1">
                <a:solidFill>
                  <a:srgbClr val="FFFFFF"/>
                </a:solidFill>
              </a:rPr>
              <a:t>of</a:t>
            </a:r>
            <a:r>
              <a:rPr lang="de-DE" sz="1400" dirty="0">
                <a:solidFill>
                  <a:srgbClr val="FFFFFF"/>
                </a:solidFill>
              </a:rPr>
              <a:t> </a:t>
            </a:r>
            <a:r>
              <a:rPr lang="de-DE" sz="1400" dirty="0" err="1">
                <a:solidFill>
                  <a:srgbClr val="FFFFFF"/>
                </a:solidFill>
              </a:rPr>
              <a:t>the</a:t>
            </a:r>
            <a:r>
              <a:rPr lang="de-DE" sz="1400" dirty="0">
                <a:solidFill>
                  <a:srgbClr val="FFFFFF"/>
                </a:solidFill>
              </a:rPr>
              <a:t> Green Buildings </a:t>
            </a:r>
            <a:r>
              <a:rPr lang="de-DE" sz="1400" dirty="0" err="1">
                <a:solidFill>
                  <a:srgbClr val="FFFFFF"/>
                </a:solidFill>
              </a:rPr>
              <a:t>to</a:t>
            </a:r>
            <a:r>
              <a:rPr lang="de-DE" sz="1400" dirty="0">
                <a:solidFill>
                  <a:srgbClr val="FFFFFF"/>
                </a:solidFill>
              </a:rPr>
              <a:t> </a:t>
            </a:r>
            <a:r>
              <a:rPr lang="de-DE" sz="1400" dirty="0" err="1">
                <a:solidFill>
                  <a:srgbClr val="FFFFFF"/>
                </a:solidFill>
              </a:rPr>
              <a:t>the</a:t>
            </a:r>
            <a:r>
              <a:rPr lang="de-DE" sz="1400" dirty="0">
                <a:solidFill>
                  <a:srgbClr val="FFFFFF"/>
                </a:solidFill>
              </a:rPr>
              <a:t> </a:t>
            </a:r>
            <a:r>
              <a:rPr lang="de-DE" sz="1400" dirty="0" smtClean="0">
                <a:solidFill>
                  <a:srgbClr val="FFFFFF"/>
                </a:solidFill>
              </a:rPr>
              <a:t>CBD in km in </a:t>
            </a:r>
            <a:r>
              <a:rPr lang="de-DE" sz="1400" dirty="0" err="1" smtClean="0">
                <a:solidFill>
                  <a:srgbClr val="FFFFFF"/>
                </a:solidFill>
              </a:rPr>
              <a:t>the</a:t>
            </a:r>
            <a:r>
              <a:rPr lang="de-DE" sz="1400" dirty="0" smtClean="0">
                <a:solidFill>
                  <a:srgbClr val="FFFFFF"/>
                </a:solidFill>
              </a:rPr>
              <a:t> US </a:t>
            </a:r>
            <a:r>
              <a:rPr lang="de-DE" sz="1400" dirty="0" err="1">
                <a:solidFill>
                  <a:srgbClr val="FFFFFF"/>
                </a:solidFill>
              </a:rPr>
              <a:t>from</a:t>
            </a:r>
            <a:r>
              <a:rPr lang="de-DE" sz="1400" dirty="0">
                <a:solidFill>
                  <a:srgbClr val="FFFFFF"/>
                </a:solidFill>
              </a:rPr>
              <a:t> </a:t>
            </a:r>
            <a:r>
              <a:rPr lang="de-DE" sz="1400" dirty="0" smtClean="0">
                <a:solidFill>
                  <a:srgbClr val="FFFFFF"/>
                </a:solidFill>
              </a:rPr>
              <a:t>2000-2012</a:t>
            </a:r>
            <a:endParaRPr lang="de-DE" sz="1400" dirty="0">
              <a:solidFill>
                <a:srgbClr val="FFFFFF"/>
              </a:solidFill>
            </a:endParaRPr>
          </a:p>
        </p:txBody>
      </p:sp>
      <p:sp>
        <p:nvSpPr>
          <p:cNvPr id="6"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lang="en-US" sz="2200" dirty="0" smtClean="0">
                <a:solidFill>
                  <a:srgbClr val="7F7E7D"/>
                </a:solidFill>
              </a:rPr>
              <a:t>Results</a:t>
            </a:r>
            <a:endParaRPr kumimoji="0" lang="de-DE" sz="2200" b="1" i="0" u="none" strike="noStrike" kern="0" cap="none" spc="0" normalizeH="0" baseline="0" noProof="0" dirty="0" smtClean="0">
              <a:ln>
                <a:noFill/>
              </a:ln>
              <a:solidFill>
                <a:schemeClr val="bg2"/>
              </a:solidFill>
              <a:effectLst/>
              <a:uLnTx/>
              <a:uFillTx/>
              <a:latin typeface="+mj-lt"/>
              <a:ea typeface="+mj-ea"/>
              <a:cs typeface="+mj-cs"/>
            </a:endParaRPr>
          </a:p>
        </p:txBody>
      </p:sp>
      <p:graphicFrame>
        <p:nvGraphicFramePr>
          <p:cNvPr id="17" name="Diagramm 16"/>
          <p:cNvGraphicFramePr>
            <a:graphicFrameLocks/>
          </p:cNvGraphicFramePr>
          <p:nvPr>
            <p:extLst>
              <p:ext uri="{D42A27DB-BD31-4B8C-83A1-F6EECF244321}">
                <p14:modId xmlns:p14="http://schemas.microsoft.com/office/powerpoint/2010/main" val="3121656565"/>
              </p:ext>
            </p:extLst>
          </p:nvPr>
        </p:nvGraphicFramePr>
        <p:xfrm>
          <a:off x="341313" y="1651304"/>
          <a:ext cx="4313650" cy="489584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341313" y="1814814"/>
            <a:ext cx="1728192" cy="307777"/>
          </a:xfrm>
          <a:prstGeom prst="rect">
            <a:avLst/>
          </a:prstGeom>
          <a:solidFill>
            <a:srgbClr val="DA5700"/>
          </a:solidFill>
        </p:spPr>
        <p:txBody>
          <a:bodyPr wrap="square" rtlCol="0">
            <a:spAutoFit/>
          </a:bodyPr>
          <a:lstStyle/>
          <a:p>
            <a:pPr algn="ctr"/>
            <a:r>
              <a:rPr lang="de-DE" sz="1400" dirty="0" smtClean="0">
                <a:solidFill>
                  <a:schemeClr val="bg1"/>
                </a:solidFill>
              </a:rPr>
              <a:t>in km </a:t>
            </a:r>
            <a:r>
              <a:rPr lang="de-DE" sz="1400" dirty="0" err="1" smtClean="0">
                <a:solidFill>
                  <a:schemeClr val="bg1"/>
                </a:solidFill>
              </a:rPr>
              <a:t>from</a:t>
            </a:r>
            <a:r>
              <a:rPr lang="de-DE" sz="1400" dirty="0" smtClean="0">
                <a:solidFill>
                  <a:schemeClr val="bg1"/>
                </a:solidFill>
              </a:rPr>
              <a:t> CBD</a:t>
            </a:r>
            <a:endParaRPr lang="de-DE" sz="1400" dirty="0">
              <a:solidFill>
                <a:schemeClr val="bg1"/>
              </a:solidFill>
            </a:endParaRPr>
          </a:p>
        </p:txBody>
      </p:sp>
      <p:sp>
        <p:nvSpPr>
          <p:cNvPr id="4" name="Ellipse 3"/>
          <p:cNvSpPr/>
          <p:nvPr/>
        </p:nvSpPr>
        <p:spPr bwMode="auto">
          <a:xfrm>
            <a:off x="2382571" y="3730680"/>
            <a:ext cx="228302" cy="228302"/>
          </a:xfrm>
          <a:prstGeom prst="ellipse">
            <a:avLst/>
          </a:prstGeom>
          <a:solidFill>
            <a:srgbClr val="DA5700"/>
          </a:solidFill>
          <a:ln w="19050" cap="flat" cmpd="sng" algn="ctr">
            <a:solidFill>
              <a:srgbClr val="0E17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3" name="Rectangle 1028"/>
          <p:cNvSpPr>
            <a:spLocks noChangeArrowheads="1"/>
          </p:cNvSpPr>
          <p:nvPr/>
        </p:nvSpPr>
        <p:spPr bwMode="auto">
          <a:xfrm>
            <a:off x="1928664" y="3861048"/>
            <a:ext cx="1107064" cy="375552"/>
          </a:xfrm>
          <a:prstGeom prst="rect">
            <a:avLst/>
          </a:prstGeom>
          <a:noFill/>
          <a:ln w="12700">
            <a:noFill/>
            <a:miter lim="800000"/>
            <a:headEnd/>
            <a:tailEnd/>
          </a:ln>
        </p:spPr>
        <p:txBody>
          <a:bodyPr wrap="square" rIns="0">
            <a:spAutoFit/>
          </a:bodyPr>
          <a:lstStyle/>
          <a:p>
            <a:pPr lvl="1" eaLnBrk="0" hangingPunct="0">
              <a:lnSpc>
                <a:spcPct val="150000"/>
              </a:lnSpc>
              <a:spcBef>
                <a:spcPct val="30000"/>
              </a:spcBef>
              <a:spcAft>
                <a:spcPct val="30000"/>
              </a:spcAft>
              <a:buClr>
                <a:srgbClr val="969696"/>
              </a:buClr>
              <a:buSzPct val="90000"/>
              <a:tabLst>
                <a:tab pos="717550" algn="l"/>
              </a:tabLst>
            </a:pPr>
            <a:r>
              <a:rPr lang="de-DE" sz="1400" dirty="0" smtClean="0">
                <a:solidFill>
                  <a:srgbClr val="0E173F"/>
                </a:solidFill>
              </a:rPr>
              <a:t>CBD</a:t>
            </a:r>
            <a:endParaRPr lang="de-DE" sz="1400" dirty="0">
              <a:solidFill>
                <a:srgbClr val="0E173F"/>
              </a:solidFill>
            </a:endParaRPr>
          </a:p>
        </p:txBody>
      </p:sp>
      <p:sp>
        <p:nvSpPr>
          <p:cNvPr id="14" name="Rectangle 1028"/>
          <p:cNvSpPr>
            <a:spLocks noChangeArrowheads="1"/>
          </p:cNvSpPr>
          <p:nvPr/>
        </p:nvSpPr>
        <p:spPr bwMode="auto">
          <a:xfrm>
            <a:off x="4448945" y="1844824"/>
            <a:ext cx="5112568" cy="4745915"/>
          </a:xfrm>
          <a:prstGeom prst="rect">
            <a:avLst/>
          </a:prstGeom>
          <a:noFill/>
          <a:ln w="12700">
            <a:noFill/>
            <a:miter lim="800000"/>
            <a:headEnd/>
            <a:tailEnd/>
          </a:ln>
        </p:spPr>
        <p:txBody>
          <a:bodyPr wrap="square" rIns="0">
            <a:spAutoFit/>
          </a:bodyPr>
          <a:lstStyle/>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600" b="0" dirty="0" smtClean="0"/>
              <a:t>In general: centrifugal (i.e. hierarchical) diffusion</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600" b="0" dirty="0" smtClean="0"/>
              <a:t>From 2010-2012: centripetal tendency</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600" b="0" dirty="0" smtClean="0"/>
              <a:t>For mean distance of cumulative number of green buildings: slight </a:t>
            </a:r>
            <a:r>
              <a:rPr lang="en-US" sz="1600" b="0" dirty="0"/>
              <a:t>decrease in 2011 and </a:t>
            </a:r>
            <a:r>
              <a:rPr lang="en-US" sz="1600" b="0" dirty="0" smtClean="0"/>
              <a:t>2012 (decreasing </a:t>
            </a:r>
            <a:r>
              <a:rPr lang="en-US" sz="1600" b="0" dirty="0"/>
              <a:t>number of new green buildings in 2011 and </a:t>
            </a:r>
            <a:r>
              <a:rPr lang="en-US" sz="1600" b="0" dirty="0" smtClean="0"/>
              <a:t>2012)</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en-US" sz="1600" b="0" dirty="0" smtClean="0"/>
              <a:t>For relative distances (</a:t>
            </a:r>
            <a:r>
              <a:rPr lang="en-US" sz="1600" b="0" dirty="0"/>
              <a:t>numerator: mean distance and denominator: maximal distance from the border of the CBSA to its </a:t>
            </a:r>
            <a:r>
              <a:rPr lang="en-US" sz="1600" b="0" dirty="0" smtClean="0"/>
              <a:t>CBD): similar results</a:t>
            </a:r>
            <a:endParaRPr lang="en-US" sz="1600" b="0" dirty="0"/>
          </a:p>
        </p:txBody>
      </p:sp>
    </p:spTree>
    <p:extLst>
      <p:ext uri="{BB962C8B-B14F-4D97-AF65-F5344CB8AC3E}">
        <p14:creationId xmlns:p14="http://schemas.microsoft.com/office/powerpoint/2010/main" val="3848385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a:solidFill>
                  <a:srgbClr val="FFFFFF"/>
                </a:solidFill>
              </a:rPr>
              <a:t>„</a:t>
            </a:r>
            <a:r>
              <a:rPr lang="de-DE" sz="1400" dirty="0" err="1">
                <a:solidFill>
                  <a:srgbClr val="FFFFFF"/>
                </a:solidFill>
              </a:rPr>
              <a:t>Labeled</a:t>
            </a:r>
            <a:r>
              <a:rPr lang="de-DE" sz="1400" dirty="0">
                <a:solidFill>
                  <a:srgbClr val="FFFFFF"/>
                </a:solidFill>
              </a:rPr>
              <a:t> Properties = Prime Properties?“</a:t>
            </a:r>
          </a:p>
        </p:txBody>
      </p:sp>
      <p:sp>
        <p:nvSpPr>
          <p:cNvPr id="6"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lang="en-US" sz="2200" dirty="0" smtClean="0">
                <a:solidFill>
                  <a:srgbClr val="7F7E7D"/>
                </a:solidFill>
              </a:rPr>
              <a:t>Conclusion</a:t>
            </a:r>
            <a:endParaRPr kumimoji="0" lang="de-DE" sz="22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7" name="Rectangle 1028"/>
          <p:cNvSpPr>
            <a:spLocks noChangeArrowheads="1"/>
          </p:cNvSpPr>
          <p:nvPr/>
        </p:nvSpPr>
        <p:spPr bwMode="auto">
          <a:xfrm>
            <a:off x="341314" y="1785473"/>
            <a:ext cx="9151030" cy="2742289"/>
          </a:xfrm>
          <a:prstGeom prst="rect">
            <a:avLst/>
          </a:prstGeom>
          <a:noFill/>
          <a:ln w="12700">
            <a:noFill/>
            <a:miter lim="800000"/>
            <a:headEnd/>
            <a:tailEnd/>
          </a:ln>
        </p:spPr>
        <p:txBody>
          <a:bodyPr wrap="square" rIns="0">
            <a:spAutoFit/>
          </a:bodyPr>
          <a:lstStyle/>
          <a:p>
            <a:pPr marL="857250" lvl="1" indent="-400050" eaLnBrk="0" hangingPunct="0">
              <a:lnSpc>
                <a:spcPct val="150000"/>
              </a:lnSpc>
              <a:spcBef>
                <a:spcPct val="30000"/>
              </a:spcBef>
              <a:spcAft>
                <a:spcPct val="30000"/>
              </a:spcAft>
              <a:buClr>
                <a:srgbClr val="969696"/>
              </a:buClr>
              <a:buSzPct val="90000"/>
              <a:buFont typeface="+mj-lt"/>
              <a:buAutoNum type="arabicPeriod"/>
              <a:tabLst>
                <a:tab pos="717550" algn="l"/>
              </a:tabLst>
            </a:pPr>
            <a:r>
              <a:rPr lang="de-DE" sz="1400" b="0" dirty="0" smtClean="0"/>
              <a:t>In </a:t>
            </a:r>
            <a:r>
              <a:rPr lang="de-DE" sz="1400" b="0" dirty="0" err="1" smtClean="0"/>
              <a:t>which</a:t>
            </a:r>
            <a:r>
              <a:rPr lang="de-DE" sz="1400" b="0" dirty="0" smtClean="0"/>
              <a:t> </a:t>
            </a:r>
            <a:r>
              <a:rPr lang="de-DE" sz="1400" b="0" dirty="0" err="1" smtClean="0"/>
              <a:t>areas</a:t>
            </a:r>
            <a:r>
              <a:rPr lang="de-DE" sz="1400" b="0" dirty="0" smtClean="0"/>
              <a:t> </a:t>
            </a:r>
            <a:r>
              <a:rPr lang="de-DE" sz="1400" b="0" dirty="0" err="1" smtClean="0"/>
              <a:t>are</a:t>
            </a:r>
            <a:r>
              <a:rPr lang="de-DE" sz="1400" b="0" dirty="0" smtClean="0"/>
              <a:t> </a:t>
            </a:r>
            <a:r>
              <a:rPr lang="de-DE" sz="1400" b="0" dirty="0" err="1" smtClean="0"/>
              <a:t>green</a:t>
            </a:r>
            <a:r>
              <a:rPr lang="de-DE" sz="1400" b="0" dirty="0" smtClean="0"/>
              <a:t> </a:t>
            </a:r>
            <a:r>
              <a:rPr lang="de-DE" sz="1400" b="0" dirty="0" err="1" smtClean="0"/>
              <a:t>buildings</a:t>
            </a:r>
            <a:r>
              <a:rPr lang="de-DE" sz="1400" b="0" dirty="0" smtClean="0"/>
              <a:t> </a:t>
            </a:r>
            <a:r>
              <a:rPr lang="de-DE" sz="1400" b="0" dirty="0" err="1" smtClean="0"/>
              <a:t>actually</a:t>
            </a:r>
            <a:r>
              <a:rPr lang="de-DE" sz="1400" b="0" dirty="0" smtClean="0"/>
              <a:t> </a:t>
            </a:r>
            <a:r>
              <a:rPr lang="de-DE" sz="1400" b="0" dirty="0" err="1" smtClean="0"/>
              <a:t>located</a:t>
            </a:r>
            <a:r>
              <a:rPr lang="de-DE" sz="1400" b="0" dirty="0" smtClean="0"/>
              <a:t>? </a:t>
            </a:r>
            <a:r>
              <a:rPr lang="de-DE" sz="1400" b="0" dirty="0" err="1" smtClean="0"/>
              <a:t>Exclusively</a:t>
            </a:r>
            <a:r>
              <a:rPr lang="de-DE" sz="1400" b="0" dirty="0" smtClean="0"/>
              <a:t> in prime </a:t>
            </a:r>
            <a:r>
              <a:rPr lang="de-DE" sz="1400" b="0" dirty="0" err="1" smtClean="0"/>
              <a:t>locations</a:t>
            </a:r>
            <a:r>
              <a:rPr lang="de-DE" sz="1400" b="0" dirty="0" smtClean="0"/>
              <a:t>?</a:t>
            </a:r>
            <a:endParaRPr lang="de-DE" sz="1400" b="0" dirty="0"/>
          </a:p>
          <a:p>
            <a:pPr lvl="1" eaLnBrk="0" hangingPunct="0">
              <a:lnSpc>
                <a:spcPct val="150000"/>
              </a:lnSpc>
              <a:spcBef>
                <a:spcPct val="30000"/>
              </a:spcBef>
              <a:spcAft>
                <a:spcPct val="30000"/>
              </a:spcAft>
              <a:buClr>
                <a:srgbClr val="969696"/>
              </a:buClr>
              <a:buSzPct val="90000"/>
              <a:tabLst>
                <a:tab pos="717550" algn="l"/>
              </a:tabLst>
            </a:pPr>
            <a:r>
              <a:rPr lang="de-DE" sz="1400" b="0" dirty="0" smtClean="0"/>
              <a:t>	</a:t>
            </a:r>
            <a:r>
              <a:rPr lang="de-DE" sz="1400" b="0" dirty="0" smtClean="0">
                <a:sym typeface="Wingdings" panose="05000000000000000000" pitchFamily="2" charset="2"/>
              </a:rPr>
              <a:t> </a:t>
            </a:r>
            <a:r>
              <a:rPr lang="de-DE" sz="1400" b="0" dirty="0" err="1" smtClean="0">
                <a:sym typeface="Wingdings" panose="05000000000000000000" pitchFamily="2" charset="2"/>
              </a:rPr>
              <a:t>No</a:t>
            </a:r>
            <a:r>
              <a:rPr lang="de-DE" sz="1400" b="0" dirty="0" smtClean="0">
                <a:sym typeface="Wingdings" panose="05000000000000000000" pitchFamily="2" charset="2"/>
              </a:rPr>
              <a:t>, but </a:t>
            </a:r>
            <a:r>
              <a:rPr lang="de-DE" sz="1400" b="0" dirty="0" err="1" smtClean="0">
                <a:sym typeface="Wingdings" panose="05000000000000000000" pitchFamily="2" charset="2"/>
              </a:rPr>
              <a:t>p</a:t>
            </a:r>
            <a:r>
              <a:rPr lang="de-DE" sz="1400" b="0" dirty="0" err="1" smtClean="0"/>
              <a:t>redominantly</a:t>
            </a:r>
            <a:r>
              <a:rPr lang="de-DE" sz="1400" b="0" dirty="0" smtClean="0"/>
              <a:t> </a:t>
            </a:r>
            <a:r>
              <a:rPr lang="de-DE" sz="1400" b="0" dirty="0" err="1"/>
              <a:t>and</a:t>
            </a:r>
            <a:r>
              <a:rPr lang="de-DE" sz="1400" b="0" dirty="0"/>
              <a:t> </a:t>
            </a:r>
            <a:r>
              <a:rPr lang="de-DE" sz="1400" b="0" dirty="0" err="1"/>
              <a:t>disproportionally</a:t>
            </a:r>
            <a:r>
              <a:rPr lang="de-DE" sz="1400" b="0" dirty="0"/>
              <a:t> </a:t>
            </a:r>
            <a:r>
              <a:rPr lang="de-DE" sz="1400" b="0" dirty="0" smtClean="0"/>
              <a:t>high</a:t>
            </a:r>
          </a:p>
          <a:p>
            <a:pPr marL="857250" lvl="1" indent="-400050" eaLnBrk="0" hangingPunct="0">
              <a:lnSpc>
                <a:spcPct val="150000"/>
              </a:lnSpc>
              <a:spcBef>
                <a:spcPct val="30000"/>
              </a:spcBef>
              <a:spcAft>
                <a:spcPct val="30000"/>
              </a:spcAft>
              <a:buClr>
                <a:srgbClr val="969696"/>
              </a:buClr>
              <a:buSzPct val="90000"/>
              <a:buFont typeface="+mj-lt"/>
              <a:buAutoNum type="arabicPeriod" startAt="2"/>
              <a:tabLst>
                <a:tab pos="717550" algn="l"/>
              </a:tabLst>
            </a:pPr>
            <a:r>
              <a:rPr lang="en-US" sz="1400" b="0" dirty="0" smtClean="0"/>
              <a:t>What </a:t>
            </a:r>
            <a:r>
              <a:rPr lang="en-US" sz="1400" b="0" dirty="0"/>
              <a:t>happens, if markets in the initial stage (prime locations) are saturated? Do / will new markets (beyond prime locations) be entered by green buildings according to a hierarchical diffusion process? Are there already any indications</a:t>
            </a:r>
            <a:r>
              <a:rPr lang="en-US" sz="1400" b="0" dirty="0" smtClean="0"/>
              <a:t>?</a:t>
            </a:r>
          </a:p>
          <a:p>
            <a:pPr lvl="1" eaLnBrk="0" hangingPunct="0">
              <a:lnSpc>
                <a:spcPct val="150000"/>
              </a:lnSpc>
              <a:spcBef>
                <a:spcPct val="30000"/>
              </a:spcBef>
              <a:spcAft>
                <a:spcPct val="30000"/>
              </a:spcAft>
              <a:buClr>
                <a:srgbClr val="969696"/>
              </a:buClr>
              <a:buSzPct val="90000"/>
              <a:tabLst>
                <a:tab pos="717550" algn="l"/>
              </a:tabLst>
            </a:pPr>
            <a:r>
              <a:rPr lang="en-US" sz="1400" b="0" dirty="0"/>
              <a:t>	</a:t>
            </a:r>
            <a:r>
              <a:rPr lang="en-US" sz="1400" b="0" dirty="0">
                <a:sym typeface="Wingdings" panose="05000000000000000000" pitchFamily="2" charset="2"/>
              </a:rPr>
              <a:t> Yes, mean distance of green buildings </a:t>
            </a:r>
            <a:r>
              <a:rPr lang="en-US" sz="1400" b="0" dirty="0" smtClean="0">
                <a:sym typeface="Wingdings" panose="05000000000000000000" pitchFamily="2" charset="2"/>
              </a:rPr>
              <a:t>was rising until 2010 according to a hierarchical diffusion 		process. However, in 2011 and 2012 the results are contrary.</a:t>
            </a:r>
          </a:p>
        </p:txBody>
      </p:sp>
    </p:spTree>
    <p:extLst>
      <p:ext uri="{BB962C8B-B14F-4D97-AF65-F5344CB8AC3E}">
        <p14:creationId xmlns:p14="http://schemas.microsoft.com/office/powerpoint/2010/main" val="110807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9"/>
          <p:cNvPicPr>
            <a:picLocks noChangeAspect="1" noChangeArrowheads="1"/>
          </p:cNvPicPr>
          <p:nvPr/>
        </p:nvPicPr>
        <p:blipFill>
          <a:blip r:embed="rId3" cstate="print"/>
          <a:srcRect/>
          <a:stretch>
            <a:fillRect/>
          </a:stretch>
        </p:blipFill>
        <p:spPr bwMode="auto">
          <a:xfrm>
            <a:off x="3021484" y="2611115"/>
            <a:ext cx="3835400" cy="1177925"/>
          </a:xfrm>
          <a:prstGeom prst="rect">
            <a:avLst/>
          </a:prstGeom>
          <a:noFill/>
          <a:ln w="9525">
            <a:noFill/>
            <a:miter lim="800000"/>
            <a:headEnd/>
            <a:tailEnd/>
          </a:ln>
        </p:spPr>
      </p:pic>
      <p:sp>
        <p:nvSpPr>
          <p:cNvPr id="5" name="Rectangle 2"/>
          <p:cNvSpPr txBox="1">
            <a:spLocks noChangeArrowheads="1"/>
          </p:cNvSpPr>
          <p:nvPr/>
        </p:nvSpPr>
        <p:spPr>
          <a:xfrm>
            <a:off x="-2852" y="3824538"/>
            <a:ext cx="9906000" cy="2340766"/>
          </a:xfrm>
          <a:prstGeom prst="rect">
            <a:avLst/>
          </a:prstGeom>
        </p:spPr>
        <p:txBody>
          <a:bodyPr/>
          <a:lstStyle>
            <a:lvl1pPr algn="l" rtl="0" eaLnBrk="0" fontAlgn="base" hangingPunct="0">
              <a:spcBef>
                <a:spcPct val="0"/>
              </a:spcBef>
              <a:spcAft>
                <a:spcPct val="0"/>
              </a:spcAft>
              <a:defRPr sz="2200" b="1">
                <a:solidFill>
                  <a:schemeClr val="bg2"/>
                </a:solidFill>
                <a:latin typeface="+mj-lt"/>
                <a:ea typeface="+mj-ea"/>
                <a:cs typeface="+mj-cs"/>
              </a:defRPr>
            </a:lvl1pPr>
            <a:lvl2pPr algn="l" rtl="0" eaLnBrk="0" fontAlgn="base" hangingPunct="0">
              <a:spcBef>
                <a:spcPct val="0"/>
              </a:spcBef>
              <a:spcAft>
                <a:spcPct val="0"/>
              </a:spcAft>
              <a:defRPr sz="2200" b="1">
                <a:solidFill>
                  <a:schemeClr val="bg2"/>
                </a:solidFill>
                <a:latin typeface="Arial" charset="0"/>
              </a:defRPr>
            </a:lvl2pPr>
            <a:lvl3pPr algn="l" rtl="0" eaLnBrk="0" fontAlgn="base" hangingPunct="0">
              <a:spcBef>
                <a:spcPct val="0"/>
              </a:spcBef>
              <a:spcAft>
                <a:spcPct val="0"/>
              </a:spcAft>
              <a:defRPr sz="2200" b="1">
                <a:solidFill>
                  <a:schemeClr val="bg2"/>
                </a:solidFill>
                <a:latin typeface="Arial" charset="0"/>
              </a:defRPr>
            </a:lvl3pPr>
            <a:lvl4pPr algn="l" rtl="0" eaLnBrk="0" fontAlgn="base" hangingPunct="0">
              <a:spcBef>
                <a:spcPct val="0"/>
              </a:spcBef>
              <a:spcAft>
                <a:spcPct val="0"/>
              </a:spcAft>
              <a:defRPr sz="2200" b="1">
                <a:solidFill>
                  <a:schemeClr val="bg2"/>
                </a:solidFill>
                <a:latin typeface="Arial" charset="0"/>
              </a:defRPr>
            </a:lvl4pPr>
            <a:lvl5pPr algn="l" rtl="0" eaLnBrk="0" fontAlgn="base" hangingPunct="0">
              <a:spcBef>
                <a:spcPct val="0"/>
              </a:spcBef>
              <a:spcAft>
                <a:spcPct val="0"/>
              </a:spcAft>
              <a:defRPr sz="2200" b="1">
                <a:solidFill>
                  <a:schemeClr val="bg2"/>
                </a:solidFill>
                <a:latin typeface="Arial" charset="0"/>
              </a:defRPr>
            </a:lvl5pPr>
            <a:lvl6pPr marL="457200" algn="l" rtl="0" eaLnBrk="0" fontAlgn="base" hangingPunct="0">
              <a:spcBef>
                <a:spcPct val="0"/>
              </a:spcBef>
              <a:spcAft>
                <a:spcPct val="0"/>
              </a:spcAft>
              <a:defRPr sz="2200" b="1">
                <a:solidFill>
                  <a:schemeClr val="bg2"/>
                </a:solidFill>
                <a:latin typeface="Arial" charset="0"/>
              </a:defRPr>
            </a:lvl6pPr>
            <a:lvl7pPr marL="914400" algn="l" rtl="0" eaLnBrk="0" fontAlgn="base" hangingPunct="0">
              <a:spcBef>
                <a:spcPct val="0"/>
              </a:spcBef>
              <a:spcAft>
                <a:spcPct val="0"/>
              </a:spcAft>
              <a:defRPr sz="2200" b="1">
                <a:solidFill>
                  <a:schemeClr val="bg2"/>
                </a:solidFill>
                <a:latin typeface="Arial" charset="0"/>
              </a:defRPr>
            </a:lvl7pPr>
            <a:lvl8pPr marL="1371600" algn="l" rtl="0" eaLnBrk="0" fontAlgn="base" hangingPunct="0">
              <a:spcBef>
                <a:spcPct val="0"/>
              </a:spcBef>
              <a:spcAft>
                <a:spcPct val="0"/>
              </a:spcAft>
              <a:defRPr sz="2200" b="1">
                <a:solidFill>
                  <a:schemeClr val="bg2"/>
                </a:solidFill>
                <a:latin typeface="Arial" charset="0"/>
              </a:defRPr>
            </a:lvl8pPr>
            <a:lvl9pPr marL="1828800" algn="l" rtl="0" eaLnBrk="0" fontAlgn="base" hangingPunct="0">
              <a:spcBef>
                <a:spcPct val="0"/>
              </a:spcBef>
              <a:spcAft>
                <a:spcPct val="0"/>
              </a:spcAft>
              <a:defRPr sz="2200" b="1">
                <a:solidFill>
                  <a:schemeClr val="bg2"/>
                </a:solidFill>
                <a:latin typeface="Arial" charset="0"/>
              </a:defRPr>
            </a:lvl9pPr>
          </a:lstStyle>
          <a:p>
            <a:pPr algn="ctr"/>
            <a:r>
              <a:rPr lang="en-GB" sz="1400" dirty="0" smtClean="0">
                <a:solidFill>
                  <a:schemeClr val="tx1"/>
                </a:solidFill>
                <a:ea typeface="ＭＳ Ｐゴシック" pitchFamily="34" charset="-128"/>
              </a:rPr>
              <a:t>Thomas Braun</a:t>
            </a:r>
          </a:p>
          <a:p>
            <a:pPr algn="ctr"/>
            <a:r>
              <a:rPr lang="en-GB" sz="1400" dirty="0" smtClean="0">
                <a:solidFill>
                  <a:schemeClr val="tx1"/>
                </a:solidFill>
                <a:ea typeface="ＭＳ Ｐゴシック" pitchFamily="34" charset="-128"/>
              </a:rPr>
              <a:t>Marcelo Cajias</a:t>
            </a:r>
          </a:p>
          <a:p>
            <a:pPr algn="ctr"/>
            <a:r>
              <a:rPr lang="en-GB" sz="1400" dirty="0" smtClean="0">
                <a:solidFill>
                  <a:schemeClr val="tx1"/>
                </a:solidFill>
                <a:ea typeface="ＭＳ Ｐゴシック" pitchFamily="34" charset="-128"/>
              </a:rPr>
              <a:t>Sven Bienert</a:t>
            </a:r>
          </a:p>
          <a:p>
            <a:pPr algn="ctr"/>
            <a:endParaRPr lang="en-GB" sz="1400" dirty="0">
              <a:solidFill>
                <a:schemeClr val="tx1"/>
              </a:solidFill>
              <a:ea typeface="ＭＳ Ｐゴシック" pitchFamily="34" charset="-128"/>
            </a:endParaRPr>
          </a:p>
          <a:p>
            <a:pPr algn="ctr"/>
            <a:r>
              <a:rPr lang="en-GB" sz="1400" dirty="0" smtClean="0">
                <a:solidFill>
                  <a:schemeClr val="tx1"/>
                </a:solidFill>
                <a:ea typeface="ＭＳ Ｐゴシック" pitchFamily="34" charset="-128"/>
              </a:rPr>
              <a:t>IRE|BS Competence </a:t>
            </a:r>
            <a:r>
              <a:rPr lang="en-GB" sz="1400" dirty="0" err="1" smtClean="0">
                <a:solidFill>
                  <a:schemeClr val="tx1"/>
                </a:solidFill>
                <a:ea typeface="ＭＳ Ｐゴシック" pitchFamily="34" charset="-128"/>
              </a:rPr>
              <a:t>Center</a:t>
            </a:r>
            <a:r>
              <a:rPr lang="en-GB" sz="1400" dirty="0" smtClean="0">
                <a:solidFill>
                  <a:schemeClr val="tx1"/>
                </a:solidFill>
                <a:ea typeface="ＭＳ Ｐゴシック" pitchFamily="34" charset="-128"/>
              </a:rPr>
              <a:t> of Sustainable Real Estate</a:t>
            </a:r>
          </a:p>
          <a:p>
            <a:pPr algn="ctr"/>
            <a:r>
              <a:rPr lang="en-GB" sz="1400" dirty="0" err="1">
                <a:solidFill>
                  <a:schemeClr val="tx1"/>
                </a:solidFill>
                <a:ea typeface="ＭＳ Ｐゴシック" pitchFamily="34" charset="-128"/>
              </a:rPr>
              <a:t>Universitätsstraße</a:t>
            </a:r>
            <a:r>
              <a:rPr lang="en-GB" sz="1400" dirty="0">
                <a:solidFill>
                  <a:schemeClr val="tx1"/>
                </a:solidFill>
                <a:ea typeface="ＭＳ Ｐゴシック" pitchFamily="34" charset="-128"/>
              </a:rPr>
              <a:t> 31 </a:t>
            </a:r>
          </a:p>
          <a:p>
            <a:pPr algn="ctr"/>
            <a:r>
              <a:rPr lang="en-GB" sz="1400" dirty="0">
                <a:solidFill>
                  <a:schemeClr val="tx1"/>
                </a:solidFill>
                <a:ea typeface="ＭＳ Ｐゴシック" pitchFamily="34" charset="-128"/>
              </a:rPr>
              <a:t>D-93040 Regensburg</a:t>
            </a:r>
          </a:p>
          <a:p>
            <a:pPr algn="ctr"/>
            <a:endParaRPr lang="en-GB" sz="1400" dirty="0">
              <a:solidFill>
                <a:schemeClr val="tx1"/>
              </a:solidFill>
              <a:ea typeface="ＭＳ Ｐゴシック" pitchFamily="34" charset="-128"/>
            </a:endParaRPr>
          </a:p>
          <a:p>
            <a:pPr algn="ctr"/>
            <a:r>
              <a:rPr lang="en-GB" sz="1400" b="0" dirty="0">
                <a:solidFill>
                  <a:schemeClr val="tx1"/>
                </a:solidFill>
                <a:ea typeface="ＭＳ Ｐゴシック" pitchFamily="34" charset="-128"/>
              </a:rPr>
              <a:t>T: +49 </a:t>
            </a:r>
            <a:r>
              <a:rPr lang="en-GB" sz="1400" b="0" dirty="0" smtClean="0">
                <a:solidFill>
                  <a:schemeClr val="tx1"/>
                </a:solidFill>
                <a:ea typeface="ＭＳ Ｐゴシック" pitchFamily="34" charset="-128"/>
              </a:rPr>
              <a:t>941/943 </a:t>
            </a:r>
            <a:r>
              <a:rPr lang="en-GB" sz="1400" b="0" dirty="0">
                <a:solidFill>
                  <a:schemeClr val="tx1"/>
                </a:solidFill>
                <a:ea typeface="ＭＳ Ｐゴシック" pitchFamily="34" charset="-128"/>
              </a:rPr>
              <a:t>6014</a:t>
            </a:r>
          </a:p>
          <a:p>
            <a:pPr algn="ctr"/>
            <a:r>
              <a:rPr lang="en-GB" sz="1400" b="0" dirty="0">
                <a:solidFill>
                  <a:schemeClr val="tx1"/>
                </a:solidFill>
                <a:ea typeface="ＭＳ Ｐゴシック" pitchFamily="34" charset="-128"/>
              </a:rPr>
              <a:t>F: +49 </a:t>
            </a:r>
            <a:r>
              <a:rPr lang="en-GB" sz="1400" b="0" dirty="0" smtClean="0">
                <a:solidFill>
                  <a:schemeClr val="tx1"/>
                </a:solidFill>
                <a:ea typeface="ＭＳ Ｐゴシック" pitchFamily="34" charset="-128"/>
              </a:rPr>
              <a:t>941/943 </a:t>
            </a:r>
            <a:r>
              <a:rPr lang="en-GB" sz="1400" b="0" dirty="0">
                <a:solidFill>
                  <a:schemeClr val="tx1"/>
                </a:solidFill>
                <a:ea typeface="ＭＳ Ｐゴシック" pitchFamily="34" charset="-128"/>
              </a:rPr>
              <a:t>816013</a:t>
            </a:r>
          </a:p>
          <a:p>
            <a:pPr algn="ctr"/>
            <a:r>
              <a:rPr lang="en-GB" sz="1400" b="0" dirty="0">
                <a:solidFill>
                  <a:schemeClr val="tx1"/>
                </a:solidFill>
                <a:ea typeface="ＭＳ Ｐゴシック" pitchFamily="34" charset="-128"/>
              </a:rPr>
              <a:t>E: </a:t>
            </a:r>
            <a:r>
              <a:rPr lang="en-GB" sz="1400" b="0" dirty="0" smtClean="0">
                <a:solidFill>
                  <a:schemeClr val="tx1"/>
                </a:solidFill>
                <a:ea typeface="ＭＳ Ｐゴシック" pitchFamily="34" charset="-128"/>
                <a:hlinkClick r:id="rId4"/>
              </a:rPr>
              <a:t>thomas.braun@irebs.de</a:t>
            </a:r>
            <a:endParaRPr lang="en-GB" sz="1400" b="0" dirty="0" smtClean="0">
              <a:solidFill>
                <a:schemeClr val="tx1"/>
              </a:solidFill>
              <a:ea typeface="ＭＳ Ｐゴシック" pitchFamily="34" charset="-128"/>
            </a:endParaRPr>
          </a:p>
          <a:p>
            <a:pPr algn="ctr"/>
            <a:r>
              <a:rPr lang="en-GB" sz="1400" b="0" dirty="0" smtClean="0">
                <a:solidFill>
                  <a:schemeClr val="tx1"/>
                </a:solidFill>
                <a:ea typeface="ＭＳ Ｐゴシック" pitchFamily="34" charset="-128"/>
                <a:hlinkClick r:id="rId5"/>
              </a:rPr>
              <a:t>www.irebs.de</a:t>
            </a:r>
            <a:r>
              <a:rPr lang="en-GB" sz="1400" b="0" dirty="0" smtClean="0">
                <a:solidFill>
                  <a:schemeClr val="tx1"/>
                </a:solidFill>
                <a:ea typeface="ＭＳ Ｐゴシック" pitchFamily="34" charset="-128"/>
              </a:rPr>
              <a:t> </a:t>
            </a:r>
            <a:endParaRPr lang="en-GB" sz="1400" b="0" dirty="0">
              <a:solidFill>
                <a:schemeClr val="tx1"/>
              </a:solidFill>
              <a:ea typeface="ＭＳ Ｐゴシック" pitchFamily="34" charset="-128"/>
            </a:endParaRPr>
          </a:p>
          <a:p>
            <a:pPr algn="ctr"/>
            <a:r>
              <a:rPr lang="en-GB" sz="1400" dirty="0" smtClean="0">
                <a:solidFill>
                  <a:schemeClr val="tx1"/>
                </a:solidFill>
                <a:ea typeface="ＭＳ Ｐゴシック" pitchFamily="34" charset="-128"/>
              </a:rPr>
              <a:t/>
            </a:r>
            <a:br>
              <a:rPr lang="en-GB" sz="1400" dirty="0" smtClean="0">
                <a:solidFill>
                  <a:schemeClr val="tx1"/>
                </a:solidFill>
                <a:ea typeface="ＭＳ Ｐゴシック" pitchFamily="34" charset="-128"/>
              </a:rPr>
            </a:br>
            <a:r>
              <a:rPr lang="en-GB" sz="1400" dirty="0" smtClean="0">
                <a:solidFill>
                  <a:schemeClr val="tx1"/>
                </a:solidFill>
                <a:ea typeface="ＭＳ Ｐゴシック" pitchFamily="34" charset="-128"/>
              </a:rPr>
              <a:t/>
            </a:r>
            <a:br>
              <a:rPr lang="en-GB" sz="1400" dirty="0" smtClean="0">
                <a:solidFill>
                  <a:schemeClr val="tx1"/>
                </a:solidFill>
                <a:ea typeface="ＭＳ Ｐゴシック" pitchFamily="34" charset="-128"/>
              </a:rPr>
            </a:br>
            <a:r>
              <a:rPr lang="en-GB" sz="1400" dirty="0" smtClean="0">
                <a:solidFill>
                  <a:schemeClr val="tx1"/>
                </a:solidFill>
                <a:ea typeface="ＭＳ Ｐゴシック" pitchFamily="34" charset="-128"/>
              </a:rPr>
              <a:t/>
            </a:r>
            <a:br>
              <a:rPr lang="en-GB" sz="1400" dirty="0" smtClean="0">
                <a:solidFill>
                  <a:schemeClr val="tx1"/>
                </a:solidFill>
                <a:ea typeface="ＭＳ Ｐゴシック" pitchFamily="34" charset="-128"/>
              </a:rPr>
            </a:br>
            <a:endParaRPr lang="en-GB" sz="1400" dirty="0" smtClean="0">
              <a:solidFill>
                <a:schemeClr val="tx1"/>
              </a:solidFill>
              <a:ea typeface="ＭＳ Ｐゴシック" pitchFamily="34" charset="-128"/>
            </a:endParaRPr>
          </a:p>
        </p:txBody>
      </p:sp>
    </p:spTree>
    <p:extLst>
      <p:ext uri="{BB962C8B-B14F-4D97-AF65-F5344CB8AC3E}">
        <p14:creationId xmlns:p14="http://schemas.microsoft.com/office/powerpoint/2010/main" val="975371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body" idx="4294967295"/>
          </p:nvPr>
        </p:nvSpPr>
        <p:spPr>
          <a:xfrm>
            <a:off x="403225" y="1100138"/>
            <a:ext cx="9101138" cy="5199062"/>
          </a:xfrm>
        </p:spPr>
        <p:txBody>
          <a:bodyPr/>
          <a:lstStyle/>
          <a:p>
            <a:pPr marL="419100" indent="-419100">
              <a:lnSpc>
                <a:spcPct val="150000"/>
              </a:lnSpc>
              <a:spcBef>
                <a:spcPts val="567"/>
              </a:spcBef>
              <a:spcAft>
                <a:spcPts val="567"/>
              </a:spcAft>
              <a:buFont typeface="Times" pitchFamily="18" charset="0"/>
              <a:buNone/>
            </a:pPr>
            <a:endParaRPr lang="en-US" sz="1800" b="1" dirty="0" smtClean="0"/>
          </a:p>
          <a:p>
            <a:pPr marL="419100" indent="-419100">
              <a:lnSpc>
                <a:spcPct val="150000"/>
              </a:lnSpc>
              <a:spcBef>
                <a:spcPts val="567"/>
              </a:spcBef>
              <a:spcAft>
                <a:spcPts val="567"/>
              </a:spcAft>
            </a:pPr>
            <a:r>
              <a:rPr lang="en-US" sz="1800" dirty="0" smtClean="0"/>
              <a:t>Introduction</a:t>
            </a:r>
          </a:p>
          <a:p>
            <a:pPr marL="419100" indent="-419100">
              <a:lnSpc>
                <a:spcPct val="150000"/>
              </a:lnSpc>
              <a:spcBef>
                <a:spcPts val="567"/>
              </a:spcBef>
              <a:spcAft>
                <a:spcPts val="567"/>
              </a:spcAft>
            </a:pPr>
            <a:r>
              <a:rPr lang="en-US" sz="1800" dirty="0" smtClean="0"/>
              <a:t>Literature Review</a:t>
            </a:r>
          </a:p>
          <a:p>
            <a:pPr marL="419100" indent="-419100">
              <a:lnSpc>
                <a:spcPct val="150000"/>
              </a:lnSpc>
              <a:spcBef>
                <a:spcPts val="567"/>
              </a:spcBef>
              <a:spcAft>
                <a:spcPts val="567"/>
              </a:spcAft>
            </a:pPr>
            <a:r>
              <a:rPr lang="en-US" sz="1800" dirty="0" smtClean="0"/>
              <a:t>Hypothesis</a:t>
            </a:r>
          </a:p>
          <a:p>
            <a:pPr marL="419100" indent="-419100">
              <a:lnSpc>
                <a:spcPct val="150000"/>
              </a:lnSpc>
              <a:spcBef>
                <a:spcPts val="567"/>
              </a:spcBef>
              <a:spcAft>
                <a:spcPts val="567"/>
              </a:spcAft>
            </a:pPr>
            <a:r>
              <a:rPr lang="en-US" sz="1800" dirty="0" smtClean="0"/>
              <a:t>Research Approach</a:t>
            </a:r>
          </a:p>
          <a:p>
            <a:pPr marL="419100" indent="-419100">
              <a:lnSpc>
                <a:spcPct val="150000"/>
              </a:lnSpc>
              <a:spcBef>
                <a:spcPts val="567"/>
              </a:spcBef>
              <a:spcAft>
                <a:spcPts val="567"/>
              </a:spcAft>
            </a:pPr>
            <a:r>
              <a:rPr lang="en-US" sz="1800" dirty="0" smtClean="0"/>
              <a:t>Results</a:t>
            </a:r>
          </a:p>
          <a:p>
            <a:pPr marL="419100" indent="-419100">
              <a:lnSpc>
                <a:spcPct val="150000"/>
              </a:lnSpc>
              <a:spcBef>
                <a:spcPts val="567"/>
              </a:spcBef>
              <a:spcAft>
                <a:spcPts val="567"/>
              </a:spcAft>
            </a:pPr>
            <a:r>
              <a:rPr lang="en-US" sz="1800" dirty="0" smtClean="0"/>
              <a:t>Conclusion</a:t>
            </a:r>
          </a:p>
        </p:txBody>
      </p:sp>
      <p:sp>
        <p:nvSpPr>
          <p:cNvPr id="20483" name="Rectangle 11"/>
          <p:cNvSpPr>
            <a:spLocks noChangeArrowheads="1"/>
          </p:cNvSpPr>
          <p:nvPr/>
        </p:nvSpPr>
        <p:spPr bwMode="auto">
          <a:xfrm>
            <a:off x="0" y="0"/>
            <a:ext cx="6537325" cy="927100"/>
          </a:xfrm>
          <a:prstGeom prst="rect">
            <a:avLst/>
          </a:prstGeom>
          <a:noFill/>
          <a:ln w="9525">
            <a:noFill/>
            <a:miter lim="800000"/>
            <a:headEnd/>
            <a:tailEnd/>
          </a:ln>
        </p:spPr>
        <p:txBody>
          <a:bodyPr lIns="360000" tIns="0" rIns="360000" bIns="0" anchor="ctr"/>
          <a:lstStyle/>
          <a:p>
            <a:pPr eaLnBrk="0" hangingPunct="0"/>
            <a:r>
              <a:rPr lang="en-US" sz="2200" dirty="0" smtClean="0">
                <a:solidFill>
                  <a:schemeClr val="bg2"/>
                </a:solidFill>
              </a:rPr>
              <a:t>Agenda</a:t>
            </a:r>
            <a:endParaRPr lang="en-US" sz="2200" dirty="0">
              <a:solidFill>
                <a:schemeClr val="bg2"/>
              </a:solidFill>
            </a:endParaRPr>
          </a:p>
        </p:txBody>
      </p:sp>
    </p:spTree>
    <p:extLst>
      <p:ext uri="{BB962C8B-B14F-4D97-AF65-F5344CB8AC3E}">
        <p14:creationId xmlns:p14="http://schemas.microsoft.com/office/powerpoint/2010/main" val="301132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smtClean="0">
                <a:solidFill>
                  <a:srgbClr val="FFFFFF"/>
                </a:solidFill>
              </a:rPr>
              <a:t>LEED registered </a:t>
            </a:r>
            <a:r>
              <a:rPr lang="de-DE" sz="1400" dirty="0" err="1" smtClean="0">
                <a:solidFill>
                  <a:srgbClr val="FFFFFF"/>
                </a:solidFill>
              </a:rPr>
              <a:t>Buildings</a:t>
            </a:r>
            <a:r>
              <a:rPr lang="de-DE" sz="1400" dirty="0" smtClean="0">
                <a:solidFill>
                  <a:srgbClr val="FFFFFF"/>
                </a:solidFill>
              </a:rPr>
              <a:t> in 2003</a:t>
            </a:r>
            <a:endParaRPr lang="de-DE" sz="1400" dirty="0">
              <a:solidFill>
                <a:srgbClr val="FFFFFF"/>
              </a:solidFill>
            </a:endParaRPr>
          </a:p>
        </p:txBody>
      </p:sp>
      <p:sp>
        <p:nvSpPr>
          <p:cNvPr id="8" name="Rectangle 11"/>
          <p:cNvSpPr>
            <a:spLocks noChangeArrowheads="1"/>
          </p:cNvSpPr>
          <p:nvPr/>
        </p:nvSpPr>
        <p:spPr bwMode="auto">
          <a:xfrm>
            <a:off x="0" y="0"/>
            <a:ext cx="7739156" cy="927100"/>
          </a:xfrm>
          <a:prstGeom prst="rect">
            <a:avLst/>
          </a:prstGeom>
          <a:noFill/>
          <a:ln w="9525">
            <a:noFill/>
            <a:miter lim="800000"/>
            <a:headEnd/>
            <a:tailEnd/>
          </a:ln>
        </p:spPr>
        <p:txBody>
          <a:bodyPr lIns="360000" tIns="0" rIns="360000" bIns="0" anchor="ctr"/>
          <a:lstStyle/>
          <a:p>
            <a:pPr eaLnBrk="0" hangingPunct="0">
              <a:defRPr/>
            </a:pPr>
            <a:r>
              <a:rPr lang="de-DE" sz="2200" kern="0" dirty="0" err="1" smtClean="0">
                <a:solidFill>
                  <a:schemeClr val="bg2"/>
                </a:solidFill>
              </a:rPr>
              <a:t>Introduction</a:t>
            </a:r>
            <a:endParaRPr lang="de-DE" sz="2200" kern="0" dirty="0">
              <a:solidFill>
                <a:schemeClr val="bg2"/>
              </a:solidFill>
            </a:endParaRP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3165" t="4582" r="2639" b="4555"/>
          <a:stretch/>
        </p:blipFill>
        <p:spPr>
          <a:xfrm>
            <a:off x="1366492" y="1783070"/>
            <a:ext cx="6778293" cy="4625553"/>
          </a:xfrm>
          <a:prstGeom prst="rect">
            <a:avLst/>
          </a:prstGeom>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6493" y="4991074"/>
            <a:ext cx="2360403" cy="1417550"/>
          </a:xfrm>
          <a:prstGeom prst="rect">
            <a:avLst/>
          </a:prstGeom>
          <a:solidFill>
            <a:schemeClr val="bg1"/>
          </a:solidFill>
          <a:ln>
            <a:noFill/>
          </a:ln>
          <a:effectLst/>
          <a:extLst/>
        </p:spPr>
      </p:pic>
      <p:sp>
        <p:nvSpPr>
          <p:cNvPr id="9" name="Pfeil nach rechts 8"/>
          <p:cNvSpPr/>
          <p:nvPr/>
        </p:nvSpPr>
        <p:spPr bwMode="auto">
          <a:xfrm>
            <a:off x="892086" y="5965834"/>
            <a:ext cx="504056" cy="249673"/>
          </a:xfrm>
          <a:prstGeom prst="rightArrow">
            <a:avLst/>
          </a:prstGeom>
          <a:solidFill>
            <a:srgbClr val="DA5700"/>
          </a:solidFill>
          <a:ln w="12700" cap="flat" cmpd="sng" algn="ctr">
            <a:noFill/>
            <a:prstDash val="solid"/>
            <a:round/>
            <a:headEnd type="none" w="med" len="med"/>
            <a:tailEnd type="none" w="med" len="med"/>
          </a:ln>
          <a:effectLst>
            <a:outerShdw dist="35921" dir="2700000" algn="ctr" rotWithShape="0">
              <a:srgbClr val="5F5F5F"/>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5324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smtClean="0">
                <a:solidFill>
                  <a:srgbClr val="FFFFFF"/>
                </a:solidFill>
              </a:rPr>
              <a:t>LEED registered </a:t>
            </a:r>
            <a:r>
              <a:rPr lang="de-DE" sz="1400" dirty="0" err="1" smtClean="0">
                <a:solidFill>
                  <a:srgbClr val="FFFFFF"/>
                </a:solidFill>
              </a:rPr>
              <a:t>Buildings</a:t>
            </a:r>
            <a:r>
              <a:rPr lang="de-DE" sz="1400" dirty="0" smtClean="0">
                <a:solidFill>
                  <a:srgbClr val="FFFFFF"/>
                </a:solidFill>
              </a:rPr>
              <a:t> in 2007</a:t>
            </a:r>
            <a:endParaRPr lang="de-DE" sz="1400" dirty="0">
              <a:solidFill>
                <a:srgbClr val="FFFFFF"/>
              </a:solidFill>
            </a:endParaRP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243" t="4751" r="2703" b="4459"/>
          <a:stretch/>
        </p:blipFill>
        <p:spPr>
          <a:xfrm>
            <a:off x="1366493" y="1787857"/>
            <a:ext cx="6766440" cy="4620767"/>
          </a:xfrm>
          <a:prstGeom prst="rect">
            <a:avLst/>
          </a:prstGeom>
        </p:spPr>
      </p:pic>
      <p:pic>
        <p:nvPicPr>
          <p:cNvPr id="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6493" y="4991074"/>
            <a:ext cx="2360403" cy="1417550"/>
          </a:xfrm>
          <a:prstGeom prst="rect">
            <a:avLst/>
          </a:prstGeom>
          <a:solidFill>
            <a:schemeClr val="bg1"/>
          </a:solidFill>
          <a:ln>
            <a:noFill/>
          </a:ln>
          <a:effectLst/>
          <a:extLst/>
        </p:spPr>
      </p:pic>
      <p:sp>
        <p:nvSpPr>
          <p:cNvPr id="6" name="Pfeil nach rechts 5"/>
          <p:cNvSpPr/>
          <p:nvPr/>
        </p:nvSpPr>
        <p:spPr bwMode="auto">
          <a:xfrm>
            <a:off x="892086" y="5812487"/>
            <a:ext cx="504056" cy="249673"/>
          </a:xfrm>
          <a:prstGeom prst="rightArrow">
            <a:avLst/>
          </a:prstGeom>
          <a:solidFill>
            <a:srgbClr val="DA5700"/>
          </a:solidFill>
          <a:ln w="12700" cap="flat" cmpd="sng" algn="ctr">
            <a:noFill/>
            <a:prstDash val="solid"/>
            <a:round/>
            <a:headEnd type="none" w="med" len="med"/>
            <a:tailEnd type="none" w="med" len="med"/>
          </a:ln>
          <a:effectLst>
            <a:outerShdw dist="35921" dir="2700000" algn="ctr" rotWithShape="0">
              <a:srgbClr val="5F5F5F"/>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7" name="Rectangle 11"/>
          <p:cNvSpPr>
            <a:spLocks noChangeArrowheads="1"/>
          </p:cNvSpPr>
          <p:nvPr/>
        </p:nvSpPr>
        <p:spPr bwMode="auto">
          <a:xfrm>
            <a:off x="0" y="0"/>
            <a:ext cx="7739156" cy="927100"/>
          </a:xfrm>
          <a:prstGeom prst="rect">
            <a:avLst/>
          </a:prstGeom>
          <a:noFill/>
          <a:ln w="9525">
            <a:noFill/>
            <a:miter lim="800000"/>
            <a:headEnd/>
            <a:tailEnd/>
          </a:ln>
        </p:spPr>
        <p:txBody>
          <a:bodyPr lIns="360000" tIns="0" rIns="360000" bIns="0" anchor="ctr"/>
          <a:lstStyle/>
          <a:p>
            <a:pPr eaLnBrk="0" hangingPunct="0">
              <a:defRPr/>
            </a:pPr>
            <a:r>
              <a:rPr lang="de-DE" sz="2200" kern="0" dirty="0" err="1" smtClean="0">
                <a:solidFill>
                  <a:schemeClr val="bg2"/>
                </a:solidFill>
              </a:rPr>
              <a:t>Introduction</a:t>
            </a:r>
            <a:endParaRPr lang="de-DE" sz="2200" kern="0" dirty="0">
              <a:solidFill>
                <a:schemeClr val="bg2"/>
              </a:solidFill>
            </a:endParaRPr>
          </a:p>
        </p:txBody>
      </p:sp>
    </p:spTree>
    <p:extLst>
      <p:ext uri="{BB962C8B-B14F-4D97-AF65-F5344CB8AC3E}">
        <p14:creationId xmlns:p14="http://schemas.microsoft.com/office/powerpoint/2010/main" val="232696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smtClean="0">
                <a:solidFill>
                  <a:srgbClr val="FFFFFF"/>
                </a:solidFill>
              </a:rPr>
              <a:t>LEED registered </a:t>
            </a:r>
            <a:r>
              <a:rPr lang="de-DE" sz="1400" dirty="0" err="1" smtClean="0">
                <a:solidFill>
                  <a:srgbClr val="FFFFFF"/>
                </a:solidFill>
              </a:rPr>
              <a:t>Buildings</a:t>
            </a:r>
            <a:r>
              <a:rPr lang="de-DE" sz="1400" dirty="0" smtClean="0">
                <a:solidFill>
                  <a:srgbClr val="FFFFFF"/>
                </a:solidFill>
              </a:rPr>
              <a:t> in 2010</a:t>
            </a:r>
            <a:endParaRPr lang="de-DE" sz="1400" dirty="0">
              <a:solidFill>
                <a:srgbClr val="FFFFFF"/>
              </a:solidFill>
            </a:endParaRP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263" t="4903" r="2587" b="4385"/>
          <a:stretch/>
        </p:blipFill>
        <p:spPr>
          <a:xfrm>
            <a:off x="1366493" y="1774209"/>
            <a:ext cx="6799258" cy="4634414"/>
          </a:xfrm>
          <a:prstGeom prst="rect">
            <a:avLst/>
          </a:prstGeom>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6493" y="4991074"/>
            <a:ext cx="2360403" cy="1417550"/>
          </a:xfrm>
          <a:prstGeom prst="rect">
            <a:avLst/>
          </a:prstGeom>
          <a:solidFill>
            <a:schemeClr val="bg1"/>
          </a:solidFill>
          <a:ln>
            <a:noFill/>
          </a:ln>
          <a:effectLst/>
          <a:extLst/>
        </p:spPr>
      </p:pic>
      <p:sp>
        <p:nvSpPr>
          <p:cNvPr id="9" name="Pfeil nach rechts 8"/>
          <p:cNvSpPr/>
          <p:nvPr/>
        </p:nvSpPr>
        <p:spPr bwMode="auto">
          <a:xfrm>
            <a:off x="892086" y="5351411"/>
            <a:ext cx="504056" cy="249673"/>
          </a:xfrm>
          <a:prstGeom prst="rightArrow">
            <a:avLst/>
          </a:prstGeom>
          <a:solidFill>
            <a:srgbClr val="DA5700"/>
          </a:solidFill>
          <a:ln w="12700" cap="flat" cmpd="sng" algn="ctr">
            <a:noFill/>
            <a:prstDash val="solid"/>
            <a:round/>
            <a:headEnd type="none" w="med" len="med"/>
            <a:tailEnd type="none" w="med" len="med"/>
          </a:ln>
          <a:effectLst>
            <a:outerShdw dist="35921" dir="2700000" algn="ctr" rotWithShape="0">
              <a:srgbClr val="5F5F5F"/>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0" name="Rectangle 11"/>
          <p:cNvSpPr>
            <a:spLocks noChangeArrowheads="1"/>
          </p:cNvSpPr>
          <p:nvPr/>
        </p:nvSpPr>
        <p:spPr bwMode="auto">
          <a:xfrm>
            <a:off x="0" y="0"/>
            <a:ext cx="7739156" cy="927100"/>
          </a:xfrm>
          <a:prstGeom prst="rect">
            <a:avLst/>
          </a:prstGeom>
          <a:noFill/>
          <a:ln w="9525">
            <a:noFill/>
            <a:miter lim="800000"/>
            <a:headEnd/>
            <a:tailEnd/>
          </a:ln>
        </p:spPr>
        <p:txBody>
          <a:bodyPr lIns="360000" tIns="0" rIns="360000" bIns="0" anchor="ctr"/>
          <a:lstStyle/>
          <a:p>
            <a:pPr eaLnBrk="0" hangingPunct="0">
              <a:defRPr/>
            </a:pPr>
            <a:r>
              <a:rPr lang="de-DE" sz="2200" kern="0" dirty="0" err="1" smtClean="0">
                <a:solidFill>
                  <a:schemeClr val="bg2"/>
                </a:solidFill>
              </a:rPr>
              <a:t>Introduction</a:t>
            </a:r>
            <a:endParaRPr lang="de-DE" sz="2200" kern="0" dirty="0">
              <a:solidFill>
                <a:schemeClr val="bg2"/>
              </a:solidFill>
            </a:endParaRPr>
          </a:p>
        </p:txBody>
      </p:sp>
    </p:spTree>
    <p:extLst>
      <p:ext uri="{BB962C8B-B14F-4D97-AF65-F5344CB8AC3E}">
        <p14:creationId xmlns:p14="http://schemas.microsoft.com/office/powerpoint/2010/main" val="178710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smtClean="0">
                <a:solidFill>
                  <a:srgbClr val="FFFFFF"/>
                </a:solidFill>
              </a:rPr>
              <a:t>Embedding Diffusion</a:t>
            </a:r>
            <a:endParaRPr lang="de-DE" sz="1400" dirty="0">
              <a:solidFill>
                <a:srgbClr val="FFFFFF"/>
              </a:solidFill>
            </a:endParaRPr>
          </a:p>
        </p:txBody>
      </p:sp>
      <p:sp>
        <p:nvSpPr>
          <p:cNvPr id="18" name="Rectangle 1028"/>
          <p:cNvSpPr>
            <a:spLocks noChangeArrowheads="1"/>
          </p:cNvSpPr>
          <p:nvPr/>
        </p:nvSpPr>
        <p:spPr bwMode="auto">
          <a:xfrm>
            <a:off x="341314" y="1721548"/>
            <a:ext cx="9151030" cy="3582519"/>
          </a:xfrm>
          <a:prstGeom prst="rect">
            <a:avLst/>
          </a:prstGeom>
          <a:noFill/>
          <a:ln w="12700">
            <a:noFill/>
            <a:miter lim="800000"/>
            <a:headEnd/>
            <a:tailEnd/>
          </a:ln>
        </p:spPr>
        <p:txBody>
          <a:bodyPr wrap="square" rIns="0">
            <a:spAutoFit/>
          </a:bodyPr>
          <a:lstStyle/>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400" dirty="0"/>
              <a:t>Diffusion </a:t>
            </a:r>
            <a:r>
              <a:rPr lang="de-DE" sz="1400" dirty="0" smtClean="0"/>
              <a:t>in </a:t>
            </a:r>
            <a:r>
              <a:rPr lang="de-DE" sz="1400" dirty="0" err="1" smtClean="0"/>
              <a:t>general</a:t>
            </a:r>
            <a:r>
              <a:rPr lang="de-DE" sz="1400" dirty="0" smtClean="0"/>
              <a:t> </a:t>
            </a:r>
            <a:r>
              <a:rPr lang="de-DE" sz="1400" b="0" dirty="0" smtClean="0"/>
              <a:t>= </a:t>
            </a:r>
            <a:r>
              <a:rPr lang="de-DE" sz="1400" b="0" dirty="0" err="1" smtClean="0"/>
              <a:t>Spreading</a:t>
            </a:r>
            <a:r>
              <a:rPr lang="de-DE" sz="1400" b="0" dirty="0" smtClean="0"/>
              <a:t> </a:t>
            </a:r>
            <a:r>
              <a:rPr lang="de-DE" sz="1400" b="0" dirty="0" err="1" smtClean="0"/>
              <a:t>over</a:t>
            </a:r>
            <a:r>
              <a:rPr lang="de-DE" sz="1400" b="0" dirty="0" smtClean="0"/>
              <a:t> </a:t>
            </a:r>
            <a:r>
              <a:rPr lang="de-DE" sz="1400" b="0" dirty="0" err="1" smtClean="0"/>
              <a:t>space</a:t>
            </a:r>
            <a:r>
              <a:rPr lang="de-DE" sz="1400" b="0" dirty="0" smtClean="0"/>
              <a:t> </a:t>
            </a:r>
            <a:r>
              <a:rPr lang="de-DE" sz="1400" b="0" dirty="0" err="1" smtClean="0"/>
              <a:t>and</a:t>
            </a:r>
            <a:r>
              <a:rPr lang="de-DE" sz="1400" b="0" dirty="0" smtClean="0"/>
              <a:t> time</a:t>
            </a:r>
            <a:endParaRPr lang="de-DE" sz="1400" b="0" dirty="0"/>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400" dirty="0" err="1" smtClean="0"/>
              <a:t>Geographical</a:t>
            </a:r>
            <a:r>
              <a:rPr lang="de-DE" sz="1400" b="0" dirty="0" smtClean="0"/>
              <a:t>: </a:t>
            </a:r>
            <a:r>
              <a:rPr lang="en-US" sz="1400" b="0" dirty="0" smtClean="0"/>
              <a:t>Spread </a:t>
            </a:r>
            <a:r>
              <a:rPr lang="en-US" sz="1400" b="0" dirty="0"/>
              <a:t>of information, innovation and human activity in </a:t>
            </a:r>
            <a:r>
              <a:rPr lang="en-US" sz="1400" dirty="0" smtClean="0"/>
              <a:t>space</a:t>
            </a:r>
            <a:r>
              <a:rPr lang="en-US" sz="1400" b="0" dirty="0" smtClean="0"/>
              <a:t> </a:t>
            </a:r>
            <a:r>
              <a:rPr lang="de-DE" sz="1400" b="0" dirty="0" smtClean="0">
                <a:sym typeface="Wingdings" pitchFamily="2" charset="2"/>
              </a:rPr>
              <a:t> </a:t>
            </a:r>
            <a:r>
              <a:rPr lang="de-DE" sz="1400" b="0" dirty="0" err="1" smtClean="0"/>
              <a:t>Hägerstrand</a:t>
            </a:r>
            <a:r>
              <a:rPr lang="de-DE" sz="1400" b="0" dirty="0" smtClean="0"/>
              <a:t> </a:t>
            </a:r>
            <a:r>
              <a:rPr lang="de-DE" sz="1400" b="0" dirty="0"/>
              <a:t>(1953</a:t>
            </a:r>
            <a:r>
              <a:rPr lang="de-DE" sz="1400" b="0" dirty="0" smtClean="0"/>
              <a:t>)</a:t>
            </a:r>
          </a:p>
          <a:p>
            <a:pPr marL="1314450" lvl="2"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400" b="0" dirty="0" smtClean="0"/>
              <a:t>Expansive </a:t>
            </a:r>
            <a:r>
              <a:rPr lang="de-DE" sz="1400" b="0" dirty="0"/>
              <a:t>Diffusion (a)</a:t>
            </a:r>
          </a:p>
          <a:p>
            <a:pPr marL="1314450" lvl="2"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400" b="0" dirty="0" err="1"/>
              <a:t>Relocating</a:t>
            </a:r>
            <a:r>
              <a:rPr lang="de-DE" sz="1400" b="0" dirty="0"/>
              <a:t> Diffusion (b) – Special </a:t>
            </a:r>
            <a:r>
              <a:rPr lang="de-DE" sz="1400" b="0" dirty="0" smtClean="0"/>
              <a:t>form</a:t>
            </a:r>
            <a:r>
              <a:rPr lang="de-DE" sz="1400" b="0" dirty="0"/>
              <a:t>: </a:t>
            </a:r>
            <a:r>
              <a:rPr lang="de-DE" sz="1400" dirty="0" err="1"/>
              <a:t>Hierarchical</a:t>
            </a:r>
            <a:r>
              <a:rPr lang="de-DE" sz="1400" dirty="0"/>
              <a:t> Diffusion</a:t>
            </a:r>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endParaRPr lang="de-DE" sz="1400" b="0" dirty="0" smtClean="0"/>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endParaRPr lang="de-DE" sz="1400" b="0" dirty="0"/>
          </a:p>
          <a:p>
            <a:pPr marL="857250" lvl="1"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r>
              <a:rPr lang="de-DE" sz="1400" b="0" dirty="0" err="1" smtClean="0"/>
              <a:t>Innovations</a:t>
            </a:r>
            <a:r>
              <a:rPr lang="de-DE" sz="1400" b="0" dirty="0" smtClean="0"/>
              <a:t> </a:t>
            </a:r>
            <a:r>
              <a:rPr lang="de-DE" sz="1400" b="0" dirty="0" err="1" smtClean="0"/>
              <a:t>usually</a:t>
            </a:r>
            <a:r>
              <a:rPr lang="de-DE" sz="1400" b="0" dirty="0" smtClean="0"/>
              <a:t> </a:t>
            </a:r>
            <a:r>
              <a:rPr lang="de-DE" sz="1400" b="0" dirty="0" err="1" smtClean="0"/>
              <a:t>start</a:t>
            </a:r>
            <a:r>
              <a:rPr lang="de-DE" sz="1400" b="0" dirty="0" smtClean="0"/>
              <a:t> in larger </a:t>
            </a:r>
            <a:r>
              <a:rPr lang="de-DE" sz="1400" b="0" dirty="0" err="1" smtClean="0"/>
              <a:t>agglomerations</a:t>
            </a:r>
            <a:r>
              <a:rPr lang="de-DE" sz="1400" b="0" dirty="0" smtClean="0"/>
              <a:t> </a:t>
            </a:r>
            <a:r>
              <a:rPr lang="de-DE" sz="1400" b="0" dirty="0" err="1" smtClean="0"/>
              <a:t>and</a:t>
            </a:r>
            <a:r>
              <a:rPr lang="de-DE" sz="1400" b="0" dirty="0" smtClean="0"/>
              <a:t> </a:t>
            </a:r>
            <a:r>
              <a:rPr lang="de-DE" sz="1400" b="0" dirty="0" err="1" smtClean="0"/>
              <a:t>gradually</a:t>
            </a:r>
            <a:r>
              <a:rPr lang="de-DE" sz="1400" b="0" dirty="0" smtClean="0"/>
              <a:t> </a:t>
            </a:r>
            <a:r>
              <a:rPr lang="de-DE" sz="1400" b="0" dirty="0" err="1" smtClean="0"/>
              <a:t>exploit</a:t>
            </a:r>
            <a:r>
              <a:rPr lang="de-DE" sz="1400" b="0" dirty="0" smtClean="0"/>
              <a:t> </a:t>
            </a:r>
            <a:r>
              <a:rPr lang="de-DE" sz="1400" b="0" dirty="0" err="1" smtClean="0"/>
              <a:t>lower-ordered</a:t>
            </a:r>
            <a:r>
              <a:rPr lang="de-DE" sz="1400" b="0" dirty="0" smtClean="0"/>
              <a:t> </a:t>
            </a:r>
            <a:r>
              <a:rPr lang="de-DE" sz="1400" b="0" dirty="0" err="1" smtClean="0"/>
              <a:t>areas</a:t>
            </a:r>
            <a:endParaRPr lang="de-DE" sz="1400" b="0" dirty="0" smtClean="0"/>
          </a:p>
          <a:p>
            <a:pPr marL="1314450" lvl="2" indent="-400050" eaLnBrk="0" hangingPunct="0">
              <a:lnSpc>
                <a:spcPct val="150000"/>
              </a:lnSpc>
              <a:spcBef>
                <a:spcPct val="30000"/>
              </a:spcBef>
              <a:spcAft>
                <a:spcPct val="30000"/>
              </a:spcAft>
              <a:buClr>
                <a:srgbClr val="969696"/>
              </a:buClr>
              <a:buSzPct val="90000"/>
              <a:buFont typeface="Wingdings" pitchFamily="2" charset="2"/>
              <a:buChar char="§"/>
              <a:tabLst>
                <a:tab pos="717550" algn="l"/>
              </a:tabLst>
            </a:pPr>
            <a:endParaRPr lang="de-DE" sz="1400" b="0" dirty="0"/>
          </a:p>
        </p:txBody>
      </p:sp>
      <p:sp>
        <p:nvSpPr>
          <p:cNvPr id="8" name="Freihandform 7"/>
          <p:cNvSpPr/>
          <p:nvPr/>
        </p:nvSpPr>
        <p:spPr bwMode="auto">
          <a:xfrm>
            <a:off x="7602105" y="2780928"/>
            <a:ext cx="1311335" cy="1480135"/>
          </a:xfrm>
          <a:custGeom>
            <a:avLst/>
            <a:gdLst>
              <a:gd name="connsiteX0" fmla="*/ 449943 w 784400"/>
              <a:gd name="connsiteY0" fmla="*/ 0 h 885371"/>
              <a:gd name="connsiteX1" fmla="*/ 449943 w 784400"/>
              <a:gd name="connsiteY1" fmla="*/ 0 h 885371"/>
              <a:gd name="connsiteX2" fmla="*/ 304800 w 784400"/>
              <a:gd name="connsiteY2" fmla="*/ 14514 h 885371"/>
              <a:gd name="connsiteX3" fmla="*/ 261257 w 784400"/>
              <a:gd name="connsiteY3" fmla="*/ 29028 h 885371"/>
              <a:gd name="connsiteX4" fmla="*/ 116114 w 784400"/>
              <a:gd name="connsiteY4" fmla="*/ 43543 h 885371"/>
              <a:gd name="connsiteX5" fmla="*/ 72572 w 784400"/>
              <a:gd name="connsiteY5" fmla="*/ 72571 h 885371"/>
              <a:gd name="connsiteX6" fmla="*/ 29029 w 784400"/>
              <a:gd name="connsiteY6" fmla="*/ 87086 h 885371"/>
              <a:gd name="connsiteX7" fmla="*/ 0 w 784400"/>
              <a:gd name="connsiteY7" fmla="*/ 174171 h 885371"/>
              <a:gd name="connsiteX8" fmla="*/ 58057 w 784400"/>
              <a:gd name="connsiteY8" fmla="*/ 391886 h 885371"/>
              <a:gd name="connsiteX9" fmla="*/ 116114 w 784400"/>
              <a:gd name="connsiteY9" fmla="*/ 464457 h 885371"/>
              <a:gd name="connsiteX10" fmla="*/ 145143 w 784400"/>
              <a:gd name="connsiteY10" fmla="*/ 696686 h 885371"/>
              <a:gd name="connsiteX11" fmla="*/ 159657 w 784400"/>
              <a:gd name="connsiteY11" fmla="*/ 740228 h 885371"/>
              <a:gd name="connsiteX12" fmla="*/ 188686 w 784400"/>
              <a:gd name="connsiteY12" fmla="*/ 783771 h 885371"/>
              <a:gd name="connsiteX13" fmla="*/ 217714 w 784400"/>
              <a:gd name="connsiteY13" fmla="*/ 841828 h 885371"/>
              <a:gd name="connsiteX14" fmla="*/ 275772 w 784400"/>
              <a:gd name="connsiteY14" fmla="*/ 856343 h 885371"/>
              <a:gd name="connsiteX15" fmla="*/ 362857 w 784400"/>
              <a:gd name="connsiteY15" fmla="*/ 885371 h 885371"/>
              <a:gd name="connsiteX16" fmla="*/ 493486 w 784400"/>
              <a:gd name="connsiteY16" fmla="*/ 870857 h 885371"/>
              <a:gd name="connsiteX17" fmla="*/ 522514 w 784400"/>
              <a:gd name="connsiteY17" fmla="*/ 783771 h 885371"/>
              <a:gd name="connsiteX18" fmla="*/ 551543 w 784400"/>
              <a:gd name="connsiteY18" fmla="*/ 740228 h 885371"/>
              <a:gd name="connsiteX19" fmla="*/ 566057 w 784400"/>
              <a:gd name="connsiteY19" fmla="*/ 551543 h 885371"/>
              <a:gd name="connsiteX20" fmla="*/ 595086 w 784400"/>
              <a:gd name="connsiteY20" fmla="*/ 508000 h 885371"/>
              <a:gd name="connsiteX21" fmla="*/ 638629 w 784400"/>
              <a:gd name="connsiteY21" fmla="*/ 493486 h 885371"/>
              <a:gd name="connsiteX22" fmla="*/ 754743 w 784400"/>
              <a:gd name="connsiteY22" fmla="*/ 478971 h 885371"/>
              <a:gd name="connsiteX23" fmla="*/ 783772 w 784400"/>
              <a:gd name="connsiteY23" fmla="*/ 435428 h 885371"/>
              <a:gd name="connsiteX24" fmla="*/ 769257 w 784400"/>
              <a:gd name="connsiteY24" fmla="*/ 333828 h 885371"/>
              <a:gd name="connsiteX25" fmla="*/ 754743 w 784400"/>
              <a:gd name="connsiteY25" fmla="*/ 290286 h 885371"/>
              <a:gd name="connsiteX26" fmla="*/ 653143 w 784400"/>
              <a:gd name="connsiteY26" fmla="*/ 159657 h 885371"/>
              <a:gd name="connsiteX27" fmla="*/ 609600 w 784400"/>
              <a:gd name="connsiteY27" fmla="*/ 130628 h 885371"/>
              <a:gd name="connsiteX28" fmla="*/ 566057 w 784400"/>
              <a:gd name="connsiteY28" fmla="*/ 116114 h 885371"/>
              <a:gd name="connsiteX29" fmla="*/ 551543 w 784400"/>
              <a:gd name="connsiteY29" fmla="*/ 72571 h 885371"/>
              <a:gd name="connsiteX30" fmla="*/ 449943 w 784400"/>
              <a:gd name="connsiteY30" fmla="*/ 0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4400" h="885371">
                <a:moveTo>
                  <a:pt x="449943" y="0"/>
                </a:moveTo>
                <a:lnTo>
                  <a:pt x="449943" y="0"/>
                </a:lnTo>
                <a:cubicBezTo>
                  <a:pt x="401562" y="4838"/>
                  <a:pt x="352857" y="7121"/>
                  <a:pt x="304800" y="14514"/>
                </a:cubicBezTo>
                <a:cubicBezTo>
                  <a:pt x="289678" y="16840"/>
                  <a:pt x="276379" y="26702"/>
                  <a:pt x="261257" y="29028"/>
                </a:cubicBezTo>
                <a:cubicBezTo>
                  <a:pt x="213200" y="36421"/>
                  <a:pt x="164495" y="38705"/>
                  <a:pt x="116114" y="43543"/>
                </a:cubicBezTo>
                <a:cubicBezTo>
                  <a:pt x="101600" y="53219"/>
                  <a:pt x="88174" y="64770"/>
                  <a:pt x="72572" y="72571"/>
                </a:cubicBezTo>
                <a:cubicBezTo>
                  <a:pt x="58888" y="79413"/>
                  <a:pt x="37922" y="74636"/>
                  <a:pt x="29029" y="87086"/>
                </a:cubicBezTo>
                <a:cubicBezTo>
                  <a:pt x="11244" y="111985"/>
                  <a:pt x="0" y="174171"/>
                  <a:pt x="0" y="174171"/>
                </a:cubicBezTo>
                <a:cubicBezTo>
                  <a:pt x="24226" y="440667"/>
                  <a:pt x="-20954" y="253619"/>
                  <a:pt x="58057" y="391886"/>
                </a:cubicBezTo>
                <a:cubicBezTo>
                  <a:pt x="101200" y="467384"/>
                  <a:pt x="33492" y="409374"/>
                  <a:pt x="116114" y="464457"/>
                </a:cubicBezTo>
                <a:cubicBezTo>
                  <a:pt x="125790" y="541867"/>
                  <a:pt x="120473" y="622677"/>
                  <a:pt x="145143" y="696686"/>
                </a:cubicBezTo>
                <a:cubicBezTo>
                  <a:pt x="149981" y="711200"/>
                  <a:pt x="152815" y="726544"/>
                  <a:pt x="159657" y="740228"/>
                </a:cubicBezTo>
                <a:cubicBezTo>
                  <a:pt x="167458" y="755830"/>
                  <a:pt x="180031" y="768625"/>
                  <a:pt x="188686" y="783771"/>
                </a:cubicBezTo>
                <a:cubicBezTo>
                  <a:pt x="199421" y="802557"/>
                  <a:pt x="201092" y="827977"/>
                  <a:pt x="217714" y="841828"/>
                </a:cubicBezTo>
                <a:cubicBezTo>
                  <a:pt x="233039" y="854599"/>
                  <a:pt x="256665" y="850611"/>
                  <a:pt x="275772" y="856343"/>
                </a:cubicBezTo>
                <a:cubicBezTo>
                  <a:pt x="305080" y="865135"/>
                  <a:pt x="333829" y="875695"/>
                  <a:pt x="362857" y="885371"/>
                </a:cubicBezTo>
                <a:cubicBezTo>
                  <a:pt x="406400" y="880533"/>
                  <a:pt x="456524" y="894378"/>
                  <a:pt x="493486" y="870857"/>
                </a:cubicBezTo>
                <a:cubicBezTo>
                  <a:pt x="519301" y="854429"/>
                  <a:pt x="505541" y="809231"/>
                  <a:pt x="522514" y="783771"/>
                </a:cubicBezTo>
                <a:lnTo>
                  <a:pt x="551543" y="740228"/>
                </a:lnTo>
                <a:cubicBezTo>
                  <a:pt x="556381" y="677333"/>
                  <a:pt x="554432" y="613543"/>
                  <a:pt x="566057" y="551543"/>
                </a:cubicBezTo>
                <a:cubicBezTo>
                  <a:pt x="569272" y="534398"/>
                  <a:pt x="581464" y="518897"/>
                  <a:pt x="595086" y="508000"/>
                </a:cubicBezTo>
                <a:cubicBezTo>
                  <a:pt x="607033" y="498443"/>
                  <a:pt x="623576" y="496223"/>
                  <a:pt x="638629" y="493486"/>
                </a:cubicBezTo>
                <a:cubicBezTo>
                  <a:pt x="677006" y="486508"/>
                  <a:pt x="716038" y="483809"/>
                  <a:pt x="754743" y="478971"/>
                </a:cubicBezTo>
                <a:cubicBezTo>
                  <a:pt x="764419" y="464457"/>
                  <a:pt x="782036" y="452786"/>
                  <a:pt x="783772" y="435428"/>
                </a:cubicBezTo>
                <a:cubicBezTo>
                  <a:pt x="787176" y="401387"/>
                  <a:pt x="775966" y="367374"/>
                  <a:pt x="769257" y="333828"/>
                </a:cubicBezTo>
                <a:cubicBezTo>
                  <a:pt x="766257" y="318826"/>
                  <a:pt x="762173" y="303660"/>
                  <a:pt x="754743" y="290286"/>
                </a:cubicBezTo>
                <a:cubicBezTo>
                  <a:pt x="726840" y="240060"/>
                  <a:pt x="696916" y="196134"/>
                  <a:pt x="653143" y="159657"/>
                </a:cubicBezTo>
                <a:cubicBezTo>
                  <a:pt x="639742" y="148490"/>
                  <a:pt x="625202" y="138429"/>
                  <a:pt x="609600" y="130628"/>
                </a:cubicBezTo>
                <a:cubicBezTo>
                  <a:pt x="595916" y="123786"/>
                  <a:pt x="580571" y="120952"/>
                  <a:pt x="566057" y="116114"/>
                </a:cubicBezTo>
                <a:cubicBezTo>
                  <a:pt x="561219" y="101600"/>
                  <a:pt x="563993" y="81464"/>
                  <a:pt x="551543" y="72571"/>
                </a:cubicBezTo>
                <a:lnTo>
                  <a:pt x="449943" y="0"/>
                </a:lnTo>
                <a:close/>
              </a:path>
            </a:pathLst>
          </a:cu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0" name="Freihandform 9"/>
          <p:cNvSpPr/>
          <p:nvPr/>
        </p:nvSpPr>
        <p:spPr bwMode="auto">
          <a:xfrm>
            <a:off x="7875785" y="3090612"/>
            <a:ext cx="762599" cy="860764"/>
          </a:xfrm>
          <a:custGeom>
            <a:avLst/>
            <a:gdLst>
              <a:gd name="connsiteX0" fmla="*/ 449943 w 784400"/>
              <a:gd name="connsiteY0" fmla="*/ 0 h 885371"/>
              <a:gd name="connsiteX1" fmla="*/ 449943 w 784400"/>
              <a:gd name="connsiteY1" fmla="*/ 0 h 885371"/>
              <a:gd name="connsiteX2" fmla="*/ 304800 w 784400"/>
              <a:gd name="connsiteY2" fmla="*/ 14514 h 885371"/>
              <a:gd name="connsiteX3" fmla="*/ 261257 w 784400"/>
              <a:gd name="connsiteY3" fmla="*/ 29028 h 885371"/>
              <a:gd name="connsiteX4" fmla="*/ 116114 w 784400"/>
              <a:gd name="connsiteY4" fmla="*/ 43543 h 885371"/>
              <a:gd name="connsiteX5" fmla="*/ 72572 w 784400"/>
              <a:gd name="connsiteY5" fmla="*/ 72571 h 885371"/>
              <a:gd name="connsiteX6" fmla="*/ 29029 w 784400"/>
              <a:gd name="connsiteY6" fmla="*/ 87086 h 885371"/>
              <a:gd name="connsiteX7" fmla="*/ 0 w 784400"/>
              <a:gd name="connsiteY7" fmla="*/ 174171 h 885371"/>
              <a:gd name="connsiteX8" fmla="*/ 58057 w 784400"/>
              <a:gd name="connsiteY8" fmla="*/ 391886 h 885371"/>
              <a:gd name="connsiteX9" fmla="*/ 116114 w 784400"/>
              <a:gd name="connsiteY9" fmla="*/ 464457 h 885371"/>
              <a:gd name="connsiteX10" fmla="*/ 145143 w 784400"/>
              <a:gd name="connsiteY10" fmla="*/ 696686 h 885371"/>
              <a:gd name="connsiteX11" fmla="*/ 159657 w 784400"/>
              <a:gd name="connsiteY11" fmla="*/ 740228 h 885371"/>
              <a:gd name="connsiteX12" fmla="*/ 188686 w 784400"/>
              <a:gd name="connsiteY12" fmla="*/ 783771 h 885371"/>
              <a:gd name="connsiteX13" fmla="*/ 217714 w 784400"/>
              <a:gd name="connsiteY13" fmla="*/ 841828 h 885371"/>
              <a:gd name="connsiteX14" fmla="*/ 275772 w 784400"/>
              <a:gd name="connsiteY14" fmla="*/ 856343 h 885371"/>
              <a:gd name="connsiteX15" fmla="*/ 362857 w 784400"/>
              <a:gd name="connsiteY15" fmla="*/ 885371 h 885371"/>
              <a:gd name="connsiteX16" fmla="*/ 493486 w 784400"/>
              <a:gd name="connsiteY16" fmla="*/ 870857 h 885371"/>
              <a:gd name="connsiteX17" fmla="*/ 522514 w 784400"/>
              <a:gd name="connsiteY17" fmla="*/ 783771 h 885371"/>
              <a:gd name="connsiteX18" fmla="*/ 551543 w 784400"/>
              <a:gd name="connsiteY18" fmla="*/ 740228 h 885371"/>
              <a:gd name="connsiteX19" fmla="*/ 566057 w 784400"/>
              <a:gd name="connsiteY19" fmla="*/ 551543 h 885371"/>
              <a:gd name="connsiteX20" fmla="*/ 595086 w 784400"/>
              <a:gd name="connsiteY20" fmla="*/ 508000 h 885371"/>
              <a:gd name="connsiteX21" fmla="*/ 638629 w 784400"/>
              <a:gd name="connsiteY21" fmla="*/ 493486 h 885371"/>
              <a:gd name="connsiteX22" fmla="*/ 754743 w 784400"/>
              <a:gd name="connsiteY22" fmla="*/ 478971 h 885371"/>
              <a:gd name="connsiteX23" fmla="*/ 783772 w 784400"/>
              <a:gd name="connsiteY23" fmla="*/ 435428 h 885371"/>
              <a:gd name="connsiteX24" fmla="*/ 769257 w 784400"/>
              <a:gd name="connsiteY24" fmla="*/ 333828 h 885371"/>
              <a:gd name="connsiteX25" fmla="*/ 754743 w 784400"/>
              <a:gd name="connsiteY25" fmla="*/ 290286 h 885371"/>
              <a:gd name="connsiteX26" fmla="*/ 653143 w 784400"/>
              <a:gd name="connsiteY26" fmla="*/ 159657 h 885371"/>
              <a:gd name="connsiteX27" fmla="*/ 609600 w 784400"/>
              <a:gd name="connsiteY27" fmla="*/ 130628 h 885371"/>
              <a:gd name="connsiteX28" fmla="*/ 566057 w 784400"/>
              <a:gd name="connsiteY28" fmla="*/ 116114 h 885371"/>
              <a:gd name="connsiteX29" fmla="*/ 551543 w 784400"/>
              <a:gd name="connsiteY29" fmla="*/ 72571 h 885371"/>
              <a:gd name="connsiteX30" fmla="*/ 449943 w 784400"/>
              <a:gd name="connsiteY30" fmla="*/ 0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4400" h="885371">
                <a:moveTo>
                  <a:pt x="449943" y="0"/>
                </a:moveTo>
                <a:lnTo>
                  <a:pt x="449943" y="0"/>
                </a:lnTo>
                <a:cubicBezTo>
                  <a:pt x="401562" y="4838"/>
                  <a:pt x="352857" y="7121"/>
                  <a:pt x="304800" y="14514"/>
                </a:cubicBezTo>
                <a:cubicBezTo>
                  <a:pt x="289678" y="16840"/>
                  <a:pt x="276379" y="26702"/>
                  <a:pt x="261257" y="29028"/>
                </a:cubicBezTo>
                <a:cubicBezTo>
                  <a:pt x="213200" y="36421"/>
                  <a:pt x="164495" y="38705"/>
                  <a:pt x="116114" y="43543"/>
                </a:cubicBezTo>
                <a:cubicBezTo>
                  <a:pt x="101600" y="53219"/>
                  <a:pt x="88174" y="64770"/>
                  <a:pt x="72572" y="72571"/>
                </a:cubicBezTo>
                <a:cubicBezTo>
                  <a:pt x="58888" y="79413"/>
                  <a:pt x="37922" y="74636"/>
                  <a:pt x="29029" y="87086"/>
                </a:cubicBezTo>
                <a:cubicBezTo>
                  <a:pt x="11244" y="111985"/>
                  <a:pt x="0" y="174171"/>
                  <a:pt x="0" y="174171"/>
                </a:cubicBezTo>
                <a:cubicBezTo>
                  <a:pt x="24226" y="440667"/>
                  <a:pt x="-20954" y="253619"/>
                  <a:pt x="58057" y="391886"/>
                </a:cubicBezTo>
                <a:cubicBezTo>
                  <a:pt x="101200" y="467384"/>
                  <a:pt x="33492" y="409374"/>
                  <a:pt x="116114" y="464457"/>
                </a:cubicBezTo>
                <a:cubicBezTo>
                  <a:pt x="125790" y="541867"/>
                  <a:pt x="120473" y="622677"/>
                  <a:pt x="145143" y="696686"/>
                </a:cubicBezTo>
                <a:cubicBezTo>
                  <a:pt x="149981" y="711200"/>
                  <a:pt x="152815" y="726544"/>
                  <a:pt x="159657" y="740228"/>
                </a:cubicBezTo>
                <a:cubicBezTo>
                  <a:pt x="167458" y="755830"/>
                  <a:pt x="180031" y="768625"/>
                  <a:pt x="188686" y="783771"/>
                </a:cubicBezTo>
                <a:cubicBezTo>
                  <a:pt x="199421" y="802557"/>
                  <a:pt x="201092" y="827977"/>
                  <a:pt x="217714" y="841828"/>
                </a:cubicBezTo>
                <a:cubicBezTo>
                  <a:pt x="233039" y="854599"/>
                  <a:pt x="256665" y="850611"/>
                  <a:pt x="275772" y="856343"/>
                </a:cubicBezTo>
                <a:cubicBezTo>
                  <a:pt x="305080" y="865135"/>
                  <a:pt x="333829" y="875695"/>
                  <a:pt x="362857" y="885371"/>
                </a:cubicBezTo>
                <a:cubicBezTo>
                  <a:pt x="406400" y="880533"/>
                  <a:pt x="456524" y="894378"/>
                  <a:pt x="493486" y="870857"/>
                </a:cubicBezTo>
                <a:cubicBezTo>
                  <a:pt x="519301" y="854429"/>
                  <a:pt x="505541" y="809231"/>
                  <a:pt x="522514" y="783771"/>
                </a:cubicBezTo>
                <a:lnTo>
                  <a:pt x="551543" y="740228"/>
                </a:lnTo>
                <a:cubicBezTo>
                  <a:pt x="556381" y="677333"/>
                  <a:pt x="554432" y="613543"/>
                  <a:pt x="566057" y="551543"/>
                </a:cubicBezTo>
                <a:cubicBezTo>
                  <a:pt x="569272" y="534398"/>
                  <a:pt x="581464" y="518897"/>
                  <a:pt x="595086" y="508000"/>
                </a:cubicBezTo>
                <a:cubicBezTo>
                  <a:pt x="607033" y="498443"/>
                  <a:pt x="623576" y="496223"/>
                  <a:pt x="638629" y="493486"/>
                </a:cubicBezTo>
                <a:cubicBezTo>
                  <a:pt x="677006" y="486508"/>
                  <a:pt x="716038" y="483809"/>
                  <a:pt x="754743" y="478971"/>
                </a:cubicBezTo>
                <a:cubicBezTo>
                  <a:pt x="764419" y="464457"/>
                  <a:pt x="782036" y="452786"/>
                  <a:pt x="783772" y="435428"/>
                </a:cubicBezTo>
                <a:cubicBezTo>
                  <a:pt x="787176" y="401387"/>
                  <a:pt x="775966" y="367374"/>
                  <a:pt x="769257" y="333828"/>
                </a:cubicBezTo>
                <a:cubicBezTo>
                  <a:pt x="766257" y="318826"/>
                  <a:pt x="762173" y="303660"/>
                  <a:pt x="754743" y="290286"/>
                </a:cubicBezTo>
                <a:cubicBezTo>
                  <a:pt x="726840" y="240060"/>
                  <a:pt x="696916" y="196134"/>
                  <a:pt x="653143" y="159657"/>
                </a:cubicBezTo>
                <a:cubicBezTo>
                  <a:pt x="639742" y="148490"/>
                  <a:pt x="625202" y="138429"/>
                  <a:pt x="609600" y="130628"/>
                </a:cubicBezTo>
                <a:cubicBezTo>
                  <a:pt x="595916" y="123786"/>
                  <a:pt x="580571" y="120952"/>
                  <a:pt x="566057" y="116114"/>
                </a:cubicBezTo>
                <a:cubicBezTo>
                  <a:pt x="561219" y="101600"/>
                  <a:pt x="563993" y="81464"/>
                  <a:pt x="551543" y="72571"/>
                </a:cubicBezTo>
                <a:lnTo>
                  <a:pt x="449943" y="0"/>
                </a:lnTo>
                <a:close/>
              </a:path>
            </a:pathLst>
          </a:cu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1" name="Freihandform 10"/>
          <p:cNvSpPr/>
          <p:nvPr/>
        </p:nvSpPr>
        <p:spPr bwMode="auto">
          <a:xfrm>
            <a:off x="8088737" y="3330975"/>
            <a:ext cx="336697" cy="380038"/>
          </a:xfrm>
          <a:custGeom>
            <a:avLst/>
            <a:gdLst>
              <a:gd name="connsiteX0" fmla="*/ 449943 w 784400"/>
              <a:gd name="connsiteY0" fmla="*/ 0 h 885371"/>
              <a:gd name="connsiteX1" fmla="*/ 449943 w 784400"/>
              <a:gd name="connsiteY1" fmla="*/ 0 h 885371"/>
              <a:gd name="connsiteX2" fmla="*/ 304800 w 784400"/>
              <a:gd name="connsiteY2" fmla="*/ 14514 h 885371"/>
              <a:gd name="connsiteX3" fmla="*/ 261257 w 784400"/>
              <a:gd name="connsiteY3" fmla="*/ 29028 h 885371"/>
              <a:gd name="connsiteX4" fmla="*/ 116114 w 784400"/>
              <a:gd name="connsiteY4" fmla="*/ 43543 h 885371"/>
              <a:gd name="connsiteX5" fmla="*/ 72572 w 784400"/>
              <a:gd name="connsiteY5" fmla="*/ 72571 h 885371"/>
              <a:gd name="connsiteX6" fmla="*/ 29029 w 784400"/>
              <a:gd name="connsiteY6" fmla="*/ 87086 h 885371"/>
              <a:gd name="connsiteX7" fmla="*/ 0 w 784400"/>
              <a:gd name="connsiteY7" fmla="*/ 174171 h 885371"/>
              <a:gd name="connsiteX8" fmla="*/ 58057 w 784400"/>
              <a:gd name="connsiteY8" fmla="*/ 391886 h 885371"/>
              <a:gd name="connsiteX9" fmla="*/ 116114 w 784400"/>
              <a:gd name="connsiteY9" fmla="*/ 464457 h 885371"/>
              <a:gd name="connsiteX10" fmla="*/ 145143 w 784400"/>
              <a:gd name="connsiteY10" fmla="*/ 696686 h 885371"/>
              <a:gd name="connsiteX11" fmla="*/ 159657 w 784400"/>
              <a:gd name="connsiteY11" fmla="*/ 740228 h 885371"/>
              <a:gd name="connsiteX12" fmla="*/ 188686 w 784400"/>
              <a:gd name="connsiteY12" fmla="*/ 783771 h 885371"/>
              <a:gd name="connsiteX13" fmla="*/ 217714 w 784400"/>
              <a:gd name="connsiteY13" fmla="*/ 841828 h 885371"/>
              <a:gd name="connsiteX14" fmla="*/ 275772 w 784400"/>
              <a:gd name="connsiteY14" fmla="*/ 856343 h 885371"/>
              <a:gd name="connsiteX15" fmla="*/ 362857 w 784400"/>
              <a:gd name="connsiteY15" fmla="*/ 885371 h 885371"/>
              <a:gd name="connsiteX16" fmla="*/ 493486 w 784400"/>
              <a:gd name="connsiteY16" fmla="*/ 870857 h 885371"/>
              <a:gd name="connsiteX17" fmla="*/ 522514 w 784400"/>
              <a:gd name="connsiteY17" fmla="*/ 783771 h 885371"/>
              <a:gd name="connsiteX18" fmla="*/ 551543 w 784400"/>
              <a:gd name="connsiteY18" fmla="*/ 740228 h 885371"/>
              <a:gd name="connsiteX19" fmla="*/ 566057 w 784400"/>
              <a:gd name="connsiteY19" fmla="*/ 551543 h 885371"/>
              <a:gd name="connsiteX20" fmla="*/ 595086 w 784400"/>
              <a:gd name="connsiteY20" fmla="*/ 508000 h 885371"/>
              <a:gd name="connsiteX21" fmla="*/ 638629 w 784400"/>
              <a:gd name="connsiteY21" fmla="*/ 493486 h 885371"/>
              <a:gd name="connsiteX22" fmla="*/ 754743 w 784400"/>
              <a:gd name="connsiteY22" fmla="*/ 478971 h 885371"/>
              <a:gd name="connsiteX23" fmla="*/ 783772 w 784400"/>
              <a:gd name="connsiteY23" fmla="*/ 435428 h 885371"/>
              <a:gd name="connsiteX24" fmla="*/ 769257 w 784400"/>
              <a:gd name="connsiteY24" fmla="*/ 333828 h 885371"/>
              <a:gd name="connsiteX25" fmla="*/ 754743 w 784400"/>
              <a:gd name="connsiteY25" fmla="*/ 290286 h 885371"/>
              <a:gd name="connsiteX26" fmla="*/ 653143 w 784400"/>
              <a:gd name="connsiteY26" fmla="*/ 159657 h 885371"/>
              <a:gd name="connsiteX27" fmla="*/ 609600 w 784400"/>
              <a:gd name="connsiteY27" fmla="*/ 130628 h 885371"/>
              <a:gd name="connsiteX28" fmla="*/ 566057 w 784400"/>
              <a:gd name="connsiteY28" fmla="*/ 116114 h 885371"/>
              <a:gd name="connsiteX29" fmla="*/ 551543 w 784400"/>
              <a:gd name="connsiteY29" fmla="*/ 72571 h 885371"/>
              <a:gd name="connsiteX30" fmla="*/ 449943 w 784400"/>
              <a:gd name="connsiteY30" fmla="*/ 0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4400" h="885371">
                <a:moveTo>
                  <a:pt x="449943" y="0"/>
                </a:moveTo>
                <a:lnTo>
                  <a:pt x="449943" y="0"/>
                </a:lnTo>
                <a:cubicBezTo>
                  <a:pt x="401562" y="4838"/>
                  <a:pt x="352857" y="7121"/>
                  <a:pt x="304800" y="14514"/>
                </a:cubicBezTo>
                <a:cubicBezTo>
                  <a:pt x="289678" y="16840"/>
                  <a:pt x="276379" y="26702"/>
                  <a:pt x="261257" y="29028"/>
                </a:cubicBezTo>
                <a:cubicBezTo>
                  <a:pt x="213200" y="36421"/>
                  <a:pt x="164495" y="38705"/>
                  <a:pt x="116114" y="43543"/>
                </a:cubicBezTo>
                <a:cubicBezTo>
                  <a:pt x="101600" y="53219"/>
                  <a:pt x="88174" y="64770"/>
                  <a:pt x="72572" y="72571"/>
                </a:cubicBezTo>
                <a:cubicBezTo>
                  <a:pt x="58888" y="79413"/>
                  <a:pt x="37922" y="74636"/>
                  <a:pt x="29029" y="87086"/>
                </a:cubicBezTo>
                <a:cubicBezTo>
                  <a:pt x="11244" y="111985"/>
                  <a:pt x="0" y="174171"/>
                  <a:pt x="0" y="174171"/>
                </a:cubicBezTo>
                <a:cubicBezTo>
                  <a:pt x="24226" y="440667"/>
                  <a:pt x="-20954" y="253619"/>
                  <a:pt x="58057" y="391886"/>
                </a:cubicBezTo>
                <a:cubicBezTo>
                  <a:pt x="101200" y="467384"/>
                  <a:pt x="33492" y="409374"/>
                  <a:pt x="116114" y="464457"/>
                </a:cubicBezTo>
                <a:cubicBezTo>
                  <a:pt x="125790" y="541867"/>
                  <a:pt x="120473" y="622677"/>
                  <a:pt x="145143" y="696686"/>
                </a:cubicBezTo>
                <a:cubicBezTo>
                  <a:pt x="149981" y="711200"/>
                  <a:pt x="152815" y="726544"/>
                  <a:pt x="159657" y="740228"/>
                </a:cubicBezTo>
                <a:cubicBezTo>
                  <a:pt x="167458" y="755830"/>
                  <a:pt x="180031" y="768625"/>
                  <a:pt x="188686" y="783771"/>
                </a:cubicBezTo>
                <a:cubicBezTo>
                  <a:pt x="199421" y="802557"/>
                  <a:pt x="201092" y="827977"/>
                  <a:pt x="217714" y="841828"/>
                </a:cubicBezTo>
                <a:cubicBezTo>
                  <a:pt x="233039" y="854599"/>
                  <a:pt x="256665" y="850611"/>
                  <a:pt x="275772" y="856343"/>
                </a:cubicBezTo>
                <a:cubicBezTo>
                  <a:pt x="305080" y="865135"/>
                  <a:pt x="333829" y="875695"/>
                  <a:pt x="362857" y="885371"/>
                </a:cubicBezTo>
                <a:cubicBezTo>
                  <a:pt x="406400" y="880533"/>
                  <a:pt x="456524" y="894378"/>
                  <a:pt x="493486" y="870857"/>
                </a:cubicBezTo>
                <a:cubicBezTo>
                  <a:pt x="519301" y="854429"/>
                  <a:pt x="505541" y="809231"/>
                  <a:pt x="522514" y="783771"/>
                </a:cubicBezTo>
                <a:lnTo>
                  <a:pt x="551543" y="740228"/>
                </a:lnTo>
                <a:cubicBezTo>
                  <a:pt x="556381" y="677333"/>
                  <a:pt x="554432" y="613543"/>
                  <a:pt x="566057" y="551543"/>
                </a:cubicBezTo>
                <a:cubicBezTo>
                  <a:pt x="569272" y="534398"/>
                  <a:pt x="581464" y="518897"/>
                  <a:pt x="595086" y="508000"/>
                </a:cubicBezTo>
                <a:cubicBezTo>
                  <a:pt x="607033" y="498443"/>
                  <a:pt x="623576" y="496223"/>
                  <a:pt x="638629" y="493486"/>
                </a:cubicBezTo>
                <a:cubicBezTo>
                  <a:pt x="677006" y="486508"/>
                  <a:pt x="716038" y="483809"/>
                  <a:pt x="754743" y="478971"/>
                </a:cubicBezTo>
                <a:cubicBezTo>
                  <a:pt x="764419" y="464457"/>
                  <a:pt x="782036" y="452786"/>
                  <a:pt x="783772" y="435428"/>
                </a:cubicBezTo>
                <a:cubicBezTo>
                  <a:pt x="787176" y="401387"/>
                  <a:pt x="775966" y="367374"/>
                  <a:pt x="769257" y="333828"/>
                </a:cubicBezTo>
                <a:cubicBezTo>
                  <a:pt x="766257" y="318826"/>
                  <a:pt x="762173" y="303660"/>
                  <a:pt x="754743" y="290286"/>
                </a:cubicBezTo>
                <a:cubicBezTo>
                  <a:pt x="726840" y="240060"/>
                  <a:pt x="696916" y="196134"/>
                  <a:pt x="653143" y="159657"/>
                </a:cubicBezTo>
                <a:cubicBezTo>
                  <a:pt x="639742" y="148490"/>
                  <a:pt x="625202" y="138429"/>
                  <a:pt x="609600" y="130628"/>
                </a:cubicBezTo>
                <a:cubicBezTo>
                  <a:pt x="595916" y="123786"/>
                  <a:pt x="580571" y="120952"/>
                  <a:pt x="566057" y="116114"/>
                </a:cubicBezTo>
                <a:cubicBezTo>
                  <a:pt x="561219" y="101600"/>
                  <a:pt x="563993" y="81464"/>
                  <a:pt x="551543" y="72571"/>
                </a:cubicBezTo>
                <a:lnTo>
                  <a:pt x="449943" y="0"/>
                </a:lnTo>
                <a:close/>
              </a:path>
            </a:pathLst>
          </a:custGeom>
          <a:solidFill>
            <a:schemeClr val="tx1">
              <a:lumMod val="75000"/>
              <a:lumOff val="2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2" name="Freihandform 11"/>
          <p:cNvSpPr/>
          <p:nvPr/>
        </p:nvSpPr>
        <p:spPr bwMode="auto">
          <a:xfrm>
            <a:off x="4978909" y="3709515"/>
            <a:ext cx="552970" cy="624151"/>
          </a:xfrm>
          <a:custGeom>
            <a:avLst/>
            <a:gdLst>
              <a:gd name="connsiteX0" fmla="*/ 449943 w 784400"/>
              <a:gd name="connsiteY0" fmla="*/ 0 h 885371"/>
              <a:gd name="connsiteX1" fmla="*/ 449943 w 784400"/>
              <a:gd name="connsiteY1" fmla="*/ 0 h 885371"/>
              <a:gd name="connsiteX2" fmla="*/ 304800 w 784400"/>
              <a:gd name="connsiteY2" fmla="*/ 14514 h 885371"/>
              <a:gd name="connsiteX3" fmla="*/ 261257 w 784400"/>
              <a:gd name="connsiteY3" fmla="*/ 29028 h 885371"/>
              <a:gd name="connsiteX4" fmla="*/ 116114 w 784400"/>
              <a:gd name="connsiteY4" fmla="*/ 43543 h 885371"/>
              <a:gd name="connsiteX5" fmla="*/ 72572 w 784400"/>
              <a:gd name="connsiteY5" fmla="*/ 72571 h 885371"/>
              <a:gd name="connsiteX6" fmla="*/ 29029 w 784400"/>
              <a:gd name="connsiteY6" fmla="*/ 87086 h 885371"/>
              <a:gd name="connsiteX7" fmla="*/ 0 w 784400"/>
              <a:gd name="connsiteY7" fmla="*/ 174171 h 885371"/>
              <a:gd name="connsiteX8" fmla="*/ 58057 w 784400"/>
              <a:gd name="connsiteY8" fmla="*/ 391886 h 885371"/>
              <a:gd name="connsiteX9" fmla="*/ 116114 w 784400"/>
              <a:gd name="connsiteY9" fmla="*/ 464457 h 885371"/>
              <a:gd name="connsiteX10" fmla="*/ 145143 w 784400"/>
              <a:gd name="connsiteY10" fmla="*/ 696686 h 885371"/>
              <a:gd name="connsiteX11" fmla="*/ 159657 w 784400"/>
              <a:gd name="connsiteY11" fmla="*/ 740228 h 885371"/>
              <a:gd name="connsiteX12" fmla="*/ 188686 w 784400"/>
              <a:gd name="connsiteY12" fmla="*/ 783771 h 885371"/>
              <a:gd name="connsiteX13" fmla="*/ 217714 w 784400"/>
              <a:gd name="connsiteY13" fmla="*/ 841828 h 885371"/>
              <a:gd name="connsiteX14" fmla="*/ 275772 w 784400"/>
              <a:gd name="connsiteY14" fmla="*/ 856343 h 885371"/>
              <a:gd name="connsiteX15" fmla="*/ 362857 w 784400"/>
              <a:gd name="connsiteY15" fmla="*/ 885371 h 885371"/>
              <a:gd name="connsiteX16" fmla="*/ 493486 w 784400"/>
              <a:gd name="connsiteY16" fmla="*/ 870857 h 885371"/>
              <a:gd name="connsiteX17" fmla="*/ 522514 w 784400"/>
              <a:gd name="connsiteY17" fmla="*/ 783771 h 885371"/>
              <a:gd name="connsiteX18" fmla="*/ 551543 w 784400"/>
              <a:gd name="connsiteY18" fmla="*/ 740228 h 885371"/>
              <a:gd name="connsiteX19" fmla="*/ 566057 w 784400"/>
              <a:gd name="connsiteY19" fmla="*/ 551543 h 885371"/>
              <a:gd name="connsiteX20" fmla="*/ 595086 w 784400"/>
              <a:gd name="connsiteY20" fmla="*/ 508000 h 885371"/>
              <a:gd name="connsiteX21" fmla="*/ 638629 w 784400"/>
              <a:gd name="connsiteY21" fmla="*/ 493486 h 885371"/>
              <a:gd name="connsiteX22" fmla="*/ 754743 w 784400"/>
              <a:gd name="connsiteY22" fmla="*/ 478971 h 885371"/>
              <a:gd name="connsiteX23" fmla="*/ 783772 w 784400"/>
              <a:gd name="connsiteY23" fmla="*/ 435428 h 885371"/>
              <a:gd name="connsiteX24" fmla="*/ 769257 w 784400"/>
              <a:gd name="connsiteY24" fmla="*/ 333828 h 885371"/>
              <a:gd name="connsiteX25" fmla="*/ 754743 w 784400"/>
              <a:gd name="connsiteY25" fmla="*/ 290286 h 885371"/>
              <a:gd name="connsiteX26" fmla="*/ 653143 w 784400"/>
              <a:gd name="connsiteY26" fmla="*/ 159657 h 885371"/>
              <a:gd name="connsiteX27" fmla="*/ 609600 w 784400"/>
              <a:gd name="connsiteY27" fmla="*/ 130628 h 885371"/>
              <a:gd name="connsiteX28" fmla="*/ 566057 w 784400"/>
              <a:gd name="connsiteY28" fmla="*/ 116114 h 885371"/>
              <a:gd name="connsiteX29" fmla="*/ 551543 w 784400"/>
              <a:gd name="connsiteY29" fmla="*/ 72571 h 885371"/>
              <a:gd name="connsiteX30" fmla="*/ 449943 w 784400"/>
              <a:gd name="connsiteY30" fmla="*/ 0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4400" h="885371">
                <a:moveTo>
                  <a:pt x="449943" y="0"/>
                </a:moveTo>
                <a:lnTo>
                  <a:pt x="449943" y="0"/>
                </a:lnTo>
                <a:cubicBezTo>
                  <a:pt x="401562" y="4838"/>
                  <a:pt x="352857" y="7121"/>
                  <a:pt x="304800" y="14514"/>
                </a:cubicBezTo>
                <a:cubicBezTo>
                  <a:pt x="289678" y="16840"/>
                  <a:pt x="276379" y="26702"/>
                  <a:pt x="261257" y="29028"/>
                </a:cubicBezTo>
                <a:cubicBezTo>
                  <a:pt x="213200" y="36421"/>
                  <a:pt x="164495" y="38705"/>
                  <a:pt x="116114" y="43543"/>
                </a:cubicBezTo>
                <a:cubicBezTo>
                  <a:pt x="101600" y="53219"/>
                  <a:pt x="88174" y="64770"/>
                  <a:pt x="72572" y="72571"/>
                </a:cubicBezTo>
                <a:cubicBezTo>
                  <a:pt x="58888" y="79413"/>
                  <a:pt x="37922" y="74636"/>
                  <a:pt x="29029" y="87086"/>
                </a:cubicBezTo>
                <a:cubicBezTo>
                  <a:pt x="11244" y="111985"/>
                  <a:pt x="0" y="174171"/>
                  <a:pt x="0" y="174171"/>
                </a:cubicBezTo>
                <a:cubicBezTo>
                  <a:pt x="24226" y="440667"/>
                  <a:pt x="-20954" y="253619"/>
                  <a:pt x="58057" y="391886"/>
                </a:cubicBezTo>
                <a:cubicBezTo>
                  <a:pt x="101200" y="467384"/>
                  <a:pt x="33492" y="409374"/>
                  <a:pt x="116114" y="464457"/>
                </a:cubicBezTo>
                <a:cubicBezTo>
                  <a:pt x="125790" y="541867"/>
                  <a:pt x="120473" y="622677"/>
                  <a:pt x="145143" y="696686"/>
                </a:cubicBezTo>
                <a:cubicBezTo>
                  <a:pt x="149981" y="711200"/>
                  <a:pt x="152815" y="726544"/>
                  <a:pt x="159657" y="740228"/>
                </a:cubicBezTo>
                <a:cubicBezTo>
                  <a:pt x="167458" y="755830"/>
                  <a:pt x="180031" y="768625"/>
                  <a:pt x="188686" y="783771"/>
                </a:cubicBezTo>
                <a:cubicBezTo>
                  <a:pt x="199421" y="802557"/>
                  <a:pt x="201092" y="827977"/>
                  <a:pt x="217714" y="841828"/>
                </a:cubicBezTo>
                <a:cubicBezTo>
                  <a:pt x="233039" y="854599"/>
                  <a:pt x="256665" y="850611"/>
                  <a:pt x="275772" y="856343"/>
                </a:cubicBezTo>
                <a:cubicBezTo>
                  <a:pt x="305080" y="865135"/>
                  <a:pt x="333829" y="875695"/>
                  <a:pt x="362857" y="885371"/>
                </a:cubicBezTo>
                <a:cubicBezTo>
                  <a:pt x="406400" y="880533"/>
                  <a:pt x="456524" y="894378"/>
                  <a:pt x="493486" y="870857"/>
                </a:cubicBezTo>
                <a:cubicBezTo>
                  <a:pt x="519301" y="854429"/>
                  <a:pt x="505541" y="809231"/>
                  <a:pt x="522514" y="783771"/>
                </a:cubicBezTo>
                <a:lnTo>
                  <a:pt x="551543" y="740228"/>
                </a:lnTo>
                <a:cubicBezTo>
                  <a:pt x="556381" y="677333"/>
                  <a:pt x="554432" y="613543"/>
                  <a:pt x="566057" y="551543"/>
                </a:cubicBezTo>
                <a:cubicBezTo>
                  <a:pt x="569272" y="534398"/>
                  <a:pt x="581464" y="518897"/>
                  <a:pt x="595086" y="508000"/>
                </a:cubicBezTo>
                <a:cubicBezTo>
                  <a:pt x="607033" y="498443"/>
                  <a:pt x="623576" y="496223"/>
                  <a:pt x="638629" y="493486"/>
                </a:cubicBezTo>
                <a:cubicBezTo>
                  <a:pt x="677006" y="486508"/>
                  <a:pt x="716038" y="483809"/>
                  <a:pt x="754743" y="478971"/>
                </a:cubicBezTo>
                <a:cubicBezTo>
                  <a:pt x="764419" y="464457"/>
                  <a:pt x="782036" y="452786"/>
                  <a:pt x="783772" y="435428"/>
                </a:cubicBezTo>
                <a:cubicBezTo>
                  <a:pt x="787176" y="401387"/>
                  <a:pt x="775966" y="367374"/>
                  <a:pt x="769257" y="333828"/>
                </a:cubicBezTo>
                <a:cubicBezTo>
                  <a:pt x="766257" y="318826"/>
                  <a:pt x="762173" y="303660"/>
                  <a:pt x="754743" y="290286"/>
                </a:cubicBezTo>
                <a:cubicBezTo>
                  <a:pt x="726840" y="240060"/>
                  <a:pt x="696916" y="196134"/>
                  <a:pt x="653143" y="159657"/>
                </a:cubicBezTo>
                <a:cubicBezTo>
                  <a:pt x="639742" y="148490"/>
                  <a:pt x="625202" y="138429"/>
                  <a:pt x="609600" y="130628"/>
                </a:cubicBezTo>
                <a:cubicBezTo>
                  <a:pt x="595916" y="123786"/>
                  <a:pt x="580571" y="120952"/>
                  <a:pt x="566057" y="116114"/>
                </a:cubicBezTo>
                <a:cubicBezTo>
                  <a:pt x="561219" y="101600"/>
                  <a:pt x="563993" y="81464"/>
                  <a:pt x="551543" y="72571"/>
                </a:cubicBezTo>
                <a:lnTo>
                  <a:pt x="449943" y="0"/>
                </a:lnTo>
                <a:close/>
              </a:path>
            </a:pathLst>
          </a:custGeom>
          <a:solidFill>
            <a:schemeClr val="tx1">
              <a:lumMod val="75000"/>
              <a:lumOff val="2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3" name="Freihandform 12"/>
          <p:cNvSpPr/>
          <p:nvPr/>
        </p:nvSpPr>
        <p:spPr bwMode="auto">
          <a:xfrm>
            <a:off x="5735118" y="3713083"/>
            <a:ext cx="552970" cy="624151"/>
          </a:xfrm>
          <a:custGeom>
            <a:avLst/>
            <a:gdLst>
              <a:gd name="connsiteX0" fmla="*/ 449943 w 784400"/>
              <a:gd name="connsiteY0" fmla="*/ 0 h 885371"/>
              <a:gd name="connsiteX1" fmla="*/ 449943 w 784400"/>
              <a:gd name="connsiteY1" fmla="*/ 0 h 885371"/>
              <a:gd name="connsiteX2" fmla="*/ 304800 w 784400"/>
              <a:gd name="connsiteY2" fmla="*/ 14514 h 885371"/>
              <a:gd name="connsiteX3" fmla="*/ 261257 w 784400"/>
              <a:gd name="connsiteY3" fmla="*/ 29028 h 885371"/>
              <a:gd name="connsiteX4" fmla="*/ 116114 w 784400"/>
              <a:gd name="connsiteY4" fmla="*/ 43543 h 885371"/>
              <a:gd name="connsiteX5" fmla="*/ 72572 w 784400"/>
              <a:gd name="connsiteY5" fmla="*/ 72571 h 885371"/>
              <a:gd name="connsiteX6" fmla="*/ 29029 w 784400"/>
              <a:gd name="connsiteY6" fmla="*/ 87086 h 885371"/>
              <a:gd name="connsiteX7" fmla="*/ 0 w 784400"/>
              <a:gd name="connsiteY7" fmla="*/ 174171 h 885371"/>
              <a:gd name="connsiteX8" fmla="*/ 58057 w 784400"/>
              <a:gd name="connsiteY8" fmla="*/ 391886 h 885371"/>
              <a:gd name="connsiteX9" fmla="*/ 116114 w 784400"/>
              <a:gd name="connsiteY9" fmla="*/ 464457 h 885371"/>
              <a:gd name="connsiteX10" fmla="*/ 145143 w 784400"/>
              <a:gd name="connsiteY10" fmla="*/ 696686 h 885371"/>
              <a:gd name="connsiteX11" fmla="*/ 159657 w 784400"/>
              <a:gd name="connsiteY11" fmla="*/ 740228 h 885371"/>
              <a:gd name="connsiteX12" fmla="*/ 188686 w 784400"/>
              <a:gd name="connsiteY12" fmla="*/ 783771 h 885371"/>
              <a:gd name="connsiteX13" fmla="*/ 217714 w 784400"/>
              <a:gd name="connsiteY13" fmla="*/ 841828 h 885371"/>
              <a:gd name="connsiteX14" fmla="*/ 275772 w 784400"/>
              <a:gd name="connsiteY14" fmla="*/ 856343 h 885371"/>
              <a:gd name="connsiteX15" fmla="*/ 362857 w 784400"/>
              <a:gd name="connsiteY15" fmla="*/ 885371 h 885371"/>
              <a:gd name="connsiteX16" fmla="*/ 493486 w 784400"/>
              <a:gd name="connsiteY16" fmla="*/ 870857 h 885371"/>
              <a:gd name="connsiteX17" fmla="*/ 522514 w 784400"/>
              <a:gd name="connsiteY17" fmla="*/ 783771 h 885371"/>
              <a:gd name="connsiteX18" fmla="*/ 551543 w 784400"/>
              <a:gd name="connsiteY18" fmla="*/ 740228 h 885371"/>
              <a:gd name="connsiteX19" fmla="*/ 566057 w 784400"/>
              <a:gd name="connsiteY19" fmla="*/ 551543 h 885371"/>
              <a:gd name="connsiteX20" fmla="*/ 595086 w 784400"/>
              <a:gd name="connsiteY20" fmla="*/ 508000 h 885371"/>
              <a:gd name="connsiteX21" fmla="*/ 638629 w 784400"/>
              <a:gd name="connsiteY21" fmla="*/ 493486 h 885371"/>
              <a:gd name="connsiteX22" fmla="*/ 754743 w 784400"/>
              <a:gd name="connsiteY22" fmla="*/ 478971 h 885371"/>
              <a:gd name="connsiteX23" fmla="*/ 783772 w 784400"/>
              <a:gd name="connsiteY23" fmla="*/ 435428 h 885371"/>
              <a:gd name="connsiteX24" fmla="*/ 769257 w 784400"/>
              <a:gd name="connsiteY24" fmla="*/ 333828 h 885371"/>
              <a:gd name="connsiteX25" fmla="*/ 754743 w 784400"/>
              <a:gd name="connsiteY25" fmla="*/ 290286 h 885371"/>
              <a:gd name="connsiteX26" fmla="*/ 653143 w 784400"/>
              <a:gd name="connsiteY26" fmla="*/ 159657 h 885371"/>
              <a:gd name="connsiteX27" fmla="*/ 609600 w 784400"/>
              <a:gd name="connsiteY27" fmla="*/ 130628 h 885371"/>
              <a:gd name="connsiteX28" fmla="*/ 566057 w 784400"/>
              <a:gd name="connsiteY28" fmla="*/ 116114 h 885371"/>
              <a:gd name="connsiteX29" fmla="*/ 551543 w 784400"/>
              <a:gd name="connsiteY29" fmla="*/ 72571 h 885371"/>
              <a:gd name="connsiteX30" fmla="*/ 449943 w 784400"/>
              <a:gd name="connsiteY30" fmla="*/ 0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4400" h="885371">
                <a:moveTo>
                  <a:pt x="449943" y="0"/>
                </a:moveTo>
                <a:lnTo>
                  <a:pt x="449943" y="0"/>
                </a:lnTo>
                <a:cubicBezTo>
                  <a:pt x="401562" y="4838"/>
                  <a:pt x="352857" y="7121"/>
                  <a:pt x="304800" y="14514"/>
                </a:cubicBezTo>
                <a:cubicBezTo>
                  <a:pt x="289678" y="16840"/>
                  <a:pt x="276379" y="26702"/>
                  <a:pt x="261257" y="29028"/>
                </a:cubicBezTo>
                <a:cubicBezTo>
                  <a:pt x="213200" y="36421"/>
                  <a:pt x="164495" y="38705"/>
                  <a:pt x="116114" y="43543"/>
                </a:cubicBezTo>
                <a:cubicBezTo>
                  <a:pt x="101600" y="53219"/>
                  <a:pt x="88174" y="64770"/>
                  <a:pt x="72572" y="72571"/>
                </a:cubicBezTo>
                <a:cubicBezTo>
                  <a:pt x="58888" y="79413"/>
                  <a:pt x="37922" y="74636"/>
                  <a:pt x="29029" y="87086"/>
                </a:cubicBezTo>
                <a:cubicBezTo>
                  <a:pt x="11244" y="111985"/>
                  <a:pt x="0" y="174171"/>
                  <a:pt x="0" y="174171"/>
                </a:cubicBezTo>
                <a:cubicBezTo>
                  <a:pt x="24226" y="440667"/>
                  <a:pt x="-20954" y="253619"/>
                  <a:pt x="58057" y="391886"/>
                </a:cubicBezTo>
                <a:cubicBezTo>
                  <a:pt x="101200" y="467384"/>
                  <a:pt x="33492" y="409374"/>
                  <a:pt x="116114" y="464457"/>
                </a:cubicBezTo>
                <a:cubicBezTo>
                  <a:pt x="125790" y="541867"/>
                  <a:pt x="120473" y="622677"/>
                  <a:pt x="145143" y="696686"/>
                </a:cubicBezTo>
                <a:cubicBezTo>
                  <a:pt x="149981" y="711200"/>
                  <a:pt x="152815" y="726544"/>
                  <a:pt x="159657" y="740228"/>
                </a:cubicBezTo>
                <a:cubicBezTo>
                  <a:pt x="167458" y="755830"/>
                  <a:pt x="180031" y="768625"/>
                  <a:pt x="188686" y="783771"/>
                </a:cubicBezTo>
                <a:cubicBezTo>
                  <a:pt x="199421" y="802557"/>
                  <a:pt x="201092" y="827977"/>
                  <a:pt x="217714" y="841828"/>
                </a:cubicBezTo>
                <a:cubicBezTo>
                  <a:pt x="233039" y="854599"/>
                  <a:pt x="256665" y="850611"/>
                  <a:pt x="275772" y="856343"/>
                </a:cubicBezTo>
                <a:cubicBezTo>
                  <a:pt x="305080" y="865135"/>
                  <a:pt x="333829" y="875695"/>
                  <a:pt x="362857" y="885371"/>
                </a:cubicBezTo>
                <a:cubicBezTo>
                  <a:pt x="406400" y="880533"/>
                  <a:pt x="456524" y="894378"/>
                  <a:pt x="493486" y="870857"/>
                </a:cubicBezTo>
                <a:cubicBezTo>
                  <a:pt x="519301" y="854429"/>
                  <a:pt x="505541" y="809231"/>
                  <a:pt x="522514" y="783771"/>
                </a:cubicBezTo>
                <a:lnTo>
                  <a:pt x="551543" y="740228"/>
                </a:lnTo>
                <a:cubicBezTo>
                  <a:pt x="556381" y="677333"/>
                  <a:pt x="554432" y="613543"/>
                  <a:pt x="566057" y="551543"/>
                </a:cubicBezTo>
                <a:cubicBezTo>
                  <a:pt x="569272" y="534398"/>
                  <a:pt x="581464" y="518897"/>
                  <a:pt x="595086" y="508000"/>
                </a:cubicBezTo>
                <a:cubicBezTo>
                  <a:pt x="607033" y="498443"/>
                  <a:pt x="623576" y="496223"/>
                  <a:pt x="638629" y="493486"/>
                </a:cubicBezTo>
                <a:cubicBezTo>
                  <a:pt x="677006" y="486508"/>
                  <a:pt x="716038" y="483809"/>
                  <a:pt x="754743" y="478971"/>
                </a:cubicBezTo>
                <a:cubicBezTo>
                  <a:pt x="764419" y="464457"/>
                  <a:pt x="782036" y="452786"/>
                  <a:pt x="783772" y="435428"/>
                </a:cubicBezTo>
                <a:cubicBezTo>
                  <a:pt x="787176" y="401387"/>
                  <a:pt x="775966" y="367374"/>
                  <a:pt x="769257" y="333828"/>
                </a:cubicBezTo>
                <a:cubicBezTo>
                  <a:pt x="766257" y="318826"/>
                  <a:pt x="762173" y="303660"/>
                  <a:pt x="754743" y="290286"/>
                </a:cubicBezTo>
                <a:cubicBezTo>
                  <a:pt x="726840" y="240060"/>
                  <a:pt x="696916" y="196134"/>
                  <a:pt x="653143" y="159657"/>
                </a:cubicBezTo>
                <a:cubicBezTo>
                  <a:pt x="639742" y="148490"/>
                  <a:pt x="625202" y="138429"/>
                  <a:pt x="609600" y="130628"/>
                </a:cubicBezTo>
                <a:cubicBezTo>
                  <a:pt x="595916" y="123786"/>
                  <a:pt x="580571" y="120952"/>
                  <a:pt x="566057" y="116114"/>
                </a:cubicBezTo>
                <a:cubicBezTo>
                  <a:pt x="561219" y="101600"/>
                  <a:pt x="563993" y="81464"/>
                  <a:pt x="551543" y="72571"/>
                </a:cubicBezTo>
                <a:lnTo>
                  <a:pt x="449943" y="0"/>
                </a:lnTo>
                <a:close/>
              </a:path>
            </a:pathLst>
          </a:cu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7" name="Freihandform 16"/>
          <p:cNvSpPr/>
          <p:nvPr/>
        </p:nvSpPr>
        <p:spPr bwMode="auto">
          <a:xfrm>
            <a:off x="6503863" y="3709515"/>
            <a:ext cx="552970" cy="624151"/>
          </a:xfrm>
          <a:custGeom>
            <a:avLst/>
            <a:gdLst>
              <a:gd name="connsiteX0" fmla="*/ 449943 w 784400"/>
              <a:gd name="connsiteY0" fmla="*/ 0 h 885371"/>
              <a:gd name="connsiteX1" fmla="*/ 449943 w 784400"/>
              <a:gd name="connsiteY1" fmla="*/ 0 h 885371"/>
              <a:gd name="connsiteX2" fmla="*/ 304800 w 784400"/>
              <a:gd name="connsiteY2" fmla="*/ 14514 h 885371"/>
              <a:gd name="connsiteX3" fmla="*/ 261257 w 784400"/>
              <a:gd name="connsiteY3" fmla="*/ 29028 h 885371"/>
              <a:gd name="connsiteX4" fmla="*/ 116114 w 784400"/>
              <a:gd name="connsiteY4" fmla="*/ 43543 h 885371"/>
              <a:gd name="connsiteX5" fmla="*/ 72572 w 784400"/>
              <a:gd name="connsiteY5" fmla="*/ 72571 h 885371"/>
              <a:gd name="connsiteX6" fmla="*/ 29029 w 784400"/>
              <a:gd name="connsiteY6" fmla="*/ 87086 h 885371"/>
              <a:gd name="connsiteX7" fmla="*/ 0 w 784400"/>
              <a:gd name="connsiteY7" fmla="*/ 174171 h 885371"/>
              <a:gd name="connsiteX8" fmla="*/ 58057 w 784400"/>
              <a:gd name="connsiteY8" fmla="*/ 391886 h 885371"/>
              <a:gd name="connsiteX9" fmla="*/ 116114 w 784400"/>
              <a:gd name="connsiteY9" fmla="*/ 464457 h 885371"/>
              <a:gd name="connsiteX10" fmla="*/ 145143 w 784400"/>
              <a:gd name="connsiteY10" fmla="*/ 696686 h 885371"/>
              <a:gd name="connsiteX11" fmla="*/ 159657 w 784400"/>
              <a:gd name="connsiteY11" fmla="*/ 740228 h 885371"/>
              <a:gd name="connsiteX12" fmla="*/ 188686 w 784400"/>
              <a:gd name="connsiteY12" fmla="*/ 783771 h 885371"/>
              <a:gd name="connsiteX13" fmla="*/ 217714 w 784400"/>
              <a:gd name="connsiteY13" fmla="*/ 841828 h 885371"/>
              <a:gd name="connsiteX14" fmla="*/ 275772 w 784400"/>
              <a:gd name="connsiteY14" fmla="*/ 856343 h 885371"/>
              <a:gd name="connsiteX15" fmla="*/ 362857 w 784400"/>
              <a:gd name="connsiteY15" fmla="*/ 885371 h 885371"/>
              <a:gd name="connsiteX16" fmla="*/ 493486 w 784400"/>
              <a:gd name="connsiteY16" fmla="*/ 870857 h 885371"/>
              <a:gd name="connsiteX17" fmla="*/ 522514 w 784400"/>
              <a:gd name="connsiteY17" fmla="*/ 783771 h 885371"/>
              <a:gd name="connsiteX18" fmla="*/ 551543 w 784400"/>
              <a:gd name="connsiteY18" fmla="*/ 740228 h 885371"/>
              <a:gd name="connsiteX19" fmla="*/ 566057 w 784400"/>
              <a:gd name="connsiteY19" fmla="*/ 551543 h 885371"/>
              <a:gd name="connsiteX20" fmla="*/ 595086 w 784400"/>
              <a:gd name="connsiteY20" fmla="*/ 508000 h 885371"/>
              <a:gd name="connsiteX21" fmla="*/ 638629 w 784400"/>
              <a:gd name="connsiteY21" fmla="*/ 493486 h 885371"/>
              <a:gd name="connsiteX22" fmla="*/ 754743 w 784400"/>
              <a:gd name="connsiteY22" fmla="*/ 478971 h 885371"/>
              <a:gd name="connsiteX23" fmla="*/ 783772 w 784400"/>
              <a:gd name="connsiteY23" fmla="*/ 435428 h 885371"/>
              <a:gd name="connsiteX24" fmla="*/ 769257 w 784400"/>
              <a:gd name="connsiteY24" fmla="*/ 333828 h 885371"/>
              <a:gd name="connsiteX25" fmla="*/ 754743 w 784400"/>
              <a:gd name="connsiteY25" fmla="*/ 290286 h 885371"/>
              <a:gd name="connsiteX26" fmla="*/ 653143 w 784400"/>
              <a:gd name="connsiteY26" fmla="*/ 159657 h 885371"/>
              <a:gd name="connsiteX27" fmla="*/ 609600 w 784400"/>
              <a:gd name="connsiteY27" fmla="*/ 130628 h 885371"/>
              <a:gd name="connsiteX28" fmla="*/ 566057 w 784400"/>
              <a:gd name="connsiteY28" fmla="*/ 116114 h 885371"/>
              <a:gd name="connsiteX29" fmla="*/ 551543 w 784400"/>
              <a:gd name="connsiteY29" fmla="*/ 72571 h 885371"/>
              <a:gd name="connsiteX30" fmla="*/ 449943 w 784400"/>
              <a:gd name="connsiteY30" fmla="*/ 0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4400" h="885371">
                <a:moveTo>
                  <a:pt x="449943" y="0"/>
                </a:moveTo>
                <a:lnTo>
                  <a:pt x="449943" y="0"/>
                </a:lnTo>
                <a:cubicBezTo>
                  <a:pt x="401562" y="4838"/>
                  <a:pt x="352857" y="7121"/>
                  <a:pt x="304800" y="14514"/>
                </a:cubicBezTo>
                <a:cubicBezTo>
                  <a:pt x="289678" y="16840"/>
                  <a:pt x="276379" y="26702"/>
                  <a:pt x="261257" y="29028"/>
                </a:cubicBezTo>
                <a:cubicBezTo>
                  <a:pt x="213200" y="36421"/>
                  <a:pt x="164495" y="38705"/>
                  <a:pt x="116114" y="43543"/>
                </a:cubicBezTo>
                <a:cubicBezTo>
                  <a:pt x="101600" y="53219"/>
                  <a:pt x="88174" y="64770"/>
                  <a:pt x="72572" y="72571"/>
                </a:cubicBezTo>
                <a:cubicBezTo>
                  <a:pt x="58888" y="79413"/>
                  <a:pt x="37922" y="74636"/>
                  <a:pt x="29029" y="87086"/>
                </a:cubicBezTo>
                <a:cubicBezTo>
                  <a:pt x="11244" y="111985"/>
                  <a:pt x="0" y="174171"/>
                  <a:pt x="0" y="174171"/>
                </a:cubicBezTo>
                <a:cubicBezTo>
                  <a:pt x="24226" y="440667"/>
                  <a:pt x="-20954" y="253619"/>
                  <a:pt x="58057" y="391886"/>
                </a:cubicBezTo>
                <a:cubicBezTo>
                  <a:pt x="101200" y="467384"/>
                  <a:pt x="33492" y="409374"/>
                  <a:pt x="116114" y="464457"/>
                </a:cubicBezTo>
                <a:cubicBezTo>
                  <a:pt x="125790" y="541867"/>
                  <a:pt x="120473" y="622677"/>
                  <a:pt x="145143" y="696686"/>
                </a:cubicBezTo>
                <a:cubicBezTo>
                  <a:pt x="149981" y="711200"/>
                  <a:pt x="152815" y="726544"/>
                  <a:pt x="159657" y="740228"/>
                </a:cubicBezTo>
                <a:cubicBezTo>
                  <a:pt x="167458" y="755830"/>
                  <a:pt x="180031" y="768625"/>
                  <a:pt x="188686" y="783771"/>
                </a:cubicBezTo>
                <a:cubicBezTo>
                  <a:pt x="199421" y="802557"/>
                  <a:pt x="201092" y="827977"/>
                  <a:pt x="217714" y="841828"/>
                </a:cubicBezTo>
                <a:cubicBezTo>
                  <a:pt x="233039" y="854599"/>
                  <a:pt x="256665" y="850611"/>
                  <a:pt x="275772" y="856343"/>
                </a:cubicBezTo>
                <a:cubicBezTo>
                  <a:pt x="305080" y="865135"/>
                  <a:pt x="333829" y="875695"/>
                  <a:pt x="362857" y="885371"/>
                </a:cubicBezTo>
                <a:cubicBezTo>
                  <a:pt x="406400" y="880533"/>
                  <a:pt x="456524" y="894378"/>
                  <a:pt x="493486" y="870857"/>
                </a:cubicBezTo>
                <a:cubicBezTo>
                  <a:pt x="519301" y="854429"/>
                  <a:pt x="505541" y="809231"/>
                  <a:pt x="522514" y="783771"/>
                </a:cubicBezTo>
                <a:lnTo>
                  <a:pt x="551543" y="740228"/>
                </a:lnTo>
                <a:cubicBezTo>
                  <a:pt x="556381" y="677333"/>
                  <a:pt x="554432" y="613543"/>
                  <a:pt x="566057" y="551543"/>
                </a:cubicBezTo>
                <a:cubicBezTo>
                  <a:pt x="569272" y="534398"/>
                  <a:pt x="581464" y="518897"/>
                  <a:pt x="595086" y="508000"/>
                </a:cubicBezTo>
                <a:cubicBezTo>
                  <a:pt x="607033" y="498443"/>
                  <a:pt x="623576" y="496223"/>
                  <a:pt x="638629" y="493486"/>
                </a:cubicBezTo>
                <a:cubicBezTo>
                  <a:pt x="677006" y="486508"/>
                  <a:pt x="716038" y="483809"/>
                  <a:pt x="754743" y="478971"/>
                </a:cubicBezTo>
                <a:cubicBezTo>
                  <a:pt x="764419" y="464457"/>
                  <a:pt x="782036" y="452786"/>
                  <a:pt x="783772" y="435428"/>
                </a:cubicBezTo>
                <a:cubicBezTo>
                  <a:pt x="787176" y="401387"/>
                  <a:pt x="775966" y="367374"/>
                  <a:pt x="769257" y="333828"/>
                </a:cubicBezTo>
                <a:cubicBezTo>
                  <a:pt x="766257" y="318826"/>
                  <a:pt x="762173" y="303660"/>
                  <a:pt x="754743" y="290286"/>
                </a:cubicBezTo>
                <a:cubicBezTo>
                  <a:pt x="726840" y="240060"/>
                  <a:pt x="696916" y="196134"/>
                  <a:pt x="653143" y="159657"/>
                </a:cubicBezTo>
                <a:cubicBezTo>
                  <a:pt x="639742" y="148490"/>
                  <a:pt x="625202" y="138429"/>
                  <a:pt x="609600" y="130628"/>
                </a:cubicBezTo>
                <a:cubicBezTo>
                  <a:pt x="595916" y="123786"/>
                  <a:pt x="580571" y="120952"/>
                  <a:pt x="566057" y="116114"/>
                </a:cubicBezTo>
                <a:cubicBezTo>
                  <a:pt x="561219" y="101600"/>
                  <a:pt x="563993" y="81464"/>
                  <a:pt x="551543" y="72571"/>
                </a:cubicBezTo>
                <a:lnTo>
                  <a:pt x="449943" y="0"/>
                </a:lnTo>
                <a:close/>
              </a:path>
            </a:pathLst>
          </a:cu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9" name="Textfeld 18"/>
          <p:cNvSpPr txBox="1"/>
          <p:nvPr/>
        </p:nvSpPr>
        <p:spPr>
          <a:xfrm>
            <a:off x="7065565" y="2832264"/>
            <a:ext cx="551731" cy="307777"/>
          </a:xfrm>
          <a:prstGeom prst="rect">
            <a:avLst/>
          </a:prstGeom>
          <a:noFill/>
        </p:spPr>
        <p:txBody>
          <a:bodyPr wrap="square" rtlCol="0">
            <a:spAutoFit/>
          </a:bodyPr>
          <a:lstStyle/>
          <a:p>
            <a:pPr algn="ctr"/>
            <a:r>
              <a:rPr lang="de-DE" sz="1400" b="0" dirty="0" smtClean="0"/>
              <a:t>(a)</a:t>
            </a:r>
            <a:endParaRPr lang="de-DE" sz="1400" b="0" dirty="0"/>
          </a:p>
        </p:txBody>
      </p:sp>
      <p:sp>
        <p:nvSpPr>
          <p:cNvPr id="20" name="Textfeld 19"/>
          <p:cNvSpPr txBox="1"/>
          <p:nvPr/>
        </p:nvSpPr>
        <p:spPr>
          <a:xfrm>
            <a:off x="4456887" y="4107174"/>
            <a:ext cx="551731" cy="307777"/>
          </a:xfrm>
          <a:prstGeom prst="rect">
            <a:avLst/>
          </a:prstGeom>
          <a:noFill/>
        </p:spPr>
        <p:txBody>
          <a:bodyPr wrap="square" rtlCol="0">
            <a:spAutoFit/>
          </a:bodyPr>
          <a:lstStyle/>
          <a:p>
            <a:pPr algn="ctr"/>
            <a:r>
              <a:rPr lang="de-DE" sz="1400" b="0" dirty="0" smtClean="0"/>
              <a:t>(b)</a:t>
            </a:r>
            <a:endParaRPr lang="de-DE" sz="1400" b="0" dirty="0"/>
          </a:p>
        </p:txBody>
      </p:sp>
      <p:sp>
        <p:nvSpPr>
          <p:cNvPr id="15" name="Rectangle 11"/>
          <p:cNvSpPr>
            <a:spLocks noChangeArrowheads="1"/>
          </p:cNvSpPr>
          <p:nvPr/>
        </p:nvSpPr>
        <p:spPr bwMode="auto">
          <a:xfrm>
            <a:off x="0" y="0"/>
            <a:ext cx="7739156" cy="927100"/>
          </a:xfrm>
          <a:prstGeom prst="rect">
            <a:avLst/>
          </a:prstGeom>
          <a:noFill/>
          <a:ln w="9525">
            <a:noFill/>
            <a:miter lim="800000"/>
            <a:headEnd/>
            <a:tailEnd/>
          </a:ln>
        </p:spPr>
        <p:txBody>
          <a:bodyPr lIns="360000" tIns="0" rIns="360000" bIns="0" anchor="ctr"/>
          <a:lstStyle/>
          <a:p>
            <a:pPr eaLnBrk="0" hangingPunct="0">
              <a:defRPr/>
            </a:pPr>
            <a:r>
              <a:rPr lang="de-DE" sz="2200" kern="0" dirty="0" err="1" smtClean="0">
                <a:solidFill>
                  <a:schemeClr val="bg2"/>
                </a:solidFill>
              </a:rPr>
              <a:t>Literature</a:t>
            </a:r>
            <a:r>
              <a:rPr lang="de-DE" sz="2200" kern="0" dirty="0" smtClean="0">
                <a:solidFill>
                  <a:schemeClr val="bg2"/>
                </a:solidFill>
              </a:rPr>
              <a:t> Review</a:t>
            </a:r>
            <a:endParaRPr lang="de-DE" sz="2200" kern="0" dirty="0">
              <a:solidFill>
                <a:schemeClr val="bg2"/>
              </a:solidFill>
            </a:endParaRPr>
          </a:p>
        </p:txBody>
      </p:sp>
    </p:spTree>
    <p:extLst>
      <p:ext uri="{BB962C8B-B14F-4D97-AF65-F5344CB8AC3E}">
        <p14:creationId xmlns:p14="http://schemas.microsoft.com/office/powerpoint/2010/main" val="303593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kumimoji="0" lang="de-DE" sz="2200" b="1" i="0" u="none" strike="noStrike" kern="0" cap="none" spc="0" normalizeH="0" baseline="0" noProof="0" dirty="0" err="1" smtClean="0">
                <a:ln>
                  <a:noFill/>
                </a:ln>
                <a:solidFill>
                  <a:schemeClr val="bg2"/>
                </a:solidFill>
                <a:effectLst/>
                <a:uLnTx/>
                <a:uFillTx/>
                <a:latin typeface="+mj-lt"/>
                <a:ea typeface="+mj-ea"/>
                <a:cs typeface="+mj-cs"/>
              </a:rPr>
              <a:t>Literature</a:t>
            </a:r>
            <a:r>
              <a:rPr kumimoji="0" lang="de-DE" sz="2200" b="1" i="0" u="none" strike="noStrike" kern="0" cap="none" spc="0" normalizeH="0" baseline="0" noProof="0" dirty="0" smtClean="0">
                <a:ln>
                  <a:noFill/>
                </a:ln>
                <a:solidFill>
                  <a:schemeClr val="bg2"/>
                </a:solidFill>
                <a:effectLst/>
                <a:uLnTx/>
                <a:uFillTx/>
                <a:latin typeface="+mj-lt"/>
                <a:ea typeface="+mj-ea"/>
                <a:cs typeface="+mj-cs"/>
              </a:rPr>
              <a:t> Review</a:t>
            </a:r>
          </a:p>
        </p:txBody>
      </p:sp>
      <p:graphicFrame>
        <p:nvGraphicFramePr>
          <p:cNvPr id="2" name="Tabelle 1"/>
          <p:cNvGraphicFramePr>
            <a:graphicFrameLocks noGrp="1"/>
          </p:cNvGraphicFramePr>
          <p:nvPr>
            <p:extLst>
              <p:ext uri="{D42A27DB-BD31-4B8C-83A1-F6EECF244321}">
                <p14:modId xmlns:p14="http://schemas.microsoft.com/office/powerpoint/2010/main" val="1881500354"/>
              </p:ext>
            </p:extLst>
          </p:nvPr>
        </p:nvGraphicFramePr>
        <p:xfrm>
          <a:off x="344485" y="1351574"/>
          <a:ext cx="5328595" cy="5064274"/>
        </p:xfrm>
        <a:graphic>
          <a:graphicData uri="http://schemas.openxmlformats.org/drawingml/2006/table">
            <a:tbl>
              <a:tblPr firstRow="1" bandRow="1">
                <a:tableStyleId>{5C22544A-7EE6-4342-B048-85BDC9FD1C3A}</a:tableStyleId>
              </a:tblPr>
              <a:tblGrid>
                <a:gridCol w="1234530"/>
                <a:gridCol w="709689"/>
                <a:gridCol w="3384376"/>
              </a:tblGrid>
              <a:tr h="259954">
                <a:tc>
                  <a:txBody>
                    <a:bodyPr/>
                    <a:lstStyle/>
                    <a:p>
                      <a:pPr algn="ctr"/>
                      <a:r>
                        <a:rPr lang="de-DE" sz="1200" dirty="0" err="1" smtClean="0"/>
                        <a:t>Authors</a:t>
                      </a:r>
                      <a:endParaRPr lang="de-DE" sz="1200" dirty="0"/>
                    </a:p>
                  </a:txBody>
                  <a:tcPr anchor="ctr">
                    <a:solidFill>
                      <a:srgbClr val="0E173F"/>
                    </a:solidFill>
                  </a:tcPr>
                </a:tc>
                <a:tc>
                  <a:txBody>
                    <a:bodyPr/>
                    <a:lstStyle/>
                    <a:p>
                      <a:pPr algn="ctr"/>
                      <a:r>
                        <a:rPr lang="de-DE" sz="1200" dirty="0" smtClean="0"/>
                        <a:t>Year</a:t>
                      </a:r>
                      <a:endParaRPr lang="de-DE" sz="1200" dirty="0"/>
                    </a:p>
                  </a:txBody>
                  <a:tcPr anchor="ctr">
                    <a:solidFill>
                      <a:srgbClr val="0E173F"/>
                    </a:solidFill>
                  </a:tcPr>
                </a:tc>
                <a:tc>
                  <a:txBody>
                    <a:bodyPr/>
                    <a:lstStyle/>
                    <a:p>
                      <a:pPr algn="ctr"/>
                      <a:r>
                        <a:rPr lang="de-DE" sz="1200" dirty="0" smtClean="0"/>
                        <a:t>Journal/</a:t>
                      </a:r>
                      <a:r>
                        <a:rPr lang="de-DE" sz="1200" baseline="0" dirty="0" smtClean="0"/>
                        <a:t> </a:t>
                      </a:r>
                      <a:r>
                        <a:rPr lang="de-DE" sz="1200" baseline="0" dirty="0" err="1" smtClean="0"/>
                        <a:t>Publication</a:t>
                      </a:r>
                      <a:endParaRPr lang="de-DE" sz="1200" dirty="0"/>
                    </a:p>
                  </a:txBody>
                  <a:tcPr anchor="ctr">
                    <a:solidFill>
                      <a:srgbClr val="0E173F"/>
                    </a:solidFill>
                  </a:tcPr>
                </a:tc>
              </a:tr>
              <a:tr h="260326">
                <a:tc>
                  <a:txBody>
                    <a:bodyPr/>
                    <a:lstStyle/>
                    <a:p>
                      <a:pPr algn="ctr"/>
                      <a:r>
                        <a:rPr lang="de-DE" sz="1200" b="0" kern="1200" dirty="0" err="1" smtClean="0">
                          <a:solidFill>
                            <a:schemeClr val="tx1"/>
                          </a:solidFill>
                          <a:latin typeface="+mn-lt"/>
                          <a:ea typeface="+mn-ea"/>
                          <a:cs typeface="+mn-cs"/>
                        </a:rPr>
                        <a:t>Antonopoulos</a:t>
                      </a:r>
                      <a:endParaRPr lang="de-DE" sz="1200" b="0" kern="1200" dirty="0">
                        <a:solidFill>
                          <a:schemeClr val="tx1"/>
                        </a:solidFill>
                        <a:latin typeface="+mn-lt"/>
                        <a:ea typeface="+mn-ea"/>
                        <a:cs typeface="+mn-cs"/>
                      </a:endParaRPr>
                    </a:p>
                  </a:txBody>
                  <a:tcPr anchor="ctr"/>
                </a:tc>
                <a:tc>
                  <a:txBody>
                    <a:bodyPr/>
                    <a:lstStyle/>
                    <a:p>
                      <a:pPr algn="ctr"/>
                      <a:r>
                        <a:rPr lang="de-DE" sz="1200" b="0" kern="1200" dirty="0" smtClean="0">
                          <a:solidFill>
                            <a:schemeClr val="tx1"/>
                          </a:solidFill>
                          <a:latin typeface="+mn-lt"/>
                          <a:ea typeface="+mn-ea"/>
                          <a:cs typeface="+mn-cs"/>
                        </a:rPr>
                        <a:t>2013</a:t>
                      </a:r>
                      <a:endParaRPr lang="de-DE" sz="1200" b="0" kern="1200" dirty="0">
                        <a:solidFill>
                          <a:schemeClr val="tx1"/>
                        </a:solidFill>
                        <a:latin typeface="+mn-lt"/>
                        <a:ea typeface="+mn-ea"/>
                        <a:cs typeface="+mn-cs"/>
                      </a:endParaRPr>
                    </a:p>
                  </a:txBody>
                  <a:tcPr anchor="ctr"/>
                </a:tc>
                <a:tc>
                  <a:txBody>
                    <a:bodyPr/>
                    <a:lstStyle/>
                    <a:p>
                      <a:pPr algn="ctr"/>
                      <a:r>
                        <a:rPr lang="de-DE" sz="1200" b="0" kern="1200" dirty="0" smtClean="0">
                          <a:solidFill>
                            <a:schemeClr val="tx1"/>
                          </a:solidFill>
                          <a:latin typeface="+mn-lt"/>
                          <a:ea typeface="+mn-ea"/>
                          <a:cs typeface="+mn-cs"/>
                        </a:rPr>
                        <a:t>Dissertation</a:t>
                      </a:r>
                      <a:endParaRPr lang="de-DE" sz="1200" b="0" kern="1200" dirty="0">
                        <a:solidFill>
                          <a:schemeClr val="tx1"/>
                        </a:solidFill>
                        <a:latin typeface="+mn-lt"/>
                        <a:ea typeface="+mn-ea"/>
                        <a:cs typeface="+mn-cs"/>
                      </a:endParaRPr>
                    </a:p>
                  </a:txBody>
                  <a:tcPr anchor="ctr"/>
                </a:tc>
              </a:tr>
              <a:tr h="260326">
                <a:tc>
                  <a:txBody>
                    <a:bodyPr/>
                    <a:lstStyle/>
                    <a:p>
                      <a:pPr algn="ctr"/>
                      <a:r>
                        <a:rPr lang="de-DE" sz="1200" b="1" kern="1200" dirty="0" err="1" smtClean="0">
                          <a:solidFill>
                            <a:schemeClr val="dk1"/>
                          </a:solidFill>
                          <a:latin typeface="+mn-lt"/>
                          <a:ea typeface="+mn-ea"/>
                          <a:cs typeface="+mn-cs"/>
                        </a:rPr>
                        <a:t>Cidell</a:t>
                      </a:r>
                      <a:endParaRPr lang="de-DE" sz="1200" b="1" kern="1200" dirty="0">
                        <a:solidFill>
                          <a:schemeClr val="dk1"/>
                        </a:solidFill>
                        <a:latin typeface="+mn-lt"/>
                        <a:ea typeface="+mn-ea"/>
                        <a:cs typeface="+mn-cs"/>
                      </a:endParaRPr>
                    </a:p>
                  </a:txBody>
                  <a:tcPr anchor="ctr"/>
                </a:tc>
                <a:tc>
                  <a:txBody>
                    <a:bodyPr/>
                    <a:lstStyle/>
                    <a:p>
                      <a:pPr algn="ctr"/>
                      <a:r>
                        <a:rPr lang="de-DE" sz="1200" b="1" kern="1200" dirty="0" smtClean="0">
                          <a:solidFill>
                            <a:schemeClr val="dk1"/>
                          </a:solidFill>
                          <a:latin typeface="+mn-lt"/>
                          <a:ea typeface="+mn-ea"/>
                          <a:cs typeface="+mn-cs"/>
                        </a:rPr>
                        <a:t>2009</a:t>
                      </a:r>
                      <a:endParaRPr lang="de-DE" sz="1200" b="1" kern="1200" dirty="0">
                        <a:solidFill>
                          <a:schemeClr val="dk1"/>
                        </a:solidFill>
                        <a:latin typeface="+mn-lt"/>
                        <a:ea typeface="+mn-ea"/>
                        <a:cs typeface="+mn-cs"/>
                      </a:endParaRPr>
                    </a:p>
                  </a:txBody>
                  <a:tcPr anchor="ctr"/>
                </a:tc>
                <a:tc>
                  <a:txBody>
                    <a:bodyPr/>
                    <a:lstStyle/>
                    <a:p>
                      <a:pPr algn="ctr"/>
                      <a:r>
                        <a:rPr lang="de-DE" sz="1200" b="1" kern="1200" dirty="0" smtClean="0">
                          <a:solidFill>
                            <a:schemeClr val="dk1"/>
                          </a:solidFill>
                          <a:latin typeface="+mn-lt"/>
                          <a:ea typeface="+mn-ea"/>
                          <a:cs typeface="+mn-cs"/>
                        </a:rPr>
                        <a:t>The Professional </a:t>
                      </a:r>
                      <a:r>
                        <a:rPr lang="de-DE" sz="1200" b="1" kern="1200" dirty="0" err="1" smtClean="0">
                          <a:solidFill>
                            <a:schemeClr val="dk1"/>
                          </a:solidFill>
                          <a:latin typeface="+mn-lt"/>
                          <a:ea typeface="+mn-ea"/>
                          <a:cs typeface="+mn-cs"/>
                        </a:rPr>
                        <a:t>Geographer</a:t>
                      </a:r>
                      <a:endParaRPr lang="de-DE" sz="1200" b="1" kern="1200" dirty="0">
                        <a:solidFill>
                          <a:schemeClr val="dk1"/>
                        </a:solidFill>
                        <a:latin typeface="+mn-lt"/>
                        <a:ea typeface="+mn-ea"/>
                        <a:cs typeface="+mn-cs"/>
                      </a:endParaRPr>
                    </a:p>
                  </a:txBody>
                  <a:tcPr anchor="ctr"/>
                </a:tc>
              </a:tr>
              <a:tr h="260326">
                <a:tc>
                  <a:txBody>
                    <a:bodyPr/>
                    <a:lstStyle/>
                    <a:p>
                      <a:pPr algn="ctr"/>
                      <a:r>
                        <a:rPr lang="de-DE" sz="1200" kern="1200" dirty="0" smtClean="0">
                          <a:solidFill>
                            <a:schemeClr val="dk1"/>
                          </a:solidFill>
                          <a:latin typeface="+mn-lt"/>
                          <a:ea typeface="+mn-ea"/>
                          <a:cs typeface="+mn-cs"/>
                        </a:rPr>
                        <a:t>Choi</a:t>
                      </a:r>
                      <a:endParaRPr lang="de-DE" sz="1200" kern="1200" dirty="0">
                        <a:solidFill>
                          <a:schemeClr val="dk1"/>
                        </a:solidFill>
                        <a:latin typeface="+mn-lt"/>
                        <a:ea typeface="+mn-ea"/>
                        <a:cs typeface="+mn-cs"/>
                      </a:endParaRPr>
                    </a:p>
                  </a:txBody>
                  <a:tcPr anchor="ctr"/>
                </a:tc>
                <a:tc>
                  <a:txBody>
                    <a:bodyPr/>
                    <a:lstStyle/>
                    <a:p>
                      <a:pPr algn="ctr"/>
                      <a:r>
                        <a:rPr lang="de-DE" sz="1200" kern="1200" dirty="0" smtClean="0">
                          <a:solidFill>
                            <a:schemeClr val="dk1"/>
                          </a:solidFill>
                          <a:latin typeface="+mn-lt"/>
                          <a:ea typeface="+mn-ea"/>
                          <a:cs typeface="+mn-cs"/>
                        </a:rPr>
                        <a:t>2010</a:t>
                      </a:r>
                      <a:endParaRPr lang="de-DE" sz="1200" kern="1200" dirty="0">
                        <a:solidFill>
                          <a:schemeClr val="dk1"/>
                        </a:solidFill>
                        <a:latin typeface="+mn-lt"/>
                        <a:ea typeface="+mn-ea"/>
                        <a:cs typeface="+mn-cs"/>
                      </a:endParaRPr>
                    </a:p>
                  </a:txBody>
                  <a:tcPr anchor="ctr"/>
                </a:tc>
                <a:tc>
                  <a:txBody>
                    <a:bodyPr/>
                    <a:lstStyle/>
                    <a:p>
                      <a:pPr algn="ctr"/>
                      <a:r>
                        <a:rPr lang="en-US" sz="1200" kern="1200" dirty="0" smtClean="0">
                          <a:solidFill>
                            <a:schemeClr val="dk1"/>
                          </a:solidFill>
                          <a:latin typeface="+mn-lt"/>
                          <a:ea typeface="+mn-ea"/>
                          <a:cs typeface="+mn-cs"/>
                        </a:rPr>
                        <a:t>The Korean Journal of Policy Studies </a:t>
                      </a:r>
                      <a:endParaRPr lang="de-DE" sz="1200" kern="1200" dirty="0">
                        <a:solidFill>
                          <a:schemeClr val="dk1"/>
                        </a:solidFill>
                        <a:latin typeface="+mn-lt"/>
                        <a:ea typeface="+mn-ea"/>
                        <a:cs typeface="+mn-cs"/>
                      </a:endParaRPr>
                    </a:p>
                  </a:txBody>
                  <a:tcPr anchor="ctr"/>
                </a:tc>
              </a:tr>
              <a:tr h="314606">
                <a:tc>
                  <a:txBody>
                    <a:bodyPr/>
                    <a:lstStyle/>
                    <a:p>
                      <a:pPr algn="ctr"/>
                      <a:r>
                        <a:rPr lang="de-DE" sz="1200" dirty="0" smtClean="0"/>
                        <a:t>Choi, Miller</a:t>
                      </a:r>
                      <a:endParaRPr lang="de-DE" sz="1200" dirty="0"/>
                    </a:p>
                  </a:txBody>
                  <a:tcPr anchor="ctr"/>
                </a:tc>
                <a:tc>
                  <a:txBody>
                    <a:bodyPr/>
                    <a:lstStyle/>
                    <a:p>
                      <a:pPr algn="ctr"/>
                      <a:r>
                        <a:rPr lang="de-DE" sz="1200" dirty="0" smtClean="0"/>
                        <a:t>2011</a:t>
                      </a:r>
                      <a:endParaRPr lang="de-DE" sz="1200" dirty="0"/>
                    </a:p>
                  </a:txBody>
                  <a:tcPr anchor="ctr"/>
                </a:tc>
                <a:tc>
                  <a:txBody>
                    <a:bodyPr/>
                    <a:lstStyle/>
                    <a:p>
                      <a:pPr algn="ctr"/>
                      <a:r>
                        <a:rPr lang="de-DE" sz="1200" dirty="0" smtClean="0"/>
                        <a:t>Journal </a:t>
                      </a:r>
                      <a:r>
                        <a:rPr lang="de-DE" sz="1200" dirty="0" err="1" smtClean="0"/>
                        <a:t>of</a:t>
                      </a:r>
                      <a:r>
                        <a:rPr lang="de-DE" sz="1200" dirty="0" smtClean="0"/>
                        <a:t> </a:t>
                      </a:r>
                      <a:r>
                        <a:rPr lang="de-DE" sz="1200" dirty="0" err="1" smtClean="0"/>
                        <a:t>Sustainable</a:t>
                      </a:r>
                      <a:r>
                        <a:rPr lang="de-DE" sz="1200" dirty="0" smtClean="0"/>
                        <a:t> Real Estate</a:t>
                      </a:r>
                      <a:endParaRPr lang="de-DE" sz="1200" dirty="0"/>
                    </a:p>
                  </a:txBody>
                  <a:tcPr anchor="ctr"/>
                </a:tc>
              </a:tr>
              <a:tr h="260326">
                <a:tc>
                  <a:txBody>
                    <a:bodyPr/>
                    <a:lstStyle/>
                    <a:p>
                      <a:pPr algn="ctr"/>
                      <a:r>
                        <a:rPr lang="de-DE" sz="1200" b="0" dirty="0" smtClean="0"/>
                        <a:t>Fuerst et al.</a:t>
                      </a:r>
                      <a:endParaRPr lang="de-DE" sz="1200" b="0" dirty="0"/>
                    </a:p>
                  </a:txBody>
                  <a:tcPr anchor="ctr"/>
                </a:tc>
                <a:tc>
                  <a:txBody>
                    <a:bodyPr/>
                    <a:lstStyle/>
                    <a:p>
                      <a:pPr algn="ctr"/>
                      <a:r>
                        <a:rPr lang="de-DE" sz="1200" b="0" dirty="0" smtClean="0"/>
                        <a:t>2014</a:t>
                      </a:r>
                      <a:endParaRPr lang="de-DE" sz="1200" b="0" dirty="0"/>
                    </a:p>
                  </a:txBody>
                  <a:tcPr anchor="ctr"/>
                </a:tc>
                <a:tc>
                  <a:txBody>
                    <a:bodyPr/>
                    <a:lstStyle/>
                    <a:p>
                      <a:pPr algn="ctr"/>
                      <a:r>
                        <a:rPr lang="de-DE" sz="1200" b="0" dirty="0" smtClean="0">
                          <a:solidFill>
                            <a:schemeClr val="tx1"/>
                          </a:solidFill>
                        </a:rPr>
                        <a:t>Environment</a:t>
                      </a:r>
                      <a:r>
                        <a:rPr lang="de-DE" sz="1200" b="0" baseline="0" dirty="0" smtClean="0">
                          <a:solidFill>
                            <a:schemeClr val="tx1"/>
                          </a:solidFill>
                        </a:rPr>
                        <a:t> </a:t>
                      </a:r>
                      <a:r>
                        <a:rPr lang="de-DE" sz="1200" b="0" baseline="0" dirty="0" err="1" smtClean="0">
                          <a:solidFill>
                            <a:schemeClr val="tx1"/>
                          </a:solidFill>
                        </a:rPr>
                        <a:t>and</a:t>
                      </a:r>
                      <a:r>
                        <a:rPr lang="de-DE" sz="1200" b="0" baseline="0" dirty="0" smtClean="0">
                          <a:solidFill>
                            <a:schemeClr val="tx1"/>
                          </a:solidFill>
                        </a:rPr>
                        <a:t> </a:t>
                      </a:r>
                      <a:r>
                        <a:rPr lang="de-DE" sz="1200" b="0" baseline="0" dirty="0" err="1" smtClean="0">
                          <a:solidFill>
                            <a:schemeClr val="tx1"/>
                          </a:solidFill>
                        </a:rPr>
                        <a:t>Planning</a:t>
                      </a:r>
                      <a:r>
                        <a:rPr lang="de-DE" sz="1200" b="0" baseline="0" dirty="0" smtClean="0">
                          <a:solidFill>
                            <a:schemeClr val="tx1"/>
                          </a:solidFill>
                        </a:rPr>
                        <a:t> B</a:t>
                      </a:r>
                      <a:endParaRPr lang="de-DE" sz="1200" b="0" dirty="0">
                        <a:solidFill>
                          <a:schemeClr val="tx1"/>
                        </a:solidFill>
                      </a:endParaRPr>
                    </a:p>
                  </a:txBody>
                  <a:tcPr anchor="ctr"/>
                </a:tc>
              </a:tr>
              <a:tr h="364457">
                <a:tc>
                  <a:txBody>
                    <a:bodyPr/>
                    <a:lstStyle/>
                    <a:p>
                      <a:pPr algn="ctr"/>
                      <a:r>
                        <a:rPr lang="de-DE" sz="1200" b="0" dirty="0" smtClean="0">
                          <a:solidFill>
                            <a:schemeClr val="tx1"/>
                          </a:solidFill>
                        </a:rPr>
                        <a:t>Gauthier, </a:t>
                      </a:r>
                      <a:r>
                        <a:rPr lang="de-DE" sz="1200" b="0" dirty="0" err="1" smtClean="0">
                          <a:solidFill>
                            <a:schemeClr val="tx1"/>
                          </a:solidFill>
                        </a:rPr>
                        <a:t>Wooldridge</a:t>
                      </a:r>
                      <a:endParaRPr lang="de-DE" sz="1200" b="0" dirty="0">
                        <a:solidFill>
                          <a:schemeClr val="tx1"/>
                        </a:solidFill>
                      </a:endParaRPr>
                    </a:p>
                  </a:txBody>
                  <a:tcPr anchor="ctr"/>
                </a:tc>
                <a:tc>
                  <a:txBody>
                    <a:bodyPr/>
                    <a:lstStyle/>
                    <a:p>
                      <a:pPr algn="ctr"/>
                      <a:r>
                        <a:rPr lang="de-DE" sz="1200" b="0" dirty="0" smtClean="0">
                          <a:solidFill>
                            <a:schemeClr val="tx1"/>
                          </a:solidFill>
                        </a:rPr>
                        <a:t>2012</a:t>
                      </a:r>
                      <a:endParaRPr lang="de-DE" sz="1200" b="0" dirty="0">
                        <a:solidFill>
                          <a:schemeClr val="tx1"/>
                        </a:solidFill>
                      </a:endParaRPr>
                    </a:p>
                  </a:txBody>
                  <a:tcPr anchor="ctr"/>
                </a:tc>
                <a:tc>
                  <a:txBody>
                    <a:bodyPr/>
                    <a:lstStyle/>
                    <a:p>
                      <a:pPr algn="ctr"/>
                      <a:r>
                        <a:rPr lang="de-DE" sz="1200" b="0" dirty="0" smtClean="0">
                          <a:solidFill>
                            <a:schemeClr val="tx1"/>
                          </a:solidFill>
                        </a:rPr>
                        <a:t>Business </a:t>
                      </a:r>
                      <a:r>
                        <a:rPr lang="de-DE" sz="1200" b="0" dirty="0" err="1" smtClean="0">
                          <a:solidFill>
                            <a:schemeClr val="tx1"/>
                          </a:solidFill>
                        </a:rPr>
                        <a:t>Strategy</a:t>
                      </a:r>
                      <a:r>
                        <a:rPr lang="de-DE" sz="1200" b="0" dirty="0" smtClean="0">
                          <a:solidFill>
                            <a:schemeClr val="tx1"/>
                          </a:solidFill>
                        </a:rPr>
                        <a:t> </a:t>
                      </a:r>
                      <a:r>
                        <a:rPr lang="de-DE" sz="1200" b="0" dirty="0" err="1" smtClean="0">
                          <a:solidFill>
                            <a:schemeClr val="tx1"/>
                          </a:solidFill>
                        </a:rPr>
                        <a:t>and</a:t>
                      </a:r>
                      <a:r>
                        <a:rPr lang="de-DE" sz="1200" b="0" dirty="0" smtClean="0">
                          <a:solidFill>
                            <a:schemeClr val="tx1"/>
                          </a:solidFill>
                        </a:rPr>
                        <a:t> </a:t>
                      </a:r>
                      <a:r>
                        <a:rPr lang="de-DE" sz="1200" b="0" dirty="0" err="1" smtClean="0">
                          <a:solidFill>
                            <a:schemeClr val="tx1"/>
                          </a:solidFill>
                        </a:rPr>
                        <a:t>the</a:t>
                      </a:r>
                      <a:r>
                        <a:rPr lang="de-DE" sz="1200" b="0" dirty="0" smtClean="0">
                          <a:solidFill>
                            <a:schemeClr val="tx1"/>
                          </a:solidFill>
                        </a:rPr>
                        <a:t> Environment</a:t>
                      </a:r>
                      <a:endParaRPr lang="de-DE" sz="1200" b="0" dirty="0">
                        <a:solidFill>
                          <a:schemeClr val="tx1"/>
                        </a:solidFill>
                      </a:endParaRPr>
                    </a:p>
                  </a:txBody>
                  <a:tcPr anchor="ctr"/>
                </a:tc>
              </a:tr>
              <a:tr h="364457">
                <a:tc>
                  <a:txBody>
                    <a:bodyPr/>
                    <a:lstStyle/>
                    <a:p>
                      <a:pPr algn="ctr"/>
                      <a:r>
                        <a:rPr lang="de-DE" sz="1200" b="1" dirty="0" smtClean="0"/>
                        <a:t>Johansson</a:t>
                      </a:r>
                      <a:endParaRPr lang="de-DE" sz="1200" b="1" dirty="0"/>
                    </a:p>
                  </a:txBody>
                  <a:tcPr anchor="ctr"/>
                </a:tc>
                <a:tc>
                  <a:txBody>
                    <a:bodyPr/>
                    <a:lstStyle/>
                    <a:p>
                      <a:pPr algn="ctr"/>
                      <a:r>
                        <a:rPr lang="de-DE" sz="1200" b="1" dirty="0" smtClean="0"/>
                        <a:t>2011</a:t>
                      </a:r>
                      <a:endParaRPr lang="de-DE" sz="1200" b="1" dirty="0"/>
                    </a:p>
                  </a:txBody>
                  <a:tcPr anchor="ctr"/>
                </a:tc>
                <a:tc>
                  <a:txBody>
                    <a:bodyPr/>
                    <a:lstStyle/>
                    <a:p>
                      <a:pPr algn="ctr"/>
                      <a:r>
                        <a:rPr lang="de-DE" sz="1200" b="1" dirty="0" smtClean="0"/>
                        <a:t>International Journal </a:t>
                      </a:r>
                      <a:r>
                        <a:rPr lang="de-DE" sz="1200" b="1" dirty="0" err="1" smtClean="0"/>
                        <a:t>of</a:t>
                      </a:r>
                      <a:r>
                        <a:rPr lang="de-DE" sz="1200" b="1" dirty="0" smtClean="0"/>
                        <a:t> Technology Management &amp; </a:t>
                      </a:r>
                      <a:r>
                        <a:rPr lang="de-DE" sz="1200" b="1" dirty="0" err="1" smtClean="0"/>
                        <a:t>Sustainable</a:t>
                      </a:r>
                      <a:r>
                        <a:rPr lang="de-DE" sz="1200" b="1" dirty="0" smtClean="0"/>
                        <a:t> Development</a:t>
                      </a:r>
                      <a:endParaRPr lang="de-DE" sz="1200" b="1" dirty="0"/>
                    </a:p>
                  </a:txBody>
                  <a:tcPr anchor="ctr"/>
                </a:tc>
              </a:tr>
              <a:tr h="275118">
                <a:tc>
                  <a:txBody>
                    <a:bodyPr/>
                    <a:lstStyle/>
                    <a:p>
                      <a:pPr algn="ctr"/>
                      <a:r>
                        <a:rPr lang="de-DE" sz="1200" b="0" dirty="0" smtClean="0"/>
                        <a:t>Kahn, Vaughn</a:t>
                      </a:r>
                      <a:endParaRPr lang="de-DE" sz="1200" b="0" dirty="0"/>
                    </a:p>
                  </a:txBody>
                  <a:tcPr anchor="ctr"/>
                </a:tc>
                <a:tc>
                  <a:txBody>
                    <a:bodyPr/>
                    <a:lstStyle/>
                    <a:p>
                      <a:pPr algn="ctr"/>
                      <a:r>
                        <a:rPr lang="de-DE" sz="1200" b="0" dirty="0" smtClean="0"/>
                        <a:t>2009</a:t>
                      </a:r>
                      <a:endParaRPr lang="de-DE" sz="1200" b="0" dirty="0"/>
                    </a:p>
                  </a:txBody>
                  <a:tcPr anchor="ctr"/>
                </a:tc>
                <a:tc>
                  <a:txBody>
                    <a:bodyPr/>
                    <a:lstStyle/>
                    <a:p>
                      <a:pPr algn="ctr"/>
                      <a:r>
                        <a:rPr lang="en-US" sz="1200" b="0" dirty="0" smtClean="0"/>
                        <a:t>B.E. Journal of Economic</a:t>
                      </a:r>
                    </a:p>
                    <a:p>
                      <a:pPr algn="ctr"/>
                      <a:r>
                        <a:rPr lang="en-US" sz="1200" b="0" dirty="0" smtClean="0"/>
                        <a:t>Analysis &amp; Policy</a:t>
                      </a:r>
                      <a:endParaRPr lang="de-DE" sz="1200" b="0" dirty="0"/>
                    </a:p>
                  </a:txBody>
                  <a:tcPr anchor="ctr"/>
                </a:tc>
              </a:tr>
              <a:tr h="260326">
                <a:tc>
                  <a:txBody>
                    <a:bodyPr/>
                    <a:lstStyle/>
                    <a:p>
                      <a:pPr algn="ctr"/>
                      <a:r>
                        <a:rPr lang="de-DE" sz="1200" b="1" dirty="0" err="1" smtClean="0">
                          <a:solidFill>
                            <a:schemeClr val="tx1"/>
                          </a:solidFill>
                        </a:rPr>
                        <a:t>Kaza</a:t>
                      </a:r>
                      <a:r>
                        <a:rPr lang="de-DE" sz="1200" b="1" dirty="0" smtClean="0">
                          <a:solidFill>
                            <a:schemeClr val="tx1"/>
                          </a:solidFill>
                        </a:rPr>
                        <a:t> et al.</a:t>
                      </a:r>
                      <a:endParaRPr lang="de-DE" sz="1200" b="1" dirty="0">
                        <a:solidFill>
                          <a:schemeClr val="tx1"/>
                        </a:solidFill>
                      </a:endParaRPr>
                    </a:p>
                  </a:txBody>
                  <a:tcPr anchor="ctr"/>
                </a:tc>
                <a:tc>
                  <a:txBody>
                    <a:bodyPr/>
                    <a:lstStyle/>
                    <a:p>
                      <a:pPr algn="ctr"/>
                      <a:r>
                        <a:rPr lang="de-DE" sz="1200" b="1" dirty="0" smtClean="0">
                          <a:solidFill>
                            <a:schemeClr val="tx1"/>
                          </a:solidFill>
                        </a:rPr>
                        <a:t>2013</a:t>
                      </a:r>
                      <a:endParaRPr lang="de-DE" sz="1200" b="1" dirty="0">
                        <a:solidFill>
                          <a:schemeClr val="tx1"/>
                        </a:solidFill>
                      </a:endParaRPr>
                    </a:p>
                  </a:txBody>
                  <a:tcPr anchor="ctr"/>
                </a:tc>
                <a:tc>
                  <a:txBody>
                    <a:bodyPr/>
                    <a:lstStyle/>
                    <a:p>
                      <a:pPr algn="ctr"/>
                      <a:r>
                        <a:rPr lang="de-DE" sz="1200" b="1" dirty="0" smtClean="0">
                          <a:solidFill>
                            <a:schemeClr val="tx1"/>
                          </a:solidFill>
                        </a:rPr>
                        <a:t>Urban Studies</a:t>
                      </a:r>
                      <a:endParaRPr lang="de-DE" sz="1200" b="1" dirty="0">
                        <a:solidFill>
                          <a:schemeClr val="tx1"/>
                        </a:solidFill>
                      </a:endParaRPr>
                    </a:p>
                  </a:txBody>
                  <a:tcPr anchor="ctr"/>
                </a:tc>
              </a:tr>
              <a:tr h="260326">
                <a:tc>
                  <a:txBody>
                    <a:bodyPr/>
                    <a:lstStyle/>
                    <a:p>
                      <a:pPr algn="ctr"/>
                      <a:r>
                        <a:rPr lang="de-DE" sz="1200" b="0" dirty="0" smtClean="0"/>
                        <a:t>Kok et al.</a:t>
                      </a:r>
                      <a:endParaRPr lang="de-DE" sz="1200" b="0" dirty="0"/>
                    </a:p>
                  </a:txBody>
                  <a:tcPr anchor="ctr"/>
                </a:tc>
                <a:tc>
                  <a:txBody>
                    <a:bodyPr/>
                    <a:lstStyle/>
                    <a:p>
                      <a:pPr algn="ctr"/>
                      <a:r>
                        <a:rPr lang="de-DE" sz="1200" b="0" dirty="0" smtClean="0"/>
                        <a:t>2011</a:t>
                      </a:r>
                      <a:endParaRPr lang="de-DE" sz="1200" b="0" dirty="0"/>
                    </a:p>
                  </a:txBody>
                  <a:tcPr anchor="ctr"/>
                </a:tc>
                <a:tc>
                  <a:txBody>
                    <a:bodyPr/>
                    <a:lstStyle/>
                    <a:p>
                      <a:pPr algn="ctr"/>
                      <a:r>
                        <a:rPr lang="de-DE" sz="1200" b="0" dirty="0" smtClean="0"/>
                        <a:t>American </a:t>
                      </a:r>
                      <a:r>
                        <a:rPr lang="de-DE" sz="1200" b="0" dirty="0" err="1" smtClean="0"/>
                        <a:t>Economic</a:t>
                      </a:r>
                      <a:r>
                        <a:rPr lang="de-DE" sz="1200" b="0" dirty="0" smtClean="0"/>
                        <a:t> Review</a:t>
                      </a:r>
                      <a:endParaRPr lang="de-DE" sz="1200" b="0" dirty="0"/>
                    </a:p>
                  </a:txBody>
                  <a:tcPr anchor="ctr"/>
                </a:tc>
              </a:tr>
              <a:tr h="364457">
                <a:tc>
                  <a:txBody>
                    <a:bodyPr/>
                    <a:lstStyle/>
                    <a:p>
                      <a:pPr algn="ctr"/>
                      <a:r>
                        <a:rPr lang="de-DE" sz="1200" dirty="0" err="1" smtClean="0"/>
                        <a:t>Kontokosta</a:t>
                      </a:r>
                      <a:endParaRPr lang="de-DE" sz="1200" dirty="0"/>
                    </a:p>
                  </a:txBody>
                  <a:tcPr anchor="ctr"/>
                </a:tc>
                <a:tc>
                  <a:txBody>
                    <a:bodyPr/>
                    <a:lstStyle/>
                    <a:p>
                      <a:pPr algn="ctr"/>
                      <a:r>
                        <a:rPr lang="de-DE" sz="1200" dirty="0" smtClean="0"/>
                        <a:t>2011</a:t>
                      </a:r>
                      <a:endParaRPr lang="de-DE" sz="1200" dirty="0"/>
                    </a:p>
                  </a:txBody>
                  <a:tcPr anchor="ctr"/>
                </a:tc>
                <a:tc>
                  <a:txBody>
                    <a:bodyPr/>
                    <a:lstStyle/>
                    <a:p>
                      <a:pPr algn="ctr"/>
                      <a:r>
                        <a:rPr lang="de-DE" sz="1200" dirty="0" smtClean="0"/>
                        <a:t>Journal </a:t>
                      </a:r>
                      <a:r>
                        <a:rPr lang="de-DE" sz="1200" dirty="0" err="1" smtClean="0"/>
                        <a:t>of</a:t>
                      </a:r>
                      <a:r>
                        <a:rPr lang="de-DE" sz="1200" dirty="0" smtClean="0"/>
                        <a:t> </a:t>
                      </a:r>
                      <a:r>
                        <a:rPr lang="de-DE" sz="1200" dirty="0" err="1" smtClean="0"/>
                        <a:t>Sustainable</a:t>
                      </a:r>
                      <a:r>
                        <a:rPr lang="de-DE" sz="1200" dirty="0" smtClean="0"/>
                        <a:t> Real Estate</a:t>
                      </a:r>
                      <a:endParaRPr lang="de-DE" sz="1200" dirty="0"/>
                    </a:p>
                  </a:txBody>
                  <a:tcPr anchor="ctr"/>
                </a:tc>
              </a:tr>
              <a:tr h="364457">
                <a:tc>
                  <a:txBody>
                    <a:bodyPr/>
                    <a:lstStyle/>
                    <a:p>
                      <a:pPr algn="ctr"/>
                      <a:r>
                        <a:rPr lang="de-DE" sz="1200" dirty="0" err="1" smtClean="0">
                          <a:solidFill>
                            <a:schemeClr val="tx1"/>
                          </a:solidFill>
                        </a:rPr>
                        <a:t>Malkani</a:t>
                      </a:r>
                      <a:r>
                        <a:rPr lang="de-DE" sz="1200" dirty="0" smtClean="0">
                          <a:solidFill>
                            <a:schemeClr val="tx1"/>
                          </a:solidFill>
                        </a:rPr>
                        <a:t>, </a:t>
                      </a:r>
                      <a:r>
                        <a:rPr lang="de-DE" sz="1200" dirty="0" err="1" smtClean="0">
                          <a:solidFill>
                            <a:schemeClr val="tx1"/>
                          </a:solidFill>
                        </a:rPr>
                        <a:t>Starik</a:t>
                      </a:r>
                      <a:endParaRPr lang="de-DE" sz="1200" dirty="0">
                        <a:solidFill>
                          <a:schemeClr val="tx1"/>
                        </a:solidFill>
                      </a:endParaRPr>
                    </a:p>
                  </a:txBody>
                  <a:tcPr anchor="ctr"/>
                </a:tc>
                <a:tc>
                  <a:txBody>
                    <a:bodyPr/>
                    <a:lstStyle/>
                    <a:p>
                      <a:pPr algn="ctr"/>
                      <a:r>
                        <a:rPr lang="de-DE" sz="1200" dirty="0" smtClean="0">
                          <a:solidFill>
                            <a:schemeClr val="tx1"/>
                          </a:solidFill>
                        </a:rPr>
                        <a:t>2013</a:t>
                      </a:r>
                      <a:endParaRPr lang="de-DE" sz="1200" dirty="0">
                        <a:solidFill>
                          <a:schemeClr val="tx1"/>
                        </a:solidFill>
                      </a:endParaRPr>
                    </a:p>
                  </a:txBody>
                  <a:tcPr anchor="ctr"/>
                </a:tc>
                <a:tc>
                  <a:txBody>
                    <a:bodyPr/>
                    <a:lstStyle/>
                    <a:p>
                      <a:pPr algn="ctr"/>
                      <a:r>
                        <a:rPr lang="en-US" sz="1200" dirty="0" smtClean="0">
                          <a:solidFill>
                            <a:schemeClr val="tx1"/>
                          </a:solidFill>
                        </a:rPr>
                        <a:t>Journal of Sustainable Real Estate</a:t>
                      </a:r>
                    </a:p>
                  </a:txBody>
                  <a:tcPr anchor="ctr"/>
                </a:tc>
              </a:tr>
              <a:tr h="364457">
                <a:tc>
                  <a:txBody>
                    <a:bodyPr/>
                    <a:lstStyle/>
                    <a:p>
                      <a:pPr algn="ctr"/>
                      <a:r>
                        <a:rPr lang="de-DE" sz="1200" dirty="0" smtClean="0">
                          <a:solidFill>
                            <a:schemeClr val="tx1"/>
                          </a:solidFill>
                        </a:rPr>
                        <a:t>Marker et al.</a:t>
                      </a:r>
                      <a:endParaRPr lang="de-DE" sz="1200" dirty="0">
                        <a:solidFill>
                          <a:schemeClr val="tx1"/>
                        </a:solidFill>
                      </a:endParaRPr>
                    </a:p>
                  </a:txBody>
                  <a:tcPr anchor="ctr"/>
                </a:tc>
                <a:tc>
                  <a:txBody>
                    <a:bodyPr/>
                    <a:lstStyle/>
                    <a:p>
                      <a:pPr algn="ctr"/>
                      <a:r>
                        <a:rPr lang="de-DE" sz="1200" dirty="0" smtClean="0">
                          <a:solidFill>
                            <a:schemeClr val="tx1"/>
                          </a:solidFill>
                        </a:rPr>
                        <a:t>2014</a:t>
                      </a:r>
                      <a:endParaRPr lang="de-DE" sz="1200" dirty="0">
                        <a:solidFill>
                          <a:schemeClr val="tx1"/>
                        </a:solidFill>
                      </a:endParaRPr>
                    </a:p>
                  </a:txBody>
                  <a:tcPr anchor="ctr"/>
                </a:tc>
                <a:tc>
                  <a:txBody>
                    <a:bodyPr/>
                    <a:lstStyle/>
                    <a:p>
                      <a:pPr algn="ctr"/>
                      <a:r>
                        <a:rPr lang="de-DE" sz="1200" dirty="0" smtClean="0">
                          <a:solidFill>
                            <a:schemeClr val="tx1"/>
                          </a:solidFill>
                        </a:rPr>
                        <a:t>Performance </a:t>
                      </a:r>
                      <a:r>
                        <a:rPr lang="de-DE" sz="1200" dirty="0" err="1" smtClean="0">
                          <a:solidFill>
                            <a:schemeClr val="tx1"/>
                          </a:solidFill>
                        </a:rPr>
                        <a:t>Improvement</a:t>
                      </a:r>
                      <a:r>
                        <a:rPr lang="de-DE" sz="1200" dirty="0" smtClean="0">
                          <a:solidFill>
                            <a:schemeClr val="tx1"/>
                          </a:solidFill>
                        </a:rPr>
                        <a:t> Quarterly</a:t>
                      </a:r>
                      <a:endParaRPr lang="de-DE" sz="1200" dirty="0">
                        <a:solidFill>
                          <a:schemeClr val="tx1"/>
                        </a:solidFill>
                      </a:endParaRPr>
                    </a:p>
                  </a:txBody>
                  <a:tcPr anchor="ctr"/>
                </a:tc>
              </a:tr>
              <a:tr h="364457">
                <a:tc>
                  <a:txBody>
                    <a:bodyPr/>
                    <a:lstStyle/>
                    <a:p>
                      <a:pPr algn="ctr"/>
                      <a:r>
                        <a:rPr lang="de-DE" sz="1200" dirty="0" err="1" smtClean="0"/>
                        <a:t>Simcoe</a:t>
                      </a:r>
                      <a:r>
                        <a:rPr lang="de-DE" sz="1200" dirty="0" smtClean="0"/>
                        <a:t>, </a:t>
                      </a:r>
                      <a:r>
                        <a:rPr lang="de-DE" sz="1200" dirty="0" err="1" smtClean="0"/>
                        <a:t>Toeffel</a:t>
                      </a:r>
                      <a:endParaRPr lang="de-DE" sz="1200" dirty="0"/>
                    </a:p>
                  </a:txBody>
                  <a:tcPr anchor="ctr"/>
                </a:tc>
                <a:tc>
                  <a:txBody>
                    <a:bodyPr/>
                    <a:lstStyle/>
                    <a:p>
                      <a:pPr algn="ctr"/>
                      <a:r>
                        <a:rPr lang="de-DE" sz="1200" dirty="0" smtClean="0"/>
                        <a:t>2012</a:t>
                      </a:r>
                      <a:endParaRPr lang="de-DE" sz="1200" dirty="0"/>
                    </a:p>
                  </a:txBody>
                  <a:tcPr anchor="ctr"/>
                </a:tc>
                <a:tc>
                  <a:txBody>
                    <a:bodyPr/>
                    <a:lstStyle/>
                    <a:p>
                      <a:pPr algn="ctr"/>
                      <a:r>
                        <a:rPr lang="de-DE" sz="1200" dirty="0" smtClean="0"/>
                        <a:t>NBER Working Paper</a:t>
                      </a:r>
                      <a:endParaRPr lang="de-DE" sz="1200" dirty="0"/>
                    </a:p>
                  </a:txBody>
                  <a:tcPr anchor="ctr"/>
                </a:tc>
              </a:tr>
            </a:tbl>
          </a:graphicData>
        </a:graphic>
      </p:graphicFrame>
      <p:sp>
        <p:nvSpPr>
          <p:cNvPr id="3" name="Rechteckige Legende 2"/>
          <p:cNvSpPr/>
          <p:nvPr/>
        </p:nvSpPr>
        <p:spPr bwMode="auto">
          <a:xfrm>
            <a:off x="5745088" y="1098658"/>
            <a:ext cx="3816424" cy="792088"/>
          </a:xfrm>
          <a:prstGeom prst="wedgeRectCallout">
            <a:avLst>
              <a:gd name="adj1" fmla="val -66627"/>
              <a:gd name="adj2" fmla="val 72689"/>
            </a:avLst>
          </a:prstGeom>
          <a:solidFill>
            <a:srgbClr val="0E173F"/>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US" sz="1400" b="0" dirty="0">
                <a:solidFill>
                  <a:schemeClr val="bg1"/>
                </a:solidFill>
              </a:rPr>
              <a:t>Change from an initial predominance in large coastal cities to a more uniform spatial </a:t>
            </a:r>
            <a:r>
              <a:rPr lang="en-US" sz="1400" b="0" dirty="0" smtClean="0">
                <a:solidFill>
                  <a:schemeClr val="bg1"/>
                </a:solidFill>
              </a:rPr>
              <a:t>distribution</a:t>
            </a:r>
            <a:endParaRPr lang="de-DE" sz="1400" b="0" dirty="0">
              <a:solidFill>
                <a:schemeClr val="bg1"/>
              </a:solidFill>
            </a:endParaRPr>
          </a:p>
        </p:txBody>
      </p:sp>
      <p:sp>
        <p:nvSpPr>
          <p:cNvPr id="5" name="Rechteckige Legende 4"/>
          <p:cNvSpPr/>
          <p:nvPr/>
        </p:nvSpPr>
        <p:spPr bwMode="auto">
          <a:xfrm>
            <a:off x="5745086" y="1984648"/>
            <a:ext cx="3816425" cy="1440160"/>
          </a:xfrm>
          <a:prstGeom prst="wedgeRectCallout">
            <a:avLst>
              <a:gd name="adj1" fmla="val -61824"/>
              <a:gd name="adj2" fmla="val 58843"/>
            </a:avLst>
          </a:prstGeom>
          <a:solidFill>
            <a:srgbClr val="0E173F"/>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de-DE" sz="1400" b="0" dirty="0">
                <a:solidFill>
                  <a:schemeClr val="bg1"/>
                </a:solidFill>
              </a:rPr>
              <a:t>Pacific Area </a:t>
            </a:r>
            <a:r>
              <a:rPr lang="de-DE" sz="1400" b="0" dirty="0" err="1">
                <a:solidFill>
                  <a:schemeClr val="bg1"/>
                </a:solidFill>
              </a:rPr>
              <a:t>and</a:t>
            </a:r>
            <a:r>
              <a:rPr lang="de-DE" sz="1400" b="0" dirty="0">
                <a:solidFill>
                  <a:schemeClr val="bg1"/>
                </a:solidFill>
              </a:rPr>
              <a:t> New England </a:t>
            </a:r>
            <a:r>
              <a:rPr lang="de-DE" sz="1400" b="0" dirty="0" err="1">
                <a:solidFill>
                  <a:schemeClr val="bg1"/>
                </a:solidFill>
              </a:rPr>
              <a:t>as</a:t>
            </a:r>
            <a:r>
              <a:rPr lang="de-DE" sz="1400" b="0" dirty="0">
                <a:solidFill>
                  <a:schemeClr val="bg1"/>
                </a:solidFill>
              </a:rPr>
              <a:t> </a:t>
            </a:r>
            <a:r>
              <a:rPr lang="de-DE" sz="1400" b="0" dirty="0" err="1">
                <a:solidFill>
                  <a:schemeClr val="bg1"/>
                </a:solidFill>
              </a:rPr>
              <a:t>innovating</a:t>
            </a:r>
            <a:r>
              <a:rPr lang="de-DE" sz="1400" b="0" dirty="0">
                <a:solidFill>
                  <a:schemeClr val="bg1"/>
                </a:solidFill>
              </a:rPr>
              <a:t> </a:t>
            </a:r>
            <a:r>
              <a:rPr lang="de-DE" sz="1400" b="0" dirty="0" err="1" smtClean="0">
                <a:solidFill>
                  <a:schemeClr val="bg1"/>
                </a:solidFill>
              </a:rPr>
              <a:t>regions</a:t>
            </a:r>
            <a:endParaRPr lang="de-DE" sz="1400" b="0" dirty="0" smtClean="0">
              <a:solidFill>
                <a:schemeClr val="bg1"/>
              </a:solidFill>
            </a:endParaRPr>
          </a:p>
          <a:p>
            <a:pPr marL="285750" indent="-285750">
              <a:buFont typeface="Arial" panose="020B0604020202020204" pitchFamily="34" charset="0"/>
              <a:buChar char="•"/>
            </a:pPr>
            <a:r>
              <a:rPr lang="de-DE" sz="1400" dirty="0" smtClean="0">
                <a:solidFill>
                  <a:schemeClr val="bg1"/>
                </a:solidFill>
              </a:rPr>
              <a:t>Expansive </a:t>
            </a:r>
            <a:r>
              <a:rPr lang="de-DE" sz="1400" dirty="0" err="1">
                <a:solidFill>
                  <a:schemeClr val="bg1"/>
                </a:solidFill>
              </a:rPr>
              <a:t>diffusion</a:t>
            </a:r>
            <a:r>
              <a:rPr lang="de-DE" sz="1400" dirty="0">
                <a:solidFill>
                  <a:schemeClr val="bg1"/>
                </a:solidFill>
              </a:rPr>
              <a:t> </a:t>
            </a:r>
            <a:r>
              <a:rPr lang="de-DE" sz="1400" b="0" dirty="0" err="1">
                <a:solidFill>
                  <a:schemeClr val="bg1"/>
                </a:solidFill>
              </a:rPr>
              <a:t>from</a:t>
            </a:r>
            <a:r>
              <a:rPr lang="de-DE" sz="1400" b="0" dirty="0">
                <a:solidFill>
                  <a:schemeClr val="bg1"/>
                </a:solidFill>
              </a:rPr>
              <a:t> </a:t>
            </a:r>
            <a:r>
              <a:rPr lang="de-DE" sz="1400" b="0" dirty="0" err="1">
                <a:solidFill>
                  <a:schemeClr val="bg1"/>
                </a:solidFill>
              </a:rPr>
              <a:t>the</a:t>
            </a:r>
            <a:r>
              <a:rPr lang="de-DE" sz="1400" b="0" dirty="0">
                <a:solidFill>
                  <a:schemeClr val="bg1"/>
                </a:solidFill>
              </a:rPr>
              <a:t> </a:t>
            </a:r>
            <a:r>
              <a:rPr lang="de-DE" sz="1400" b="0" dirty="0" err="1">
                <a:solidFill>
                  <a:schemeClr val="bg1"/>
                </a:solidFill>
              </a:rPr>
              <a:t>coast</a:t>
            </a:r>
            <a:r>
              <a:rPr lang="de-DE" sz="1400" b="0" dirty="0">
                <a:solidFill>
                  <a:schemeClr val="bg1"/>
                </a:solidFill>
              </a:rPr>
              <a:t> </a:t>
            </a:r>
            <a:r>
              <a:rPr lang="de-DE" sz="1400" b="0" dirty="0" err="1">
                <a:solidFill>
                  <a:schemeClr val="bg1"/>
                </a:solidFill>
              </a:rPr>
              <a:t>to</a:t>
            </a:r>
            <a:r>
              <a:rPr lang="de-DE" sz="1400" b="0" dirty="0">
                <a:solidFill>
                  <a:schemeClr val="bg1"/>
                </a:solidFill>
              </a:rPr>
              <a:t> </a:t>
            </a:r>
            <a:r>
              <a:rPr lang="de-DE" sz="1400" b="0" dirty="0" err="1">
                <a:solidFill>
                  <a:schemeClr val="bg1"/>
                </a:solidFill>
              </a:rPr>
              <a:t>the</a:t>
            </a:r>
            <a:r>
              <a:rPr lang="de-DE" sz="1400" b="0" dirty="0">
                <a:solidFill>
                  <a:schemeClr val="bg1"/>
                </a:solidFill>
              </a:rPr>
              <a:t> </a:t>
            </a:r>
            <a:r>
              <a:rPr lang="de-DE" sz="1400" b="0" dirty="0" err="1" smtClean="0">
                <a:solidFill>
                  <a:schemeClr val="bg1"/>
                </a:solidFill>
              </a:rPr>
              <a:t>interior</a:t>
            </a:r>
            <a:endParaRPr lang="de-DE" sz="1400" b="0" dirty="0" smtClean="0">
              <a:solidFill>
                <a:schemeClr val="bg1"/>
              </a:solidFill>
            </a:endParaRPr>
          </a:p>
          <a:p>
            <a:pPr marL="285750" indent="-285750">
              <a:buFont typeface="Arial" panose="020B0604020202020204" pitchFamily="34" charset="0"/>
              <a:buChar char="•"/>
            </a:pPr>
            <a:r>
              <a:rPr lang="de-DE" sz="1400" dirty="0" err="1" smtClean="0">
                <a:solidFill>
                  <a:schemeClr val="bg1"/>
                </a:solidFill>
              </a:rPr>
              <a:t>Hierarchical</a:t>
            </a:r>
            <a:r>
              <a:rPr lang="de-DE" sz="1400" dirty="0" smtClean="0">
                <a:solidFill>
                  <a:schemeClr val="bg1"/>
                </a:solidFill>
              </a:rPr>
              <a:t> </a:t>
            </a:r>
            <a:r>
              <a:rPr lang="de-DE" sz="1400" dirty="0">
                <a:solidFill>
                  <a:schemeClr val="bg1"/>
                </a:solidFill>
              </a:rPr>
              <a:t>Diffusion </a:t>
            </a:r>
            <a:r>
              <a:rPr lang="de-DE" sz="1400" dirty="0" err="1">
                <a:solidFill>
                  <a:schemeClr val="bg1"/>
                </a:solidFill>
              </a:rPr>
              <a:t>confirmed</a:t>
            </a:r>
            <a:r>
              <a:rPr lang="de-DE" sz="1400" dirty="0">
                <a:solidFill>
                  <a:schemeClr val="bg1"/>
                </a:solidFill>
              </a:rPr>
              <a:t> on regional </a:t>
            </a:r>
            <a:r>
              <a:rPr lang="de-DE" sz="1400" dirty="0" err="1">
                <a:solidFill>
                  <a:schemeClr val="bg1"/>
                </a:solidFill>
              </a:rPr>
              <a:t>level</a:t>
            </a:r>
            <a:r>
              <a:rPr lang="de-DE" sz="1400" dirty="0">
                <a:solidFill>
                  <a:schemeClr val="bg1"/>
                </a:solidFill>
              </a:rPr>
              <a:t> but </a:t>
            </a:r>
            <a:r>
              <a:rPr lang="de-DE" sz="1400" dirty="0" err="1">
                <a:solidFill>
                  <a:schemeClr val="bg1"/>
                </a:solidFill>
              </a:rPr>
              <a:t>denied</a:t>
            </a:r>
            <a:r>
              <a:rPr lang="de-DE" sz="1400" dirty="0">
                <a:solidFill>
                  <a:schemeClr val="bg1"/>
                </a:solidFill>
              </a:rPr>
              <a:t> on </a:t>
            </a:r>
            <a:r>
              <a:rPr lang="de-DE" sz="1400" dirty="0" err="1">
                <a:solidFill>
                  <a:schemeClr val="bg1"/>
                </a:solidFill>
              </a:rPr>
              <a:t>city</a:t>
            </a:r>
            <a:r>
              <a:rPr lang="de-DE" sz="1400" dirty="0">
                <a:solidFill>
                  <a:schemeClr val="bg1"/>
                </a:solidFill>
              </a:rPr>
              <a:t> </a:t>
            </a:r>
            <a:r>
              <a:rPr lang="de-DE" sz="1400" dirty="0" err="1">
                <a:solidFill>
                  <a:schemeClr val="bg1"/>
                </a:solidFill>
              </a:rPr>
              <a:t>level</a:t>
            </a:r>
            <a:endParaRPr lang="de-DE" sz="1400" dirty="0">
              <a:solidFill>
                <a:schemeClr val="bg1"/>
              </a:solidFill>
            </a:endParaRPr>
          </a:p>
        </p:txBody>
      </p:sp>
      <p:sp>
        <p:nvSpPr>
          <p:cNvPr id="6" name="Rechteckige Legende 5"/>
          <p:cNvSpPr/>
          <p:nvPr/>
        </p:nvSpPr>
        <p:spPr bwMode="auto">
          <a:xfrm>
            <a:off x="5745087" y="3525446"/>
            <a:ext cx="3816425" cy="2616616"/>
          </a:xfrm>
          <a:prstGeom prst="wedgeRectCallout">
            <a:avLst>
              <a:gd name="adj1" fmla="val -82089"/>
              <a:gd name="adj2" fmla="val -10379"/>
            </a:avLst>
          </a:prstGeom>
          <a:solidFill>
            <a:srgbClr val="0E173F"/>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US" sz="1400" b="0" dirty="0">
                <a:solidFill>
                  <a:schemeClr val="bg1"/>
                </a:solidFill>
              </a:rPr>
              <a:t>“Strong evidence is found of clustering at the </a:t>
            </a:r>
            <a:r>
              <a:rPr lang="en-US" sz="1400" dirty="0">
                <a:solidFill>
                  <a:schemeClr val="bg1"/>
                </a:solidFill>
              </a:rPr>
              <a:t>metropolitan and sub-metropolitan scales</a:t>
            </a:r>
            <a:r>
              <a:rPr lang="en-US" sz="1400" b="0" dirty="0" smtClean="0">
                <a:solidFill>
                  <a:schemeClr val="bg1"/>
                </a:solidFill>
              </a:rPr>
              <a:t>.”</a:t>
            </a:r>
          </a:p>
          <a:p>
            <a:pPr marL="285750" indent="-285750">
              <a:buFont typeface="Arial" panose="020B0604020202020204" pitchFamily="34" charset="0"/>
              <a:buChar char="•"/>
            </a:pPr>
            <a:r>
              <a:rPr lang="en-US" sz="1400" b="0" dirty="0" smtClean="0">
                <a:solidFill>
                  <a:schemeClr val="bg1"/>
                </a:solidFill>
              </a:rPr>
              <a:t>Urban </a:t>
            </a:r>
            <a:r>
              <a:rPr lang="en-US" sz="1400" b="0" dirty="0">
                <a:solidFill>
                  <a:schemeClr val="bg1"/>
                </a:solidFill>
              </a:rPr>
              <a:t>areas </a:t>
            </a:r>
            <a:r>
              <a:rPr lang="en-US" sz="1400" b="0" dirty="0" smtClean="0">
                <a:solidFill>
                  <a:schemeClr val="bg1"/>
                </a:solidFill>
              </a:rPr>
              <a:t>dominate </a:t>
            </a:r>
            <a:r>
              <a:rPr lang="en-US" sz="1400" b="0" dirty="0">
                <a:solidFill>
                  <a:schemeClr val="bg1"/>
                </a:solidFill>
              </a:rPr>
              <a:t>the green building </a:t>
            </a:r>
            <a:r>
              <a:rPr lang="en-US" sz="1400" b="0" dirty="0" smtClean="0">
                <a:solidFill>
                  <a:schemeClr val="bg1"/>
                </a:solidFill>
              </a:rPr>
              <a:t>markets.</a:t>
            </a:r>
          </a:p>
          <a:p>
            <a:pPr marL="285750" indent="-285750">
              <a:buFont typeface="Arial" panose="020B0604020202020204" pitchFamily="34" charset="0"/>
              <a:buChar char="•"/>
            </a:pPr>
            <a:r>
              <a:rPr lang="en-US" sz="1400" b="0" dirty="0" smtClean="0">
                <a:solidFill>
                  <a:schemeClr val="bg1"/>
                </a:solidFill>
              </a:rPr>
              <a:t>Mixed </a:t>
            </a:r>
            <a:r>
              <a:rPr lang="en-US" sz="1400" b="0" dirty="0">
                <a:solidFill>
                  <a:schemeClr val="bg1"/>
                </a:solidFill>
              </a:rPr>
              <a:t>rural counties </a:t>
            </a:r>
            <a:r>
              <a:rPr lang="en-US" sz="1400" b="0" dirty="0" smtClean="0">
                <a:solidFill>
                  <a:schemeClr val="bg1"/>
                </a:solidFill>
              </a:rPr>
              <a:t>are becoming more common.</a:t>
            </a:r>
          </a:p>
          <a:p>
            <a:pPr marL="285750" indent="-285750">
              <a:buFont typeface="Arial" panose="020B0604020202020204" pitchFamily="34" charset="0"/>
              <a:buChar char="•"/>
            </a:pPr>
            <a:r>
              <a:rPr lang="en-US" sz="1400" b="0" dirty="0" smtClean="0">
                <a:solidFill>
                  <a:schemeClr val="bg1"/>
                </a:solidFill>
              </a:rPr>
              <a:t>Green buildings </a:t>
            </a:r>
            <a:r>
              <a:rPr lang="en-US" sz="1400" b="0" dirty="0">
                <a:solidFill>
                  <a:schemeClr val="bg1"/>
                </a:solidFill>
              </a:rPr>
              <a:t>are locating more closely to one another </a:t>
            </a:r>
            <a:r>
              <a:rPr lang="en-US" sz="1400" b="0" dirty="0" smtClean="0">
                <a:solidFill>
                  <a:schemeClr val="bg1"/>
                </a:solidFill>
              </a:rPr>
              <a:t>over time (contagion </a:t>
            </a:r>
            <a:r>
              <a:rPr lang="en-US" sz="1400" b="0" dirty="0">
                <a:solidFill>
                  <a:schemeClr val="bg1"/>
                </a:solidFill>
              </a:rPr>
              <a:t>or spillover </a:t>
            </a:r>
            <a:r>
              <a:rPr lang="en-US" sz="1400" b="0" dirty="0" smtClean="0">
                <a:solidFill>
                  <a:schemeClr val="bg1"/>
                </a:solidFill>
              </a:rPr>
              <a:t>effects)</a:t>
            </a:r>
          </a:p>
          <a:p>
            <a:pPr marL="285750" indent="-285750">
              <a:buFont typeface="Arial" panose="020B0604020202020204" pitchFamily="34" charset="0"/>
              <a:buChar char="•"/>
            </a:pPr>
            <a:r>
              <a:rPr lang="en-US" sz="1400" b="0" dirty="0" smtClean="0">
                <a:solidFill>
                  <a:schemeClr val="bg1"/>
                </a:solidFill>
              </a:rPr>
              <a:t>Different </a:t>
            </a:r>
            <a:r>
              <a:rPr lang="en-US" sz="1400" b="0" dirty="0">
                <a:solidFill>
                  <a:schemeClr val="bg1"/>
                </a:solidFill>
              </a:rPr>
              <a:t>metropolitan regions experience different types of cluster formations</a:t>
            </a:r>
            <a:r>
              <a:rPr lang="en-US" sz="1400" b="0" dirty="0" smtClean="0">
                <a:solidFill>
                  <a:schemeClr val="bg1"/>
                </a:solidFill>
              </a:rPr>
              <a:t>.</a:t>
            </a:r>
            <a:endParaRPr lang="en-US" sz="1400" b="0" dirty="0">
              <a:solidFill>
                <a:schemeClr val="bg1"/>
              </a:solidFill>
            </a:endParaRPr>
          </a:p>
        </p:txBody>
      </p:sp>
      <p:sp>
        <p:nvSpPr>
          <p:cNvPr id="7" name="Textfeld 6"/>
          <p:cNvSpPr txBox="1"/>
          <p:nvPr/>
        </p:nvSpPr>
        <p:spPr>
          <a:xfrm>
            <a:off x="5745088" y="6165304"/>
            <a:ext cx="4160911" cy="338554"/>
          </a:xfrm>
          <a:prstGeom prst="rect">
            <a:avLst/>
          </a:prstGeom>
          <a:noFill/>
        </p:spPr>
        <p:txBody>
          <a:bodyPr wrap="square" rtlCol="0">
            <a:spAutoFit/>
          </a:bodyPr>
          <a:lstStyle/>
          <a:p>
            <a:r>
              <a:rPr lang="de-DE" sz="1600" dirty="0" smtClean="0">
                <a:sym typeface="Wingdings" panose="05000000000000000000" pitchFamily="2" charset="2"/>
              </a:rPr>
              <a:t> </a:t>
            </a:r>
            <a:r>
              <a:rPr lang="de-DE" sz="1600" dirty="0" smtClean="0"/>
              <a:t>Lack </a:t>
            </a:r>
            <a:r>
              <a:rPr lang="de-DE" sz="1600" dirty="0" err="1" smtClean="0"/>
              <a:t>of</a:t>
            </a:r>
            <a:r>
              <a:rPr lang="de-DE" sz="1600" dirty="0" smtClean="0"/>
              <a:t> </a:t>
            </a:r>
            <a:r>
              <a:rPr lang="de-DE" sz="1600" dirty="0" err="1" smtClean="0"/>
              <a:t>micro</a:t>
            </a:r>
            <a:r>
              <a:rPr lang="de-DE" sz="1600" dirty="0" smtClean="0"/>
              <a:t>-level </a:t>
            </a:r>
            <a:r>
              <a:rPr lang="de-DE" sz="1600" dirty="0" err="1" smtClean="0"/>
              <a:t>diffusion</a:t>
            </a:r>
            <a:r>
              <a:rPr lang="de-DE" sz="1600" dirty="0" smtClean="0"/>
              <a:t> </a:t>
            </a:r>
            <a:r>
              <a:rPr lang="de-DE" sz="1600" dirty="0" err="1" smtClean="0"/>
              <a:t>studies</a:t>
            </a:r>
            <a:endParaRPr lang="de-DE" sz="1600" dirty="0"/>
          </a:p>
        </p:txBody>
      </p:sp>
    </p:spTree>
    <p:extLst>
      <p:ext uri="{BB962C8B-B14F-4D97-AF65-F5344CB8AC3E}">
        <p14:creationId xmlns:p14="http://schemas.microsoft.com/office/powerpoint/2010/main" val="862937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0"/>
            <a:ext cx="7761312"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eaLnBrk="0" hangingPunct="0">
              <a:defRPr/>
            </a:pPr>
            <a:r>
              <a:rPr kumimoji="0" lang="de-DE" sz="2200" b="1" i="0" u="none" strike="noStrike" kern="0" cap="none" spc="0" normalizeH="0" baseline="0" noProof="0" dirty="0" err="1" smtClean="0">
                <a:ln>
                  <a:noFill/>
                </a:ln>
                <a:solidFill>
                  <a:schemeClr val="bg2"/>
                </a:solidFill>
                <a:effectLst/>
                <a:uLnTx/>
                <a:uFillTx/>
                <a:latin typeface="+mj-lt"/>
                <a:ea typeface="+mj-ea"/>
                <a:cs typeface="+mj-cs"/>
              </a:rPr>
              <a:t>Literature</a:t>
            </a:r>
            <a:r>
              <a:rPr kumimoji="0" lang="de-DE" sz="2200" b="1" i="0" u="none" strike="noStrike" kern="0" cap="none" spc="0" normalizeH="0" baseline="0" noProof="0" dirty="0" smtClean="0">
                <a:ln>
                  <a:noFill/>
                </a:ln>
                <a:solidFill>
                  <a:schemeClr val="bg2"/>
                </a:solidFill>
                <a:effectLst/>
                <a:uLnTx/>
                <a:uFillTx/>
                <a:latin typeface="+mj-lt"/>
                <a:ea typeface="+mj-ea"/>
                <a:cs typeface="+mj-cs"/>
              </a:rPr>
              <a:t> Review</a:t>
            </a:r>
          </a:p>
        </p:txBody>
      </p:sp>
      <p:graphicFrame>
        <p:nvGraphicFramePr>
          <p:cNvPr id="2" name="Tabelle 1"/>
          <p:cNvGraphicFramePr>
            <a:graphicFrameLocks noGrp="1"/>
          </p:cNvGraphicFramePr>
          <p:nvPr>
            <p:extLst>
              <p:ext uri="{D42A27DB-BD31-4B8C-83A1-F6EECF244321}">
                <p14:modId xmlns:p14="http://schemas.microsoft.com/office/powerpoint/2010/main" val="930843805"/>
              </p:ext>
            </p:extLst>
          </p:nvPr>
        </p:nvGraphicFramePr>
        <p:xfrm>
          <a:off x="344485" y="1351574"/>
          <a:ext cx="5328595" cy="5157017"/>
        </p:xfrm>
        <a:graphic>
          <a:graphicData uri="http://schemas.openxmlformats.org/drawingml/2006/table">
            <a:tbl>
              <a:tblPr firstRow="1" bandRow="1">
                <a:tableStyleId>{5C22544A-7EE6-4342-B048-85BDC9FD1C3A}</a:tableStyleId>
              </a:tblPr>
              <a:tblGrid>
                <a:gridCol w="1234530"/>
                <a:gridCol w="709689"/>
                <a:gridCol w="3384376"/>
              </a:tblGrid>
              <a:tr h="259954">
                <a:tc>
                  <a:txBody>
                    <a:bodyPr/>
                    <a:lstStyle/>
                    <a:p>
                      <a:pPr algn="ctr"/>
                      <a:r>
                        <a:rPr lang="de-DE" sz="1200" dirty="0" err="1" smtClean="0"/>
                        <a:t>Authors</a:t>
                      </a:r>
                      <a:endParaRPr lang="de-DE" sz="1200" dirty="0"/>
                    </a:p>
                  </a:txBody>
                  <a:tcPr anchor="ctr">
                    <a:solidFill>
                      <a:srgbClr val="0E173F"/>
                    </a:solidFill>
                  </a:tcPr>
                </a:tc>
                <a:tc>
                  <a:txBody>
                    <a:bodyPr/>
                    <a:lstStyle/>
                    <a:p>
                      <a:pPr algn="ctr"/>
                      <a:r>
                        <a:rPr lang="de-DE" sz="1200" dirty="0" smtClean="0"/>
                        <a:t>Year</a:t>
                      </a:r>
                      <a:endParaRPr lang="de-DE" sz="1200" dirty="0"/>
                    </a:p>
                  </a:txBody>
                  <a:tcPr anchor="ctr">
                    <a:solidFill>
                      <a:srgbClr val="0E173F"/>
                    </a:solidFill>
                  </a:tcPr>
                </a:tc>
                <a:tc>
                  <a:txBody>
                    <a:bodyPr/>
                    <a:lstStyle/>
                    <a:p>
                      <a:pPr algn="ctr"/>
                      <a:r>
                        <a:rPr lang="de-DE" sz="1200" dirty="0" smtClean="0"/>
                        <a:t>Journal/</a:t>
                      </a:r>
                      <a:r>
                        <a:rPr lang="de-DE" sz="1200" baseline="0" dirty="0" smtClean="0"/>
                        <a:t> </a:t>
                      </a:r>
                      <a:r>
                        <a:rPr lang="de-DE" sz="1200" baseline="0" dirty="0" err="1" smtClean="0"/>
                        <a:t>Publication</a:t>
                      </a:r>
                      <a:endParaRPr lang="de-DE" sz="1200" dirty="0"/>
                    </a:p>
                  </a:txBody>
                  <a:tcPr anchor="ctr">
                    <a:solidFill>
                      <a:srgbClr val="0E173F"/>
                    </a:solidFill>
                  </a:tcPr>
                </a:tc>
              </a:tr>
              <a:tr h="260326">
                <a:tc>
                  <a:txBody>
                    <a:bodyPr/>
                    <a:lstStyle/>
                    <a:p>
                      <a:pPr algn="ctr"/>
                      <a:r>
                        <a:rPr lang="de-DE" sz="1200" b="1" kern="1200" dirty="0" err="1" smtClean="0">
                          <a:solidFill>
                            <a:schemeClr val="tx1"/>
                          </a:solidFill>
                          <a:latin typeface="+mn-lt"/>
                          <a:ea typeface="+mn-ea"/>
                          <a:cs typeface="+mn-cs"/>
                        </a:rPr>
                        <a:t>Antonopoulos</a:t>
                      </a:r>
                      <a:endParaRPr lang="de-DE" sz="1200" b="1" kern="1200" dirty="0">
                        <a:solidFill>
                          <a:schemeClr val="tx1"/>
                        </a:solidFill>
                        <a:latin typeface="+mn-lt"/>
                        <a:ea typeface="+mn-ea"/>
                        <a:cs typeface="+mn-cs"/>
                      </a:endParaRPr>
                    </a:p>
                  </a:txBody>
                  <a:tcPr anchor="ctr"/>
                </a:tc>
                <a:tc>
                  <a:txBody>
                    <a:bodyPr/>
                    <a:lstStyle/>
                    <a:p>
                      <a:pPr algn="ctr"/>
                      <a:r>
                        <a:rPr lang="de-DE" sz="1200" b="1" kern="1200" dirty="0" smtClean="0">
                          <a:solidFill>
                            <a:schemeClr val="tx1"/>
                          </a:solidFill>
                          <a:latin typeface="+mn-lt"/>
                          <a:ea typeface="+mn-ea"/>
                          <a:cs typeface="+mn-cs"/>
                        </a:rPr>
                        <a:t>2013</a:t>
                      </a:r>
                      <a:endParaRPr lang="de-DE" sz="1200" b="1" kern="1200" dirty="0">
                        <a:solidFill>
                          <a:schemeClr val="tx1"/>
                        </a:solidFill>
                        <a:latin typeface="+mn-lt"/>
                        <a:ea typeface="+mn-ea"/>
                        <a:cs typeface="+mn-cs"/>
                      </a:endParaRPr>
                    </a:p>
                  </a:txBody>
                  <a:tcPr anchor="ctr"/>
                </a:tc>
                <a:tc>
                  <a:txBody>
                    <a:bodyPr/>
                    <a:lstStyle/>
                    <a:p>
                      <a:pPr algn="ctr"/>
                      <a:r>
                        <a:rPr lang="de-DE" sz="1200" b="1" kern="1200" dirty="0" smtClean="0">
                          <a:solidFill>
                            <a:schemeClr val="tx1"/>
                          </a:solidFill>
                          <a:latin typeface="+mn-lt"/>
                          <a:ea typeface="+mn-ea"/>
                          <a:cs typeface="+mn-cs"/>
                        </a:rPr>
                        <a:t>Dissertation</a:t>
                      </a:r>
                      <a:endParaRPr lang="de-DE" sz="1200" b="1" kern="1200" dirty="0">
                        <a:solidFill>
                          <a:schemeClr val="tx1"/>
                        </a:solidFill>
                        <a:latin typeface="+mn-lt"/>
                        <a:ea typeface="+mn-ea"/>
                        <a:cs typeface="+mn-cs"/>
                      </a:endParaRPr>
                    </a:p>
                  </a:txBody>
                  <a:tcPr anchor="ctr"/>
                </a:tc>
              </a:tr>
              <a:tr h="260326">
                <a:tc>
                  <a:txBody>
                    <a:bodyPr/>
                    <a:lstStyle/>
                    <a:p>
                      <a:pPr algn="ctr"/>
                      <a:r>
                        <a:rPr lang="de-DE" sz="1200" b="0" kern="1200" dirty="0" err="1" smtClean="0">
                          <a:solidFill>
                            <a:schemeClr val="dk1"/>
                          </a:solidFill>
                          <a:latin typeface="+mn-lt"/>
                          <a:ea typeface="+mn-ea"/>
                          <a:cs typeface="+mn-cs"/>
                        </a:rPr>
                        <a:t>Cidell</a:t>
                      </a:r>
                      <a:endParaRPr lang="de-DE" sz="1200" b="0" kern="1200" dirty="0">
                        <a:solidFill>
                          <a:schemeClr val="dk1"/>
                        </a:solidFill>
                        <a:latin typeface="+mn-lt"/>
                        <a:ea typeface="+mn-ea"/>
                        <a:cs typeface="+mn-cs"/>
                      </a:endParaRPr>
                    </a:p>
                  </a:txBody>
                  <a:tcPr anchor="ctr"/>
                </a:tc>
                <a:tc>
                  <a:txBody>
                    <a:bodyPr/>
                    <a:lstStyle/>
                    <a:p>
                      <a:pPr algn="ctr"/>
                      <a:r>
                        <a:rPr lang="de-DE" sz="1200" b="0" kern="1200" dirty="0" smtClean="0">
                          <a:solidFill>
                            <a:schemeClr val="dk1"/>
                          </a:solidFill>
                          <a:latin typeface="+mn-lt"/>
                          <a:ea typeface="+mn-ea"/>
                          <a:cs typeface="+mn-cs"/>
                        </a:rPr>
                        <a:t>2009</a:t>
                      </a:r>
                      <a:endParaRPr lang="de-DE" sz="1200" b="0" kern="1200" dirty="0">
                        <a:solidFill>
                          <a:schemeClr val="dk1"/>
                        </a:solidFill>
                        <a:latin typeface="+mn-lt"/>
                        <a:ea typeface="+mn-ea"/>
                        <a:cs typeface="+mn-cs"/>
                      </a:endParaRPr>
                    </a:p>
                  </a:txBody>
                  <a:tcPr anchor="ctr"/>
                </a:tc>
                <a:tc>
                  <a:txBody>
                    <a:bodyPr/>
                    <a:lstStyle/>
                    <a:p>
                      <a:pPr algn="ctr"/>
                      <a:r>
                        <a:rPr lang="de-DE" sz="1200" b="0" kern="1200" dirty="0" smtClean="0">
                          <a:solidFill>
                            <a:schemeClr val="dk1"/>
                          </a:solidFill>
                          <a:latin typeface="+mn-lt"/>
                          <a:ea typeface="+mn-ea"/>
                          <a:cs typeface="+mn-cs"/>
                        </a:rPr>
                        <a:t>The Professional </a:t>
                      </a:r>
                      <a:r>
                        <a:rPr lang="de-DE" sz="1200" b="0" kern="1200" dirty="0" err="1" smtClean="0">
                          <a:solidFill>
                            <a:schemeClr val="dk1"/>
                          </a:solidFill>
                          <a:latin typeface="+mn-lt"/>
                          <a:ea typeface="+mn-ea"/>
                          <a:cs typeface="+mn-cs"/>
                        </a:rPr>
                        <a:t>Geographer</a:t>
                      </a:r>
                      <a:endParaRPr lang="de-DE" sz="1200" b="0" kern="1200" dirty="0">
                        <a:solidFill>
                          <a:schemeClr val="dk1"/>
                        </a:solidFill>
                        <a:latin typeface="+mn-lt"/>
                        <a:ea typeface="+mn-ea"/>
                        <a:cs typeface="+mn-cs"/>
                      </a:endParaRPr>
                    </a:p>
                  </a:txBody>
                  <a:tcPr anchor="ctr"/>
                </a:tc>
              </a:tr>
              <a:tr h="260326">
                <a:tc>
                  <a:txBody>
                    <a:bodyPr/>
                    <a:lstStyle/>
                    <a:p>
                      <a:pPr algn="ctr"/>
                      <a:r>
                        <a:rPr lang="de-DE" sz="1200" b="0" kern="1200" dirty="0" smtClean="0">
                          <a:solidFill>
                            <a:schemeClr val="dk1"/>
                          </a:solidFill>
                          <a:latin typeface="+mn-lt"/>
                          <a:ea typeface="+mn-ea"/>
                          <a:cs typeface="+mn-cs"/>
                        </a:rPr>
                        <a:t>Choi</a:t>
                      </a:r>
                      <a:endParaRPr lang="de-DE" sz="1200" b="0" kern="1200" dirty="0">
                        <a:solidFill>
                          <a:schemeClr val="dk1"/>
                        </a:solidFill>
                        <a:latin typeface="+mn-lt"/>
                        <a:ea typeface="+mn-ea"/>
                        <a:cs typeface="+mn-cs"/>
                      </a:endParaRPr>
                    </a:p>
                  </a:txBody>
                  <a:tcPr anchor="ctr"/>
                </a:tc>
                <a:tc>
                  <a:txBody>
                    <a:bodyPr/>
                    <a:lstStyle/>
                    <a:p>
                      <a:pPr algn="ctr"/>
                      <a:r>
                        <a:rPr lang="de-DE" sz="1200" b="0" kern="1200" dirty="0" smtClean="0">
                          <a:solidFill>
                            <a:schemeClr val="dk1"/>
                          </a:solidFill>
                          <a:latin typeface="+mn-lt"/>
                          <a:ea typeface="+mn-ea"/>
                          <a:cs typeface="+mn-cs"/>
                        </a:rPr>
                        <a:t>2010</a:t>
                      </a:r>
                      <a:endParaRPr lang="de-DE" sz="1200" b="0" kern="1200" dirty="0">
                        <a:solidFill>
                          <a:schemeClr val="dk1"/>
                        </a:solidFill>
                        <a:latin typeface="+mn-lt"/>
                        <a:ea typeface="+mn-ea"/>
                        <a:cs typeface="+mn-cs"/>
                      </a:endParaRPr>
                    </a:p>
                  </a:txBody>
                  <a:tcPr anchor="ctr"/>
                </a:tc>
                <a:tc>
                  <a:txBody>
                    <a:bodyPr/>
                    <a:lstStyle/>
                    <a:p>
                      <a:pPr algn="ctr"/>
                      <a:r>
                        <a:rPr lang="en-US" sz="1200" b="0" kern="1200" dirty="0" smtClean="0">
                          <a:solidFill>
                            <a:schemeClr val="dk1"/>
                          </a:solidFill>
                          <a:latin typeface="+mn-lt"/>
                          <a:ea typeface="+mn-ea"/>
                          <a:cs typeface="+mn-cs"/>
                        </a:rPr>
                        <a:t>The Korean Journal of Policy Studies </a:t>
                      </a:r>
                      <a:endParaRPr lang="de-DE" sz="1200" b="0" kern="1200" dirty="0">
                        <a:solidFill>
                          <a:schemeClr val="dk1"/>
                        </a:solidFill>
                        <a:latin typeface="+mn-lt"/>
                        <a:ea typeface="+mn-ea"/>
                        <a:cs typeface="+mn-cs"/>
                      </a:endParaRPr>
                    </a:p>
                  </a:txBody>
                  <a:tcPr anchor="ctr"/>
                </a:tc>
              </a:tr>
              <a:tr h="314606">
                <a:tc>
                  <a:txBody>
                    <a:bodyPr/>
                    <a:lstStyle/>
                    <a:p>
                      <a:pPr algn="ctr"/>
                      <a:r>
                        <a:rPr lang="de-DE" sz="1200" b="0" dirty="0" smtClean="0"/>
                        <a:t>Choi, Miller</a:t>
                      </a:r>
                      <a:endParaRPr lang="de-DE" sz="1200" b="0" dirty="0"/>
                    </a:p>
                  </a:txBody>
                  <a:tcPr anchor="ctr"/>
                </a:tc>
                <a:tc>
                  <a:txBody>
                    <a:bodyPr/>
                    <a:lstStyle/>
                    <a:p>
                      <a:pPr algn="ctr"/>
                      <a:r>
                        <a:rPr lang="de-DE" sz="1200" b="0" dirty="0" smtClean="0"/>
                        <a:t>2011</a:t>
                      </a:r>
                      <a:endParaRPr lang="de-DE" sz="1200" b="0" dirty="0"/>
                    </a:p>
                  </a:txBody>
                  <a:tcPr anchor="ctr"/>
                </a:tc>
                <a:tc>
                  <a:txBody>
                    <a:bodyPr/>
                    <a:lstStyle/>
                    <a:p>
                      <a:pPr algn="ctr"/>
                      <a:r>
                        <a:rPr lang="de-DE" sz="1200" b="0" dirty="0" smtClean="0"/>
                        <a:t>Journal </a:t>
                      </a:r>
                      <a:r>
                        <a:rPr lang="de-DE" sz="1200" b="0" dirty="0" err="1" smtClean="0"/>
                        <a:t>of</a:t>
                      </a:r>
                      <a:r>
                        <a:rPr lang="de-DE" sz="1200" b="0" dirty="0" smtClean="0"/>
                        <a:t> </a:t>
                      </a:r>
                      <a:r>
                        <a:rPr lang="de-DE" sz="1200" b="0" dirty="0" err="1" smtClean="0"/>
                        <a:t>Sustainable</a:t>
                      </a:r>
                      <a:r>
                        <a:rPr lang="de-DE" sz="1200" b="0" dirty="0" smtClean="0"/>
                        <a:t> Real Estate</a:t>
                      </a:r>
                      <a:endParaRPr lang="de-DE" sz="1200" b="0" dirty="0"/>
                    </a:p>
                  </a:txBody>
                  <a:tcPr anchor="ctr"/>
                </a:tc>
              </a:tr>
              <a:tr h="260326">
                <a:tc>
                  <a:txBody>
                    <a:bodyPr/>
                    <a:lstStyle/>
                    <a:p>
                      <a:pPr algn="ctr"/>
                      <a:r>
                        <a:rPr lang="de-DE" sz="1200" b="0" dirty="0" smtClean="0"/>
                        <a:t>Fuerst et al.</a:t>
                      </a:r>
                      <a:endParaRPr lang="de-DE" sz="1200" b="0" dirty="0"/>
                    </a:p>
                  </a:txBody>
                  <a:tcPr anchor="ctr"/>
                </a:tc>
                <a:tc>
                  <a:txBody>
                    <a:bodyPr/>
                    <a:lstStyle/>
                    <a:p>
                      <a:pPr algn="ctr"/>
                      <a:r>
                        <a:rPr lang="de-DE" sz="1200" b="0" dirty="0" smtClean="0"/>
                        <a:t>2014</a:t>
                      </a:r>
                      <a:endParaRPr lang="de-DE" sz="1200" b="0" dirty="0"/>
                    </a:p>
                  </a:txBody>
                  <a:tcPr anchor="ctr"/>
                </a:tc>
                <a:tc>
                  <a:txBody>
                    <a:bodyPr/>
                    <a:lstStyle/>
                    <a:p>
                      <a:pPr algn="ctr"/>
                      <a:r>
                        <a:rPr lang="de-DE" sz="1200" b="0" dirty="0" smtClean="0">
                          <a:solidFill>
                            <a:schemeClr val="tx1"/>
                          </a:solidFill>
                        </a:rPr>
                        <a:t>Environment</a:t>
                      </a:r>
                      <a:r>
                        <a:rPr lang="de-DE" sz="1200" b="0" baseline="0" dirty="0" smtClean="0">
                          <a:solidFill>
                            <a:schemeClr val="tx1"/>
                          </a:solidFill>
                        </a:rPr>
                        <a:t> </a:t>
                      </a:r>
                      <a:r>
                        <a:rPr lang="de-DE" sz="1200" b="0" baseline="0" dirty="0" err="1" smtClean="0">
                          <a:solidFill>
                            <a:schemeClr val="tx1"/>
                          </a:solidFill>
                        </a:rPr>
                        <a:t>and</a:t>
                      </a:r>
                      <a:r>
                        <a:rPr lang="de-DE" sz="1200" b="0" baseline="0" dirty="0" smtClean="0">
                          <a:solidFill>
                            <a:schemeClr val="tx1"/>
                          </a:solidFill>
                        </a:rPr>
                        <a:t> </a:t>
                      </a:r>
                      <a:r>
                        <a:rPr lang="de-DE" sz="1200" b="0" baseline="0" dirty="0" err="1" smtClean="0">
                          <a:solidFill>
                            <a:schemeClr val="tx1"/>
                          </a:solidFill>
                        </a:rPr>
                        <a:t>Planning</a:t>
                      </a:r>
                      <a:r>
                        <a:rPr lang="de-DE" sz="1200" b="0" baseline="0" dirty="0" smtClean="0">
                          <a:solidFill>
                            <a:schemeClr val="tx1"/>
                          </a:solidFill>
                        </a:rPr>
                        <a:t> B</a:t>
                      </a:r>
                      <a:endParaRPr lang="de-DE" sz="1200" b="0" dirty="0">
                        <a:solidFill>
                          <a:schemeClr val="tx1"/>
                        </a:solidFill>
                      </a:endParaRPr>
                    </a:p>
                  </a:txBody>
                  <a:tcPr anchor="ctr"/>
                </a:tc>
              </a:tr>
              <a:tr h="364457">
                <a:tc>
                  <a:txBody>
                    <a:bodyPr/>
                    <a:lstStyle/>
                    <a:p>
                      <a:pPr algn="ctr"/>
                      <a:r>
                        <a:rPr lang="de-DE" sz="1200" b="1" dirty="0" smtClean="0">
                          <a:solidFill>
                            <a:schemeClr val="tx1"/>
                          </a:solidFill>
                        </a:rPr>
                        <a:t>Gauthier, </a:t>
                      </a:r>
                      <a:r>
                        <a:rPr lang="de-DE" sz="1200" b="1" dirty="0" err="1" smtClean="0">
                          <a:solidFill>
                            <a:schemeClr val="tx1"/>
                          </a:solidFill>
                        </a:rPr>
                        <a:t>Wooldridge</a:t>
                      </a:r>
                      <a:endParaRPr lang="de-DE" sz="1200" b="1" dirty="0">
                        <a:solidFill>
                          <a:schemeClr val="tx1"/>
                        </a:solidFill>
                      </a:endParaRPr>
                    </a:p>
                  </a:txBody>
                  <a:tcPr anchor="ctr"/>
                </a:tc>
                <a:tc>
                  <a:txBody>
                    <a:bodyPr/>
                    <a:lstStyle/>
                    <a:p>
                      <a:pPr algn="ctr"/>
                      <a:r>
                        <a:rPr lang="de-DE" sz="1200" b="1" dirty="0" smtClean="0">
                          <a:solidFill>
                            <a:schemeClr val="tx1"/>
                          </a:solidFill>
                        </a:rPr>
                        <a:t>2012</a:t>
                      </a:r>
                      <a:endParaRPr lang="de-DE" sz="1200" b="1" dirty="0">
                        <a:solidFill>
                          <a:schemeClr val="tx1"/>
                        </a:solidFill>
                      </a:endParaRPr>
                    </a:p>
                  </a:txBody>
                  <a:tcPr anchor="ctr"/>
                </a:tc>
                <a:tc>
                  <a:txBody>
                    <a:bodyPr/>
                    <a:lstStyle/>
                    <a:p>
                      <a:pPr algn="ctr"/>
                      <a:r>
                        <a:rPr lang="de-DE" sz="1200" b="1" dirty="0" smtClean="0">
                          <a:solidFill>
                            <a:schemeClr val="tx1"/>
                          </a:solidFill>
                        </a:rPr>
                        <a:t>Business </a:t>
                      </a:r>
                      <a:r>
                        <a:rPr lang="de-DE" sz="1200" b="1" dirty="0" err="1" smtClean="0">
                          <a:solidFill>
                            <a:schemeClr val="tx1"/>
                          </a:solidFill>
                        </a:rPr>
                        <a:t>Strategy</a:t>
                      </a:r>
                      <a:r>
                        <a:rPr lang="de-DE" sz="1200" b="1" dirty="0" smtClean="0">
                          <a:solidFill>
                            <a:schemeClr val="tx1"/>
                          </a:solidFill>
                        </a:rPr>
                        <a:t> </a:t>
                      </a:r>
                      <a:r>
                        <a:rPr lang="de-DE" sz="1200" b="1" dirty="0" err="1" smtClean="0">
                          <a:solidFill>
                            <a:schemeClr val="tx1"/>
                          </a:solidFill>
                        </a:rPr>
                        <a:t>and</a:t>
                      </a:r>
                      <a:r>
                        <a:rPr lang="de-DE" sz="1200" b="1" dirty="0" smtClean="0">
                          <a:solidFill>
                            <a:schemeClr val="tx1"/>
                          </a:solidFill>
                        </a:rPr>
                        <a:t> </a:t>
                      </a:r>
                      <a:r>
                        <a:rPr lang="de-DE" sz="1200" b="1" dirty="0" err="1" smtClean="0">
                          <a:solidFill>
                            <a:schemeClr val="tx1"/>
                          </a:solidFill>
                        </a:rPr>
                        <a:t>the</a:t>
                      </a:r>
                      <a:r>
                        <a:rPr lang="de-DE" sz="1200" b="1" dirty="0" smtClean="0">
                          <a:solidFill>
                            <a:schemeClr val="tx1"/>
                          </a:solidFill>
                        </a:rPr>
                        <a:t> Environment</a:t>
                      </a:r>
                      <a:endParaRPr lang="de-DE" sz="1200" b="1" dirty="0">
                        <a:solidFill>
                          <a:schemeClr val="tx1"/>
                        </a:solidFill>
                      </a:endParaRPr>
                    </a:p>
                  </a:txBody>
                  <a:tcPr anchor="ctr"/>
                </a:tc>
              </a:tr>
              <a:tr h="364457">
                <a:tc>
                  <a:txBody>
                    <a:bodyPr/>
                    <a:lstStyle/>
                    <a:p>
                      <a:pPr algn="ctr"/>
                      <a:r>
                        <a:rPr lang="de-DE" sz="1200" b="0" dirty="0" smtClean="0"/>
                        <a:t>Johansson</a:t>
                      </a:r>
                      <a:endParaRPr lang="de-DE" sz="1200" b="0" dirty="0"/>
                    </a:p>
                  </a:txBody>
                  <a:tcPr anchor="ctr"/>
                </a:tc>
                <a:tc>
                  <a:txBody>
                    <a:bodyPr/>
                    <a:lstStyle/>
                    <a:p>
                      <a:pPr algn="ctr"/>
                      <a:r>
                        <a:rPr lang="de-DE" sz="1200" b="0" dirty="0" smtClean="0"/>
                        <a:t>2011</a:t>
                      </a:r>
                      <a:endParaRPr lang="de-DE" sz="1200" b="0" dirty="0"/>
                    </a:p>
                  </a:txBody>
                  <a:tcPr anchor="ctr"/>
                </a:tc>
                <a:tc>
                  <a:txBody>
                    <a:bodyPr/>
                    <a:lstStyle/>
                    <a:p>
                      <a:pPr algn="ctr"/>
                      <a:r>
                        <a:rPr lang="de-DE" sz="1200" b="0" dirty="0" smtClean="0"/>
                        <a:t>International Journal </a:t>
                      </a:r>
                      <a:r>
                        <a:rPr lang="de-DE" sz="1200" b="0" dirty="0" err="1" smtClean="0"/>
                        <a:t>of</a:t>
                      </a:r>
                      <a:r>
                        <a:rPr lang="de-DE" sz="1200" b="0" dirty="0" smtClean="0"/>
                        <a:t> Technology Management &amp; </a:t>
                      </a:r>
                      <a:r>
                        <a:rPr lang="de-DE" sz="1200" b="0" dirty="0" err="1" smtClean="0"/>
                        <a:t>Sustainable</a:t>
                      </a:r>
                      <a:r>
                        <a:rPr lang="de-DE" sz="1200" b="0" dirty="0" smtClean="0"/>
                        <a:t> Development</a:t>
                      </a:r>
                      <a:endParaRPr lang="de-DE" sz="1200" b="0" dirty="0"/>
                    </a:p>
                  </a:txBody>
                  <a:tcPr anchor="ctr"/>
                </a:tc>
              </a:tr>
              <a:tr h="275118">
                <a:tc>
                  <a:txBody>
                    <a:bodyPr/>
                    <a:lstStyle/>
                    <a:p>
                      <a:pPr algn="ctr"/>
                      <a:r>
                        <a:rPr lang="de-DE" sz="1200" b="0" dirty="0" smtClean="0"/>
                        <a:t>Kahn, Vaughn</a:t>
                      </a:r>
                      <a:endParaRPr lang="de-DE" sz="1200" b="0" dirty="0"/>
                    </a:p>
                  </a:txBody>
                  <a:tcPr anchor="ctr"/>
                </a:tc>
                <a:tc>
                  <a:txBody>
                    <a:bodyPr/>
                    <a:lstStyle/>
                    <a:p>
                      <a:pPr algn="ctr"/>
                      <a:r>
                        <a:rPr lang="de-DE" sz="1200" b="0" dirty="0" smtClean="0"/>
                        <a:t>2009</a:t>
                      </a:r>
                      <a:endParaRPr lang="de-DE" sz="1200" b="0" dirty="0"/>
                    </a:p>
                  </a:txBody>
                  <a:tcPr anchor="ctr"/>
                </a:tc>
                <a:tc>
                  <a:txBody>
                    <a:bodyPr/>
                    <a:lstStyle/>
                    <a:p>
                      <a:pPr algn="ctr"/>
                      <a:r>
                        <a:rPr lang="en-US" sz="1200" b="0" dirty="0" smtClean="0"/>
                        <a:t>B.E. Journal of Economic</a:t>
                      </a:r>
                    </a:p>
                    <a:p>
                      <a:pPr algn="ctr"/>
                      <a:r>
                        <a:rPr lang="en-US" sz="1200" b="0" dirty="0" smtClean="0"/>
                        <a:t>Analysis &amp; Policy</a:t>
                      </a:r>
                      <a:endParaRPr lang="de-DE" sz="1200" b="0" dirty="0"/>
                    </a:p>
                  </a:txBody>
                  <a:tcPr anchor="ctr"/>
                </a:tc>
              </a:tr>
              <a:tr h="260326">
                <a:tc>
                  <a:txBody>
                    <a:bodyPr/>
                    <a:lstStyle/>
                    <a:p>
                      <a:pPr algn="ctr"/>
                      <a:r>
                        <a:rPr lang="de-DE" sz="1200" b="0" dirty="0" err="1" smtClean="0">
                          <a:solidFill>
                            <a:schemeClr val="tx1"/>
                          </a:solidFill>
                        </a:rPr>
                        <a:t>Kaza</a:t>
                      </a:r>
                      <a:r>
                        <a:rPr lang="de-DE" sz="1200" b="0" dirty="0" smtClean="0">
                          <a:solidFill>
                            <a:schemeClr val="tx1"/>
                          </a:solidFill>
                        </a:rPr>
                        <a:t> et al.</a:t>
                      </a:r>
                      <a:endParaRPr lang="de-DE" sz="1200" b="0" dirty="0">
                        <a:solidFill>
                          <a:schemeClr val="tx1"/>
                        </a:solidFill>
                      </a:endParaRPr>
                    </a:p>
                  </a:txBody>
                  <a:tcPr anchor="ctr"/>
                </a:tc>
                <a:tc>
                  <a:txBody>
                    <a:bodyPr/>
                    <a:lstStyle/>
                    <a:p>
                      <a:pPr algn="ctr"/>
                      <a:r>
                        <a:rPr lang="de-DE" sz="1200" b="0" dirty="0" smtClean="0">
                          <a:solidFill>
                            <a:schemeClr val="tx1"/>
                          </a:solidFill>
                        </a:rPr>
                        <a:t>2013</a:t>
                      </a:r>
                      <a:endParaRPr lang="de-DE" sz="1200" b="0" dirty="0">
                        <a:solidFill>
                          <a:schemeClr val="tx1"/>
                        </a:solidFill>
                      </a:endParaRPr>
                    </a:p>
                  </a:txBody>
                  <a:tcPr anchor="ctr"/>
                </a:tc>
                <a:tc>
                  <a:txBody>
                    <a:bodyPr/>
                    <a:lstStyle/>
                    <a:p>
                      <a:pPr algn="ctr"/>
                      <a:r>
                        <a:rPr lang="de-DE" sz="1200" b="0" dirty="0" smtClean="0">
                          <a:solidFill>
                            <a:schemeClr val="tx1"/>
                          </a:solidFill>
                        </a:rPr>
                        <a:t>Urban Studies</a:t>
                      </a:r>
                      <a:endParaRPr lang="de-DE" sz="1200" b="0" dirty="0">
                        <a:solidFill>
                          <a:schemeClr val="tx1"/>
                        </a:solidFill>
                      </a:endParaRPr>
                    </a:p>
                  </a:txBody>
                  <a:tcPr anchor="ctr"/>
                </a:tc>
              </a:tr>
              <a:tr h="260326">
                <a:tc>
                  <a:txBody>
                    <a:bodyPr/>
                    <a:lstStyle/>
                    <a:p>
                      <a:pPr algn="ctr"/>
                      <a:r>
                        <a:rPr lang="de-DE" sz="1200" b="0" dirty="0" smtClean="0"/>
                        <a:t>Kok et al.</a:t>
                      </a:r>
                      <a:endParaRPr lang="de-DE" sz="1200" b="0" dirty="0"/>
                    </a:p>
                  </a:txBody>
                  <a:tcPr anchor="ctr"/>
                </a:tc>
                <a:tc>
                  <a:txBody>
                    <a:bodyPr/>
                    <a:lstStyle/>
                    <a:p>
                      <a:pPr algn="ctr"/>
                      <a:r>
                        <a:rPr lang="de-DE" sz="1200" b="0" dirty="0" smtClean="0"/>
                        <a:t>2011</a:t>
                      </a:r>
                      <a:endParaRPr lang="de-DE" sz="1200" b="0" dirty="0"/>
                    </a:p>
                  </a:txBody>
                  <a:tcPr anchor="ctr"/>
                </a:tc>
                <a:tc>
                  <a:txBody>
                    <a:bodyPr/>
                    <a:lstStyle/>
                    <a:p>
                      <a:pPr algn="ctr"/>
                      <a:r>
                        <a:rPr lang="de-DE" sz="1200" b="0" dirty="0" smtClean="0"/>
                        <a:t>American </a:t>
                      </a:r>
                      <a:r>
                        <a:rPr lang="de-DE" sz="1200" b="0" dirty="0" err="1" smtClean="0"/>
                        <a:t>Economic</a:t>
                      </a:r>
                      <a:r>
                        <a:rPr lang="de-DE" sz="1200" b="0" dirty="0" smtClean="0"/>
                        <a:t> Review</a:t>
                      </a:r>
                      <a:endParaRPr lang="de-DE" sz="1200" b="0" dirty="0"/>
                    </a:p>
                  </a:txBody>
                  <a:tcPr anchor="ctr"/>
                </a:tc>
              </a:tr>
              <a:tr h="364457">
                <a:tc>
                  <a:txBody>
                    <a:bodyPr/>
                    <a:lstStyle/>
                    <a:p>
                      <a:pPr algn="ctr"/>
                      <a:r>
                        <a:rPr lang="de-DE" sz="1200" b="0" dirty="0" err="1" smtClean="0"/>
                        <a:t>Kontokosta</a:t>
                      </a:r>
                      <a:endParaRPr lang="de-DE" sz="1200" b="0" dirty="0"/>
                    </a:p>
                  </a:txBody>
                  <a:tcPr anchor="ctr"/>
                </a:tc>
                <a:tc>
                  <a:txBody>
                    <a:bodyPr/>
                    <a:lstStyle/>
                    <a:p>
                      <a:pPr algn="ctr"/>
                      <a:r>
                        <a:rPr lang="de-DE" sz="1200" b="0" dirty="0" smtClean="0"/>
                        <a:t>2011</a:t>
                      </a:r>
                      <a:endParaRPr lang="de-DE" sz="1200" b="0" dirty="0"/>
                    </a:p>
                  </a:txBody>
                  <a:tcPr anchor="ctr"/>
                </a:tc>
                <a:tc>
                  <a:txBody>
                    <a:bodyPr/>
                    <a:lstStyle/>
                    <a:p>
                      <a:pPr algn="ctr"/>
                      <a:r>
                        <a:rPr lang="de-DE" sz="1200" b="0" dirty="0" smtClean="0"/>
                        <a:t>Journal </a:t>
                      </a:r>
                      <a:r>
                        <a:rPr lang="de-DE" sz="1200" b="0" dirty="0" err="1" smtClean="0"/>
                        <a:t>of</a:t>
                      </a:r>
                      <a:r>
                        <a:rPr lang="de-DE" sz="1200" b="0" dirty="0" smtClean="0"/>
                        <a:t> </a:t>
                      </a:r>
                      <a:r>
                        <a:rPr lang="de-DE" sz="1200" b="0" dirty="0" err="1" smtClean="0"/>
                        <a:t>Sustainable</a:t>
                      </a:r>
                      <a:r>
                        <a:rPr lang="de-DE" sz="1200" b="0" dirty="0" smtClean="0"/>
                        <a:t> Real Estate</a:t>
                      </a:r>
                      <a:endParaRPr lang="de-DE" sz="1200" b="0" dirty="0"/>
                    </a:p>
                  </a:txBody>
                  <a:tcPr anchor="ctr"/>
                </a:tc>
              </a:tr>
              <a:tr h="364457">
                <a:tc>
                  <a:txBody>
                    <a:bodyPr/>
                    <a:lstStyle/>
                    <a:p>
                      <a:pPr algn="ctr"/>
                      <a:r>
                        <a:rPr lang="de-DE" sz="1200" b="1" dirty="0" err="1" smtClean="0">
                          <a:solidFill>
                            <a:schemeClr val="tx1"/>
                          </a:solidFill>
                        </a:rPr>
                        <a:t>Malkani</a:t>
                      </a:r>
                      <a:r>
                        <a:rPr lang="de-DE" sz="1200" b="1" dirty="0" smtClean="0">
                          <a:solidFill>
                            <a:schemeClr val="tx1"/>
                          </a:solidFill>
                        </a:rPr>
                        <a:t>, </a:t>
                      </a:r>
                      <a:r>
                        <a:rPr lang="de-DE" sz="1200" b="1" dirty="0" err="1" smtClean="0">
                          <a:solidFill>
                            <a:schemeClr val="tx1"/>
                          </a:solidFill>
                        </a:rPr>
                        <a:t>Starik</a:t>
                      </a:r>
                      <a:endParaRPr lang="de-DE" sz="1200" b="1" dirty="0">
                        <a:solidFill>
                          <a:schemeClr val="tx1"/>
                        </a:solidFill>
                      </a:endParaRPr>
                    </a:p>
                  </a:txBody>
                  <a:tcPr anchor="ctr"/>
                </a:tc>
                <a:tc>
                  <a:txBody>
                    <a:bodyPr/>
                    <a:lstStyle/>
                    <a:p>
                      <a:pPr algn="ctr"/>
                      <a:r>
                        <a:rPr lang="de-DE" sz="1200" b="1" dirty="0" smtClean="0">
                          <a:solidFill>
                            <a:schemeClr val="tx1"/>
                          </a:solidFill>
                        </a:rPr>
                        <a:t>2013</a:t>
                      </a:r>
                      <a:endParaRPr lang="de-DE" sz="1200" b="1" dirty="0">
                        <a:solidFill>
                          <a:schemeClr val="tx1"/>
                        </a:solidFill>
                      </a:endParaRPr>
                    </a:p>
                  </a:txBody>
                  <a:tcPr anchor="ctr"/>
                </a:tc>
                <a:tc>
                  <a:txBody>
                    <a:bodyPr/>
                    <a:lstStyle/>
                    <a:p>
                      <a:pPr algn="ctr"/>
                      <a:r>
                        <a:rPr lang="en-US" sz="1200" b="1" dirty="0" smtClean="0">
                          <a:solidFill>
                            <a:schemeClr val="tx1"/>
                          </a:solidFill>
                        </a:rPr>
                        <a:t>Journal of Sustainable Real Estate</a:t>
                      </a:r>
                    </a:p>
                  </a:txBody>
                  <a:tcPr anchor="ctr"/>
                </a:tc>
              </a:tr>
              <a:tr h="364457">
                <a:tc>
                  <a:txBody>
                    <a:bodyPr/>
                    <a:lstStyle/>
                    <a:p>
                      <a:pPr algn="ctr"/>
                      <a:r>
                        <a:rPr lang="de-DE" sz="1200" b="0" dirty="0" smtClean="0">
                          <a:solidFill>
                            <a:schemeClr val="tx1"/>
                          </a:solidFill>
                        </a:rPr>
                        <a:t>Marker et al.</a:t>
                      </a:r>
                      <a:endParaRPr lang="de-DE" sz="1200" b="0" dirty="0">
                        <a:solidFill>
                          <a:schemeClr val="tx1"/>
                        </a:solidFill>
                      </a:endParaRPr>
                    </a:p>
                  </a:txBody>
                  <a:tcPr anchor="ctr"/>
                </a:tc>
                <a:tc>
                  <a:txBody>
                    <a:bodyPr/>
                    <a:lstStyle/>
                    <a:p>
                      <a:pPr algn="ctr"/>
                      <a:r>
                        <a:rPr lang="de-DE" sz="1200" b="0" dirty="0" smtClean="0">
                          <a:solidFill>
                            <a:schemeClr val="tx1"/>
                          </a:solidFill>
                        </a:rPr>
                        <a:t>2014</a:t>
                      </a:r>
                      <a:endParaRPr lang="de-DE" sz="1200" b="0" dirty="0">
                        <a:solidFill>
                          <a:schemeClr val="tx1"/>
                        </a:solidFill>
                      </a:endParaRPr>
                    </a:p>
                  </a:txBody>
                  <a:tcPr anchor="ctr"/>
                </a:tc>
                <a:tc>
                  <a:txBody>
                    <a:bodyPr/>
                    <a:lstStyle/>
                    <a:p>
                      <a:pPr algn="ctr"/>
                      <a:r>
                        <a:rPr lang="de-DE" sz="1200" b="0" dirty="0" smtClean="0">
                          <a:solidFill>
                            <a:schemeClr val="tx1"/>
                          </a:solidFill>
                        </a:rPr>
                        <a:t>Performance </a:t>
                      </a:r>
                      <a:r>
                        <a:rPr lang="de-DE" sz="1200" b="0" dirty="0" err="1" smtClean="0">
                          <a:solidFill>
                            <a:schemeClr val="tx1"/>
                          </a:solidFill>
                        </a:rPr>
                        <a:t>Improvement</a:t>
                      </a:r>
                      <a:r>
                        <a:rPr lang="de-DE" sz="1200" b="0" dirty="0" smtClean="0">
                          <a:solidFill>
                            <a:schemeClr val="tx1"/>
                          </a:solidFill>
                        </a:rPr>
                        <a:t> Quarterly</a:t>
                      </a:r>
                      <a:endParaRPr lang="de-DE" sz="1200" b="0" dirty="0">
                        <a:solidFill>
                          <a:schemeClr val="tx1"/>
                        </a:solidFill>
                      </a:endParaRPr>
                    </a:p>
                  </a:txBody>
                  <a:tcPr anchor="ctr"/>
                </a:tc>
              </a:tr>
              <a:tr h="364457">
                <a:tc>
                  <a:txBody>
                    <a:bodyPr/>
                    <a:lstStyle/>
                    <a:p>
                      <a:pPr algn="ctr"/>
                      <a:r>
                        <a:rPr lang="de-DE" sz="1200" b="0" dirty="0" err="1" smtClean="0"/>
                        <a:t>Simcoe</a:t>
                      </a:r>
                      <a:r>
                        <a:rPr lang="de-DE" sz="1200" b="0" dirty="0" smtClean="0"/>
                        <a:t>, </a:t>
                      </a:r>
                      <a:r>
                        <a:rPr lang="de-DE" sz="1200" b="0" dirty="0" err="1" smtClean="0"/>
                        <a:t>Toeffel</a:t>
                      </a:r>
                      <a:endParaRPr lang="de-DE" sz="1200" b="0" dirty="0"/>
                    </a:p>
                  </a:txBody>
                  <a:tcPr anchor="ctr"/>
                </a:tc>
                <a:tc>
                  <a:txBody>
                    <a:bodyPr/>
                    <a:lstStyle/>
                    <a:p>
                      <a:pPr algn="ctr"/>
                      <a:r>
                        <a:rPr lang="de-DE" sz="1200" b="0" dirty="0" smtClean="0"/>
                        <a:t>2012</a:t>
                      </a:r>
                      <a:endParaRPr lang="de-DE" sz="1200" b="0" dirty="0"/>
                    </a:p>
                  </a:txBody>
                  <a:tcPr anchor="ctr"/>
                </a:tc>
                <a:tc>
                  <a:txBody>
                    <a:bodyPr/>
                    <a:lstStyle/>
                    <a:p>
                      <a:pPr algn="ctr"/>
                      <a:r>
                        <a:rPr lang="de-DE" sz="1200" b="0" dirty="0" smtClean="0"/>
                        <a:t>NBER Working Paper</a:t>
                      </a:r>
                      <a:endParaRPr lang="de-DE" sz="1200" b="0" dirty="0"/>
                    </a:p>
                  </a:txBody>
                  <a:tcPr anchor="ctr"/>
                </a:tc>
              </a:tr>
            </a:tbl>
          </a:graphicData>
        </a:graphic>
      </p:graphicFrame>
      <p:sp>
        <p:nvSpPr>
          <p:cNvPr id="3" name="Rechteckige Legende 2"/>
          <p:cNvSpPr/>
          <p:nvPr/>
        </p:nvSpPr>
        <p:spPr bwMode="auto">
          <a:xfrm>
            <a:off x="6057579" y="1351574"/>
            <a:ext cx="3528391" cy="1213330"/>
          </a:xfrm>
          <a:prstGeom prst="wedgeRectCallout">
            <a:avLst>
              <a:gd name="adj1" fmla="val -94405"/>
              <a:gd name="adj2" fmla="val -16045"/>
            </a:avLst>
          </a:prstGeom>
          <a:solidFill>
            <a:srgbClr val="0E173F"/>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algn="ctr"/>
            <a:r>
              <a:rPr lang="en-US" sz="1400" b="0" dirty="0">
                <a:solidFill>
                  <a:schemeClr val="bg1"/>
                </a:solidFill>
              </a:rPr>
              <a:t>“</a:t>
            </a:r>
            <a:r>
              <a:rPr lang="en-US" sz="1400" dirty="0">
                <a:solidFill>
                  <a:schemeClr val="bg1"/>
                </a:solidFill>
              </a:rPr>
              <a:t>CSR, company culture, and sustainability initiatives</a:t>
            </a:r>
            <a:r>
              <a:rPr lang="en-US" sz="1400" b="0" dirty="0">
                <a:solidFill>
                  <a:schemeClr val="bg1"/>
                </a:solidFill>
              </a:rPr>
              <a:t> played a part in the organization’s willingness to […] invest the upfront capital necessary for efficiency upgrades in new or existing buildings</a:t>
            </a:r>
            <a:r>
              <a:rPr lang="en-US" sz="1400" b="0" dirty="0" smtClean="0">
                <a:solidFill>
                  <a:schemeClr val="bg1"/>
                </a:solidFill>
              </a:rPr>
              <a:t>.”</a:t>
            </a:r>
            <a:endParaRPr lang="en-US" sz="1400" b="0" dirty="0">
              <a:solidFill>
                <a:schemeClr val="bg1"/>
              </a:solidFill>
            </a:endParaRPr>
          </a:p>
        </p:txBody>
      </p:sp>
      <p:sp>
        <p:nvSpPr>
          <p:cNvPr id="6" name="Rechteckige Legende 5"/>
          <p:cNvSpPr/>
          <p:nvPr/>
        </p:nvSpPr>
        <p:spPr bwMode="auto">
          <a:xfrm>
            <a:off x="6033120" y="2852936"/>
            <a:ext cx="3528392" cy="1392480"/>
          </a:xfrm>
          <a:prstGeom prst="wedgeRectCallout">
            <a:avLst>
              <a:gd name="adj1" fmla="val -65444"/>
              <a:gd name="adj2" fmla="val -19841"/>
            </a:avLst>
          </a:prstGeom>
          <a:solidFill>
            <a:srgbClr val="0E173F"/>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algn="ctr"/>
            <a:r>
              <a:rPr lang="en-US" sz="1400" b="0" dirty="0">
                <a:solidFill>
                  <a:schemeClr val="bg1"/>
                </a:solidFill>
              </a:rPr>
              <a:t>“Adoption of Leadership in Energy and Environmental Design (LEED) green building certification in the United States was more likely among firms […] </a:t>
            </a:r>
            <a:r>
              <a:rPr lang="en-US" sz="1400" b="0" dirty="0" smtClean="0">
                <a:solidFill>
                  <a:schemeClr val="bg1"/>
                </a:solidFill>
              </a:rPr>
              <a:t>strategically </a:t>
            </a:r>
            <a:r>
              <a:rPr lang="en-US" sz="1400" b="0" dirty="0">
                <a:solidFill>
                  <a:schemeClr val="bg1"/>
                </a:solidFill>
              </a:rPr>
              <a:t>positioned as </a:t>
            </a:r>
            <a:r>
              <a:rPr lang="en-US" sz="1400" dirty="0">
                <a:solidFill>
                  <a:schemeClr val="bg1"/>
                </a:solidFill>
              </a:rPr>
              <a:t>environmental leaders</a:t>
            </a:r>
            <a:r>
              <a:rPr lang="en-US" sz="1400" b="0" dirty="0">
                <a:solidFill>
                  <a:schemeClr val="bg1"/>
                </a:solidFill>
              </a:rPr>
              <a:t>.”</a:t>
            </a:r>
          </a:p>
        </p:txBody>
      </p:sp>
      <p:sp>
        <p:nvSpPr>
          <p:cNvPr id="7" name="Rechteckige Legende 6"/>
          <p:cNvSpPr/>
          <p:nvPr/>
        </p:nvSpPr>
        <p:spPr bwMode="auto">
          <a:xfrm>
            <a:off x="6033119" y="4625840"/>
            <a:ext cx="3528392" cy="959944"/>
          </a:xfrm>
          <a:prstGeom prst="wedgeRectCallout">
            <a:avLst>
              <a:gd name="adj1" fmla="val -70859"/>
              <a:gd name="adj2" fmla="val 45602"/>
            </a:avLst>
          </a:prstGeom>
          <a:solidFill>
            <a:srgbClr val="0E173F"/>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algn="ctr"/>
            <a:r>
              <a:rPr lang="en-US" sz="1400" b="0" dirty="0">
                <a:solidFill>
                  <a:schemeClr val="bg1"/>
                </a:solidFill>
              </a:rPr>
              <a:t>“Both economic and </a:t>
            </a:r>
            <a:r>
              <a:rPr lang="en-US" sz="1400" dirty="0">
                <a:solidFill>
                  <a:schemeClr val="bg1"/>
                </a:solidFill>
              </a:rPr>
              <a:t>non-economic factors </a:t>
            </a:r>
            <a:r>
              <a:rPr lang="en-US" sz="1400" b="0" dirty="0">
                <a:solidFill>
                  <a:schemeClr val="bg1"/>
                </a:solidFill>
              </a:rPr>
              <a:t>are important in the intention to adopt LEED and ENERGY STAR building technologies.”</a:t>
            </a:r>
          </a:p>
        </p:txBody>
      </p:sp>
      <p:sp>
        <p:nvSpPr>
          <p:cNvPr id="4" name="Textfeld 3"/>
          <p:cNvSpPr txBox="1"/>
          <p:nvPr/>
        </p:nvSpPr>
        <p:spPr>
          <a:xfrm>
            <a:off x="6057580" y="5805264"/>
            <a:ext cx="3848420" cy="584775"/>
          </a:xfrm>
          <a:prstGeom prst="rect">
            <a:avLst/>
          </a:prstGeom>
          <a:noFill/>
        </p:spPr>
        <p:txBody>
          <a:bodyPr wrap="square" rtlCol="0">
            <a:spAutoFit/>
          </a:bodyPr>
          <a:lstStyle/>
          <a:p>
            <a:r>
              <a:rPr lang="de-DE" sz="1600" dirty="0" smtClean="0">
                <a:sym typeface="Wingdings" panose="05000000000000000000" pitchFamily="2" charset="2"/>
              </a:rPr>
              <a:t> </a:t>
            </a:r>
            <a:r>
              <a:rPr lang="de-DE" sz="1600" dirty="0" smtClean="0"/>
              <a:t>CSR/ Image </a:t>
            </a:r>
            <a:r>
              <a:rPr lang="de-DE" sz="1600" dirty="0" err="1" smtClean="0"/>
              <a:t>as</a:t>
            </a:r>
            <a:r>
              <a:rPr lang="de-DE" sz="1600" dirty="0" smtClean="0"/>
              <a:t> additional </a:t>
            </a:r>
            <a:r>
              <a:rPr lang="de-DE" sz="1600" dirty="0" err="1" smtClean="0"/>
              <a:t>drivers</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diffusion</a:t>
            </a:r>
            <a:r>
              <a:rPr lang="de-DE" sz="1600" dirty="0" smtClean="0"/>
              <a:t> </a:t>
            </a:r>
            <a:r>
              <a:rPr lang="de-DE" sz="1600" dirty="0" err="1" smtClean="0"/>
              <a:t>of</a:t>
            </a:r>
            <a:r>
              <a:rPr lang="de-DE" sz="1600" dirty="0" smtClean="0"/>
              <a:t> </a:t>
            </a:r>
            <a:r>
              <a:rPr lang="de-DE" sz="1600" dirty="0" err="1" smtClean="0"/>
              <a:t>green</a:t>
            </a:r>
            <a:r>
              <a:rPr lang="de-DE" sz="1600" dirty="0" smtClean="0"/>
              <a:t> </a:t>
            </a:r>
            <a:r>
              <a:rPr lang="de-DE" sz="1600" dirty="0" err="1" smtClean="0"/>
              <a:t>buildings</a:t>
            </a:r>
            <a:endParaRPr lang="de-DE" sz="1600" dirty="0"/>
          </a:p>
        </p:txBody>
      </p:sp>
    </p:spTree>
    <p:extLst>
      <p:ext uri="{BB962C8B-B14F-4D97-AF65-F5344CB8AC3E}">
        <p14:creationId xmlns:p14="http://schemas.microsoft.com/office/powerpoint/2010/main" val="172401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1027"/>
          <p:cNvSpPr>
            <a:spLocks noChangeArrowheads="1"/>
          </p:cNvSpPr>
          <p:nvPr/>
        </p:nvSpPr>
        <p:spPr bwMode="auto">
          <a:xfrm>
            <a:off x="341313" y="1357313"/>
            <a:ext cx="9351962" cy="398462"/>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r>
              <a:rPr lang="de-DE" sz="1400" dirty="0" err="1" smtClean="0">
                <a:solidFill>
                  <a:schemeClr val="bg1"/>
                </a:solidFill>
                <a:latin typeface="Arial" charset="0"/>
              </a:rPr>
              <a:t>Implications</a:t>
            </a:r>
            <a:r>
              <a:rPr lang="de-DE" sz="1400" dirty="0" smtClean="0">
                <a:solidFill>
                  <a:schemeClr val="bg1"/>
                </a:solidFill>
                <a:latin typeface="Arial" charset="0"/>
              </a:rPr>
              <a:t> </a:t>
            </a:r>
            <a:r>
              <a:rPr lang="de-DE" sz="1400" dirty="0" err="1" smtClean="0">
                <a:solidFill>
                  <a:schemeClr val="bg1"/>
                </a:solidFill>
                <a:latin typeface="Arial" charset="0"/>
              </a:rPr>
              <a:t>for</a:t>
            </a:r>
            <a:r>
              <a:rPr lang="de-DE" sz="1400" dirty="0" smtClean="0">
                <a:solidFill>
                  <a:schemeClr val="bg1"/>
                </a:solidFill>
                <a:latin typeface="Arial" charset="0"/>
              </a:rPr>
              <a:t> Target Groups </a:t>
            </a:r>
            <a:r>
              <a:rPr lang="de-DE" sz="1400" dirty="0" err="1" smtClean="0">
                <a:solidFill>
                  <a:schemeClr val="bg1"/>
                </a:solidFill>
                <a:latin typeface="Arial" charset="0"/>
              </a:rPr>
              <a:t>and</a:t>
            </a:r>
            <a:r>
              <a:rPr lang="de-DE" sz="1400" dirty="0" smtClean="0">
                <a:solidFill>
                  <a:schemeClr val="bg1"/>
                </a:solidFill>
                <a:latin typeface="Arial" charset="0"/>
              </a:rPr>
              <a:t> Locations</a:t>
            </a:r>
            <a:endParaRPr lang="de-DE" sz="1400" dirty="0">
              <a:solidFill>
                <a:schemeClr val="bg1"/>
              </a:solidFill>
              <a:latin typeface="Arial" charset="0"/>
            </a:endParaRPr>
          </a:p>
        </p:txBody>
      </p:sp>
      <p:sp>
        <p:nvSpPr>
          <p:cNvPr id="98" name="Line 14"/>
          <p:cNvSpPr>
            <a:spLocks noChangeShapeType="1"/>
          </p:cNvSpPr>
          <p:nvPr/>
        </p:nvSpPr>
        <p:spPr bwMode="auto">
          <a:xfrm flipV="1">
            <a:off x="3568957" y="4161579"/>
            <a:ext cx="1005" cy="300375"/>
          </a:xfrm>
          <a:prstGeom prst="line">
            <a:avLst/>
          </a:prstGeom>
          <a:noFill/>
          <a:ln w="6350">
            <a:solidFill>
              <a:srgbClr val="000000"/>
            </a:solidFill>
            <a:round/>
            <a:headEnd/>
            <a:tailEnd/>
          </a:ln>
        </p:spPr>
        <p:txBody>
          <a:bodyPr/>
          <a:lstStyle/>
          <a:p>
            <a:endParaRPr lang="de-DE"/>
          </a:p>
        </p:txBody>
      </p:sp>
      <p:sp>
        <p:nvSpPr>
          <p:cNvPr id="101379" name="Rectangle 2"/>
          <p:cNvSpPr>
            <a:spLocks noGrp="1" noChangeArrowheads="1"/>
          </p:cNvSpPr>
          <p:nvPr>
            <p:ph type="title"/>
          </p:nvPr>
        </p:nvSpPr>
        <p:spPr/>
        <p:txBody>
          <a:bodyPr/>
          <a:lstStyle/>
          <a:p>
            <a:pPr lvl="0">
              <a:defRPr/>
            </a:pPr>
            <a:r>
              <a:rPr lang="en-US" dirty="0">
                <a:solidFill>
                  <a:srgbClr val="7F7E7D"/>
                </a:solidFill>
              </a:rPr>
              <a:t>Hypothesis</a:t>
            </a:r>
            <a:endParaRPr lang="de-DE" dirty="0"/>
          </a:p>
        </p:txBody>
      </p:sp>
      <p:sp>
        <p:nvSpPr>
          <p:cNvPr id="37" name="Textfeld 36"/>
          <p:cNvSpPr txBox="1"/>
          <p:nvPr/>
        </p:nvSpPr>
        <p:spPr>
          <a:xfrm>
            <a:off x="2386112" y="4341998"/>
            <a:ext cx="2376263" cy="338554"/>
          </a:xfrm>
          <a:prstGeom prst="rect">
            <a:avLst/>
          </a:prstGeom>
          <a:solidFill>
            <a:srgbClr val="DA5700"/>
          </a:solidFill>
          <a:ln>
            <a:solidFill>
              <a:schemeClr val="bg1"/>
            </a:solidFill>
          </a:ln>
          <a:scene3d>
            <a:camera prst="orthographicFront"/>
            <a:lightRig rig="threePt" dir="t"/>
          </a:scene3d>
          <a:sp3d>
            <a:bevelT w="165100" prst="coolSlant"/>
          </a:sp3d>
        </p:spPr>
        <p:txBody>
          <a:bodyPr vert="horz" wrap="square" rtlCol="0" anchor="ctr">
            <a:spAutoFit/>
          </a:bodyPr>
          <a:lstStyle/>
          <a:p>
            <a:pPr algn="ctr"/>
            <a:r>
              <a:rPr lang="de-DE" sz="1600" b="0" dirty="0" smtClean="0">
                <a:solidFill>
                  <a:schemeClr val="bg1"/>
                </a:solidFill>
              </a:rPr>
              <a:t>Image / CSR</a:t>
            </a:r>
            <a:endParaRPr lang="de-DE" sz="1600" b="0" dirty="0">
              <a:solidFill>
                <a:schemeClr val="bg1"/>
              </a:solidFill>
            </a:endParaRPr>
          </a:p>
        </p:txBody>
      </p:sp>
      <p:sp>
        <p:nvSpPr>
          <p:cNvPr id="44" name="Rectangle 1028"/>
          <p:cNvSpPr>
            <a:spLocks noChangeArrowheads="1"/>
          </p:cNvSpPr>
          <p:nvPr/>
        </p:nvSpPr>
        <p:spPr bwMode="auto">
          <a:xfrm>
            <a:off x="341313" y="4867067"/>
            <a:ext cx="6703561" cy="738664"/>
          </a:xfrm>
          <a:prstGeom prst="rect">
            <a:avLst/>
          </a:prstGeom>
          <a:noFill/>
          <a:ln w="12700">
            <a:noFill/>
            <a:miter lim="800000"/>
            <a:headEnd/>
            <a:tailEnd/>
          </a:ln>
        </p:spPr>
        <p:txBody>
          <a:bodyPr wrap="square" rIns="0">
            <a:spAutoFit/>
          </a:bodyPr>
          <a:lstStyle/>
          <a:p>
            <a:pPr marL="742950" lvl="1" indent="-285750" eaLnBrk="0" hangingPunct="0">
              <a:lnSpc>
                <a:spcPct val="150000"/>
              </a:lnSpc>
              <a:spcBef>
                <a:spcPct val="30000"/>
              </a:spcBef>
              <a:spcAft>
                <a:spcPct val="30000"/>
              </a:spcAft>
              <a:buClr>
                <a:srgbClr val="969696"/>
              </a:buClr>
              <a:buSzPct val="90000"/>
              <a:buFont typeface="Arial" pitchFamily="34" charset="0"/>
              <a:buChar char="•"/>
              <a:tabLst>
                <a:tab pos="717550" algn="l"/>
              </a:tabLst>
            </a:pPr>
            <a:r>
              <a:rPr lang="en-US" sz="1400" b="0" dirty="0" smtClean="0"/>
              <a:t>The higher the weight of Image / CSR in a company’s utility function, the more likely is a green building investment</a:t>
            </a:r>
            <a:endParaRPr lang="en-US" sz="1400" b="0" dirty="0" smtClean="0">
              <a:sym typeface="Wingdings" pitchFamily="2" charset="2"/>
            </a:endParaRPr>
          </a:p>
        </p:txBody>
      </p:sp>
      <p:sp>
        <p:nvSpPr>
          <p:cNvPr id="101397" name="Freeform 30"/>
          <p:cNvSpPr>
            <a:spLocks/>
          </p:cNvSpPr>
          <p:nvPr/>
        </p:nvSpPr>
        <p:spPr bwMode="auto">
          <a:xfrm rot="1323479">
            <a:off x="4887860" y="2233398"/>
            <a:ext cx="478730" cy="581004"/>
          </a:xfrm>
          <a:custGeom>
            <a:avLst/>
            <a:gdLst>
              <a:gd name="T0" fmla="*/ 400 w 440"/>
              <a:gd name="T1" fmla="*/ 534 h 534"/>
              <a:gd name="T2" fmla="*/ 32 w 440"/>
              <a:gd name="T3" fmla="*/ 81 h 534"/>
              <a:gd name="T4" fmla="*/ 8 w 440"/>
              <a:gd name="T5" fmla="*/ 97 h 534"/>
              <a:gd name="T6" fmla="*/ 0 w 440"/>
              <a:gd name="T7" fmla="*/ 0 h 534"/>
              <a:gd name="T8" fmla="*/ 96 w 440"/>
              <a:gd name="T9" fmla="*/ 24 h 534"/>
              <a:gd name="T10" fmla="*/ 72 w 440"/>
              <a:gd name="T11" fmla="*/ 41 h 534"/>
              <a:gd name="T12" fmla="*/ 440 w 440"/>
              <a:gd name="T13" fmla="*/ 493 h 534"/>
              <a:gd name="T14" fmla="*/ 400 w 440"/>
              <a:gd name="T15" fmla="*/ 534 h 53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534"/>
              <a:gd name="T26" fmla="*/ 440 w 440"/>
              <a:gd name="T27" fmla="*/ 534 h 5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534">
                <a:moveTo>
                  <a:pt x="400" y="534"/>
                </a:moveTo>
                <a:lnTo>
                  <a:pt x="32" y="81"/>
                </a:lnTo>
                <a:lnTo>
                  <a:pt x="8" y="97"/>
                </a:lnTo>
                <a:lnTo>
                  <a:pt x="0" y="0"/>
                </a:lnTo>
                <a:lnTo>
                  <a:pt x="96" y="24"/>
                </a:lnTo>
                <a:lnTo>
                  <a:pt x="72" y="41"/>
                </a:lnTo>
                <a:lnTo>
                  <a:pt x="440" y="493"/>
                </a:lnTo>
                <a:lnTo>
                  <a:pt x="400" y="534"/>
                </a:lnTo>
                <a:close/>
              </a:path>
            </a:pathLst>
          </a:custGeom>
          <a:solidFill>
            <a:srgbClr val="DA5700"/>
          </a:solidFill>
          <a:ln w="6350" cmpd="sng">
            <a:solidFill>
              <a:srgbClr val="000000"/>
            </a:solidFill>
            <a:round/>
            <a:headEnd/>
            <a:tailEnd/>
          </a:ln>
          <a:scene3d>
            <a:camera prst="orthographicFront"/>
            <a:lightRig rig="threePt" dir="t"/>
          </a:scene3d>
          <a:sp3d>
            <a:bevelT/>
          </a:sp3d>
        </p:spPr>
        <p:txBody>
          <a:bodyPr/>
          <a:lstStyle/>
          <a:p>
            <a:endParaRPr lang="de-DE"/>
          </a:p>
        </p:txBody>
      </p:sp>
      <p:sp>
        <p:nvSpPr>
          <p:cNvPr id="101395" name="Freeform 28"/>
          <p:cNvSpPr>
            <a:spLocks/>
          </p:cNvSpPr>
          <p:nvPr/>
        </p:nvSpPr>
        <p:spPr bwMode="auto">
          <a:xfrm rot="19035207">
            <a:off x="5023352" y="2224233"/>
            <a:ext cx="504842" cy="553803"/>
          </a:xfrm>
          <a:custGeom>
            <a:avLst/>
            <a:gdLst>
              <a:gd name="T0" fmla="*/ 0 w 464"/>
              <a:gd name="T1" fmla="*/ 468 h 509"/>
              <a:gd name="T2" fmla="*/ 392 w 464"/>
              <a:gd name="T3" fmla="*/ 40 h 509"/>
              <a:gd name="T4" fmla="*/ 368 w 464"/>
              <a:gd name="T5" fmla="*/ 16 h 509"/>
              <a:gd name="T6" fmla="*/ 464 w 464"/>
              <a:gd name="T7" fmla="*/ 0 h 509"/>
              <a:gd name="T8" fmla="*/ 456 w 464"/>
              <a:gd name="T9" fmla="*/ 96 h 509"/>
              <a:gd name="T10" fmla="*/ 432 w 464"/>
              <a:gd name="T11" fmla="*/ 72 h 509"/>
              <a:gd name="T12" fmla="*/ 40 w 464"/>
              <a:gd name="T13" fmla="*/ 509 h 509"/>
              <a:gd name="T14" fmla="*/ 0 w 464"/>
              <a:gd name="T15" fmla="*/ 468 h 509"/>
              <a:gd name="T16" fmla="*/ 0 60000 65536"/>
              <a:gd name="T17" fmla="*/ 0 60000 65536"/>
              <a:gd name="T18" fmla="*/ 0 60000 65536"/>
              <a:gd name="T19" fmla="*/ 0 60000 65536"/>
              <a:gd name="T20" fmla="*/ 0 60000 65536"/>
              <a:gd name="T21" fmla="*/ 0 60000 65536"/>
              <a:gd name="T22" fmla="*/ 0 60000 65536"/>
              <a:gd name="T23" fmla="*/ 0 60000 65536"/>
              <a:gd name="T24" fmla="*/ 0 w 464"/>
              <a:gd name="T25" fmla="*/ 0 h 509"/>
              <a:gd name="T26" fmla="*/ 464 w 464"/>
              <a:gd name="T27" fmla="*/ 509 h 5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 h="509">
                <a:moveTo>
                  <a:pt x="0" y="468"/>
                </a:moveTo>
                <a:lnTo>
                  <a:pt x="392" y="40"/>
                </a:lnTo>
                <a:lnTo>
                  <a:pt x="368" y="16"/>
                </a:lnTo>
                <a:lnTo>
                  <a:pt x="464" y="0"/>
                </a:lnTo>
                <a:lnTo>
                  <a:pt x="456" y="96"/>
                </a:lnTo>
                <a:lnTo>
                  <a:pt x="432" y="72"/>
                </a:lnTo>
                <a:lnTo>
                  <a:pt x="40" y="509"/>
                </a:lnTo>
                <a:lnTo>
                  <a:pt x="0" y="468"/>
                </a:lnTo>
                <a:close/>
              </a:path>
            </a:pathLst>
          </a:custGeom>
          <a:solidFill>
            <a:srgbClr val="0E173F"/>
          </a:solidFill>
          <a:ln w="6350" cmpd="sng">
            <a:solidFill>
              <a:srgbClr val="000000"/>
            </a:solidFill>
            <a:round/>
            <a:headEnd/>
            <a:tailEnd/>
          </a:ln>
          <a:scene3d>
            <a:camera prst="orthographicFront"/>
            <a:lightRig rig="threePt" dir="t"/>
          </a:scene3d>
          <a:sp3d>
            <a:bevelT w="165100" prst="coolSlant"/>
          </a:sp3d>
        </p:spPr>
        <p:txBody>
          <a:bodyPr/>
          <a:lstStyle/>
          <a:p>
            <a:endParaRPr lang="de-DE"/>
          </a:p>
        </p:txBody>
      </p:sp>
      <p:sp>
        <p:nvSpPr>
          <p:cNvPr id="5" name="Nach rechts gekrümmter Pfeil 4"/>
          <p:cNvSpPr/>
          <p:nvPr/>
        </p:nvSpPr>
        <p:spPr bwMode="auto">
          <a:xfrm rot="4869722">
            <a:off x="4968364" y="1777392"/>
            <a:ext cx="244915" cy="377005"/>
          </a:xfrm>
          <a:prstGeom prst="curvedRightArrow">
            <a:avLst/>
          </a:prstGeom>
          <a:solidFill>
            <a:srgbClr val="DA5700"/>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grpSp>
        <p:nvGrpSpPr>
          <p:cNvPr id="6" name="Gruppieren 5"/>
          <p:cNvGrpSpPr/>
          <p:nvPr/>
        </p:nvGrpSpPr>
        <p:grpSpPr>
          <a:xfrm>
            <a:off x="2648744" y="2687830"/>
            <a:ext cx="5211865" cy="2126738"/>
            <a:chOff x="-8414104" y="2518505"/>
            <a:chExt cx="8235951" cy="3360737"/>
          </a:xfrm>
        </p:grpSpPr>
        <p:sp>
          <p:nvSpPr>
            <p:cNvPr id="101382" name="Rectangle 6"/>
            <p:cNvSpPr>
              <a:spLocks noChangeArrowheads="1"/>
            </p:cNvSpPr>
            <p:nvPr/>
          </p:nvSpPr>
          <p:spPr bwMode="auto">
            <a:xfrm>
              <a:off x="-5012092" y="5504864"/>
              <a:ext cx="88901" cy="101600"/>
            </a:xfrm>
            <a:prstGeom prst="rect">
              <a:avLst/>
            </a:prstGeom>
            <a:solidFill>
              <a:srgbClr val="0E173F"/>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101383" name="Rectangle 7"/>
            <p:cNvSpPr>
              <a:spLocks noChangeArrowheads="1"/>
            </p:cNvSpPr>
            <p:nvPr/>
          </p:nvSpPr>
          <p:spPr bwMode="auto">
            <a:xfrm>
              <a:off x="-5012092" y="5504864"/>
              <a:ext cx="88901" cy="101600"/>
            </a:xfrm>
            <a:prstGeom prst="rect">
              <a:avLst/>
            </a:prstGeom>
            <a:solidFill>
              <a:srgbClr val="0E173F"/>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101384" name="Line 8"/>
            <p:cNvSpPr>
              <a:spLocks noChangeShapeType="1"/>
            </p:cNvSpPr>
            <p:nvPr/>
          </p:nvSpPr>
          <p:spPr bwMode="auto">
            <a:xfrm flipV="1">
              <a:off x="-5012092" y="5477879"/>
              <a:ext cx="1588" cy="103187"/>
            </a:xfrm>
            <a:prstGeom prst="line">
              <a:avLst/>
            </a:prstGeom>
            <a:no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385" name="Arc 9"/>
            <p:cNvSpPr>
              <a:spLocks/>
            </p:cNvSpPr>
            <p:nvPr/>
          </p:nvSpPr>
          <p:spPr bwMode="auto">
            <a:xfrm>
              <a:off x="-5012092" y="5596667"/>
              <a:ext cx="1498600" cy="282575"/>
            </a:xfrm>
            <a:custGeom>
              <a:avLst/>
              <a:gdLst>
                <a:gd name="T0" fmla="*/ 1498600 w 43197"/>
                <a:gd name="T1" fmla="*/ 11096 h 22105"/>
                <a:gd name="T2" fmla="*/ 208 w 43197"/>
                <a:gd name="T3" fmla="*/ 0 h 22105"/>
                <a:gd name="T4" fmla="*/ 749352 w 43197"/>
                <a:gd name="T5" fmla="*/ 6456 h 22105"/>
                <a:gd name="T6" fmla="*/ 0 60000 65536"/>
                <a:gd name="T7" fmla="*/ 0 60000 65536"/>
                <a:gd name="T8" fmla="*/ 0 60000 65536"/>
                <a:gd name="T9" fmla="*/ 0 w 43197"/>
                <a:gd name="T10" fmla="*/ 0 h 22105"/>
                <a:gd name="T11" fmla="*/ 43197 w 43197"/>
                <a:gd name="T12" fmla="*/ 22105 h 22105"/>
              </a:gdLst>
              <a:ahLst/>
              <a:cxnLst>
                <a:cxn ang="T6">
                  <a:pos x="T0" y="T1"/>
                </a:cxn>
                <a:cxn ang="T7">
                  <a:pos x="T2" y="T3"/>
                </a:cxn>
                <a:cxn ang="T8">
                  <a:pos x="T4" y="T5"/>
                </a:cxn>
              </a:cxnLst>
              <a:rect l="T9" t="T10" r="T11" b="T12"/>
              <a:pathLst>
                <a:path w="43197" h="22105" fill="none" extrusionOk="0">
                  <a:moveTo>
                    <a:pt x="43196" y="867"/>
                  </a:moveTo>
                  <a:cubicBezTo>
                    <a:pt x="42998" y="12654"/>
                    <a:pt x="33387" y="22104"/>
                    <a:pt x="21600" y="22105"/>
                  </a:cubicBezTo>
                  <a:cubicBezTo>
                    <a:pt x="9670" y="22105"/>
                    <a:pt x="0" y="12434"/>
                    <a:pt x="0" y="505"/>
                  </a:cubicBezTo>
                  <a:cubicBezTo>
                    <a:pt x="-1" y="336"/>
                    <a:pt x="1" y="168"/>
                    <a:pt x="5" y="-1"/>
                  </a:cubicBezTo>
                </a:path>
                <a:path w="43197" h="22105" stroke="0" extrusionOk="0">
                  <a:moveTo>
                    <a:pt x="43196" y="867"/>
                  </a:moveTo>
                  <a:cubicBezTo>
                    <a:pt x="42998" y="12654"/>
                    <a:pt x="33387" y="22104"/>
                    <a:pt x="21600" y="22105"/>
                  </a:cubicBezTo>
                  <a:cubicBezTo>
                    <a:pt x="9670" y="22105"/>
                    <a:pt x="0" y="12434"/>
                    <a:pt x="0" y="505"/>
                  </a:cubicBezTo>
                  <a:cubicBezTo>
                    <a:pt x="-1" y="336"/>
                    <a:pt x="1" y="168"/>
                    <a:pt x="5" y="-1"/>
                  </a:cubicBezTo>
                  <a:lnTo>
                    <a:pt x="21600" y="505"/>
                  </a:lnTo>
                  <a:close/>
                </a:path>
              </a:pathLst>
            </a:custGeom>
            <a:solidFill>
              <a:srgbClr val="0E173F"/>
            </a:solidFill>
            <a:ln w="6350">
              <a:solidFill>
                <a:srgbClr val="000000"/>
              </a:solidFill>
              <a:round/>
              <a:headEnd/>
              <a:tailEnd/>
            </a:ln>
            <a:scene3d>
              <a:camera prst="orthographicFront"/>
              <a:lightRig rig="threePt" dir="t"/>
            </a:scene3d>
            <a:sp3d/>
          </p:spPr>
          <p:txBody>
            <a:bodyPr/>
            <a:lstStyle/>
            <a:p>
              <a:endParaRPr lang="de-DE"/>
            </a:p>
          </p:txBody>
        </p:sp>
        <p:sp>
          <p:nvSpPr>
            <p:cNvPr id="101386" name="Oval 11"/>
            <p:cNvSpPr>
              <a:spLocks noChangeArrowheads="1"/>
            </p:cNvSpPr>
            <p:nvPr/>
          </p:nvSpPr>
          <p:spPr bwMode="auto">
            <a:xfrm>
              <a:off x="-5012092" y="5225192"/>
              <a:ext cx="1498600" cy="550863"/>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387" name="Rectangle 12"/>
            <p:cNvSpPr>
              <a:spLocks noChangeArrowheads="1"/>
            </p:cNvSpPr>
            <p:nvPr/>
          </p:nvSpPr>
          <p:spPr bwMode="auto">
            <a:xfrm>
              <a:off x="-4351692" y="2967765"/>
              <a:ext cx="165100" cy="2500313"/>
            </a:xfrm>
            <a:prstGeom prst="rect">
              <a:avLst/>
            </a:prstGeom>
            <a:solidFill>
              <a:srgbClr val="0E173F"/>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101388" name="Freeform 13"/>
            <p:cNvSpPr>
              <a:spLocks/>
            </p:cNvSpPr>
            <p:nvPr/>
          </p:nvSpPr>
          <p:spPr bwMode="auto">
            <a:xfrm rot="523108">
              <a:off x="-6980591" y="2518505"/>
              <a:ext cx="5384800" cy="858837"/>
            </a:xfrm>
            <a:custGeom>
              <a:avLst/>
              <a:gdLst>
                <a:gd name="T0" fmla="*/ 3382 w 3390"/>
                <a:gd name="T1" fmla="*/ 0 h 541"/>
                <a:gd name="T2" fmla="*/ 3390 w 3390"/>
                <a:gd name="T3" fmla="*/ 40 h 541"/>
                <a:gd name="T4" fmla="*/ 8 w 3390"/>
                <a:gd name="T5" fmla="*/ 541 h 541"/>
                <a:gd name="T6" fmla="*/ 0 w 3390"/>
                <a:gd name="T7" fmla="*/ 501 h 541"/>
                <a:gd name="T8" fmla="*/ 3382 w 3390"/>
                <a:gd name="T9" fmla="*/ 0 h 541"/>
                <a:gd name="T10" fmla="*/ 0 60000 65536"/>
                <a:gd name="T11" fmla="*/ 0 60000 65536"/>
                <a:gd name="T12" fmla="*/ 0 60000 65536"/>
                <a:gd name="T13" fmla="*/ 0 60000 65536"/>
                <a:gd name="T14" fmla="*/ 0 60000 65536"/>
                <a:gd name="T15" fmla="*/ 0 w 3390"/>
                <a:gd name="T16" fmla="*/ 0 h 541"/>
                <a:gd name="T17" fmla="*/ 3390 w 3390"/>
                <a:gd name="T18" fmla="*/ 541 h 541"/>
              </a:gdLst>
              <a:ahLst/>
              <a:cxnLst>
                <a:cxn ang="T10">
                  <a:pos x="T0" y="T1"/>
                </a:cxn>
                <a:cxn ang="T11">
                  <a:pos x="T2" y="T3"/>
                </a:cxn>
                <a:cxn ang="T12">
                  <a:pos x="T4" y="T5"/>
                </a:cxn>
                <a:cxn ang="T13">
                  <a:pos x="T6" y="T7"/>
                </a:cxn>
                <a:cxn ang="T14">
                  <a:pos x="T8" y="T9"/>
                </a:cxn>
              </a:cxnLst>
              <a:rect l="T15" t="T16" r="T17" b="T18"/>
              <a:pathLst>
                <a:path w="3390" h="541">
                  <a:moveTo>
                    <a:pt x="3382" y="0"/>
                  </a:moveTo>
                  <a:lnTo>
                    <a:pt x="3390" y="40"/>
                  </a:lnTo>
                  <a:lnTo>
                    <a:pt x="8" y="541"/>
                  </a:lnTo>
                  <a:lnTo>
                    <a:pt x="0" y="501"/>
                  </a:lnTo>
                  <a:lnTo>
                    <a:pt x="3382" y="0"/>
                  </a:lnTo>
                  <a:close/>
                </a:path>
              </a:pathLst>
            </a:custGeom>
            <a:solidFill>
              <a:srgbClr val="0E173F"/>
            </a:solidFill>
            <a:ln w="6350" cmpd="sng">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389" name="Line 14"/>
            <p:cNvSpPr>
              <a:spLocks noChangeShapeType="1"/>
            </p:cNvSpPr>
            <p:nvPr/>
          </p:nvSpPr>
          <p:spPr bwMode="auto">
            <a:xfrm flipV="1">
              <a:off x="-1633892" y="3005791"/>
              <a:ext cx="1588" cy="474662"/>
            </a:xfrm>
            <a:prstGeom prst="line">
              <a:avLst/>
            </a:prstGeom>
            <a:noFill/>
            <a:ln w="6350">
              <a:solidFill>
                <a:srgbClr val="000000"/>
              </a:solidFill>
              <a:round/>
              <a:headEnd/>
              <a:tailEnd/>
            </a:ln>
          </p:spPr>
          <p:txBody>
            <a:bodyPr/>
            <a:lstStyle/>
            <a:p>
              <a:endParaRPr lang="de-DE"/>
            </a:p>
          </p:txBody>
        </p:sp>
        <p:sp>
          <p:nvSpPr>
            <p:cNvPr id="101390" name="Oval 15"/>
            <p:cNvSpPr>
              <a:spLocks noChangeArrowheads="1"/>
            </p:cNvSpPr>
            <p:nvPr/>
          </p:nvSpPr>
          <p:spPr bwMode="auto">
            <a:xfrm>
              <a:off x="-1697392" y="2954993"/>
              <a:ext cx="139700" cy="141287"/>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391" name="Line 20"/>
            <p:cNvSpPr>
              <a:spLocks noChangeShapeType="1"/>
            </p:cNvSpPr>
            <p:nvPr/>
          </p:nvSpPr>
          <p:spPr bwMode="auto">
            <a:xfrm flipV="1">
              <a:off x="-6967892" y="2992026"/>
              <a:ext cx="1588" cy="474663"/>
            </a:xfrm>
            <a:prstGeom prst="line">
              <a:avLst/>
            </a:prstGeom>
            <a:noFill/>
            <a:ln w="6350">
              <a:solidFill>
                <a:srgbClr val="000000"/>
              </a:solidFill>
              <a:round/>
              <a:headEnd/>
              <a:tailEnd/>
            </a:ln>
          </p:spPr>
          <p:txBody>
            <a:bodyPr/>
            <a:lstStyle/>
            <a:p>
              <a:endParaRPr lang="de-DE"/>
            </a:p>
          </p:txBody>
        </p:sp>
        <p:sp>
          <p:nvSpPr>
            <p:cNvPr id="101392" name="Oval 21"/>
            <p:cNvSpPr>
              <a:spLocks noChangeArrowheads="1"/>
            </p:cNvSpPr>
            <p:nvPr/>
          </p:nvSpPr>
          <p:spPr bwMode="auto">
            <a:xfrm>
              <a:off x="-7031392" y="2941224"/>
              <a:ext cx="139700" cy="127000"/>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394" name="Rectangle 23"/>
            <p:cNvSpPr>
              <a:spLocks noChangeArrowheads="1"/>
            </p:cNvSpPr>
            <p:nvPr/>
          </p:nvSpPr>
          <p:spPr bwMode="auto">
            <a:xfrm>
              <a:off x="-8414104" y="3363501"/>
              <a:ext cx="2908300" cy="1310307"/>
            </a:xfrm>
            <a:prstGeom prst="rect">
              <a:avLst/>
            </a:prstGeom>
            <a:solidFill>
              <a:srgbClr val="F8F8F8"/>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101398" name="Oval 31"/>
            <p:cNvSpPr>
              <a:spLocks noChangeArrowheads="1"/>
            </p:cNvSpPr>
            <p:nvPr/>
          </p:nvSpPr>
          <p:spPr bwMode="auto">
            <a:xfrm>
              <a:off x="-4326292" y="2877280"/>
              <a:ext cx="114300" cy="128587"/>
            </a:xfrm>
            <a:prstGeom prst="ellipse">
              <a:avLst/>
            </a:prstGeom>
            <a:blipFill dpi="0" rotWithShape="0">
              <a:blip r:embed="rId3" cstate="print"/>
              <a:srcRect/>
              <a:tile tx="0" ty="0" sx="100000" sy="100000" flip="none" algn="tl"/>
            </a:blip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399" name="Oval 32"/>
            <p:cNvSpPr>
              <a:spLocks noChangeArrowheads="1"/>
            </p:cNvSpPr>
            <p:nvPr/>
          </p:nvSpPr>
          <p:spPr bwMode="auto">
            <a:xfrm>
              <a:off x="-4326292" y="2877280"/>
              <a:ext cx="114300" cy="128587"/>
            </a:xfrm>
            <a:prstGeom prst="ellipse">
              <a:avLst/>
            </a:prstGeom>
            <a:no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400" name="Oval 33"/>
            <p:cNvSpPr>
              <a:spLocks noChangeArrowheads="1"/>
            </p:cNvSpPr>
            <p:nvPr/>
          </p:nvSpPr>
          <p:spPr bwMode="auto">
            <a:xfrm>
              <a:off x="-4453291" y="2774092"/>
              <a:ext cx="368300" cy="373063"/>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101401" name="Arc 34"/>
            <p:cNvSpPr>
              <a:spLocks/>
            </p:cNvSpPr>
            <p:nvPr/>
          </p:nvSpPr>
          <p:spPr bwMode="auto">
            <a:xfrm>
              <a:off x="-4356453" y="5441366"/>
              <a:ext cx="177800" cy="66675"/>
            </a:xfrm>
            <a:custGeom>
              <a:avLst/>
              <a:gdLst>
                <a:gd name="T0" fmla="*/ 176977 w 43200"/>
                <a:gd name="T1" fmla="*/ 1272 h 25009"/>
                <a:gd name="T2" fmla="*/ 1115 w 43200"/>
                <a:gd name="T3" fmla="*/ 0 h 25009"/>
                <a:gd name="T4" fmla="*/ 88900 w 43200"/>
                <a:gd name="T5" fmla="*/ 9089 h 25009"/>
                <a:gd name="T6" fmla="*/ 0 60000 65536"/>
                <a:gd name="T7" fmla="*/ 0 60000 65536"/>
                <a:gd name="T8" fmla="*/ 0 60000 65536"/>
                <a:gd name="T9" fmla="*/ 0 w 43200"/>
                <a:gd name="T10" fmla="*/ 0 h 25009"/>
                <a:gd name="T11" fmla="*/ 43200 w 43200"/>
                <a:gd name="T12" fmla="*/ 25009 h 25009"/>
              </a:gdLst>
              <a:ahLst/>
              <a:cxnLst>
                <a:cxn ang="T6">
                  <a:pos x="T0" y="T1"/>
                </a:cxn>
                <a:cxn ang="T7">
                  <a:pos x="T2" y="T3"/>
                </a:cxn>
                <a:cxn ang="T8">
                  <a:pos x="T4" y="T5"/>
                </a:cxn>
              </a:cxnLst>
              <a:rect l="T9" t="T10" r="T11" b="T12"/>
              <a:pathLst>
                <a:path w="43200" h="25009" fill="none"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path>
                <a:path w="43200" h="25009" stroke="0"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lnTo>
                    <a:pt x="21600" y="3409"/>
                  </a:lnTo>
                  <a:close/>
                </a:path>
              </a:pathLst>
            </a:custGeom>
            <a:solidFill>
              <a:schemeClr val="accent2"/>
            </a:solidFill>
            <a:ln w="6350">
              <a:solidFill>
                <a:srgbClr val="000000"/>
              </a:solidFill>
              <a:round/>
              <a:headEnd/>
              <a:tailEnd/>
            </a:ln>
            <a:scene3d>
              <a:camera prst="orthographicFront"/>
              <a:lightRig rig="threePt" dir="t"/>
            </a:scene3d>
            <a:sp3d/>
          </p:spPr>
          <p:txBody>
            <a:bodyPr/>
            <a:lstStyle/>
            <a:p>
              <a:endParaRPr lang="de-DE"/>
            </a:p>
          </p:txBody>
        </p:sp>
        <p:sp>
          <p:nvSpPr>
            <p:cNvPr id="101402" name="Arc 35"/>
            <p:cNvSpPr>
              <a:spLocks/>
            </p:cNvSpPr>
            <p:nvPr/>
          </p:nvSpPr>
          <p:spPr bwMode="auto">
            <a:xfrm>
              <a:off x="-4356453" y="5441366"/>
              <a:ext cx="177800" cy="66675"/>
            </a:xfrm>
            <a:custGeom>
              <a:avLst/>
              <a:gdLst>
                <a:gd name="T0" fmla="*/ 176977 w 43200"/>
                <a:gd name="T1" fmla="*/ 1272 h 25009"/>
                <a:gd name="T2" fmla="*/ 1115 w 43200"/>
                <a:gd name="T3" fmla="*/ 0 h 25009"/>
                <a:gd name="T4" fmla="*/ 88900 w 43200"/>
                <a:gd name="T5" fmla="*/ 9089 h 25009"/>
                <a:gd name="T6" fmla="*/ 0 60000 65536"/>
                <a:gd name="T7" fmla="*/ 0 60000 65536"/>
                <a:gd name="T8" fmla="*/ 0 60000 65536"/>
                <a:gd name="T9" fmla="*/ 0 w 43200"/>
                <a:gd name="T10" fmla="*/ 0 h 25009"/>
                <a:gd name="T11" fmla="*/ 43200 w 43200"/>
                <a:gd name="T12" fmla="*/ 25009 h 25009"/>
              </a:gdLst>
              <a:ahLst/>
              <a:cxnLst>
                <a:cxn ang="T6">
                  <a:pos x="T0" y="T1"/>
                </a:cxn>
                <a:cxn ang="T7">
                  <a:pos x="T2" y="T3"/>
                </a:cxn>
                <a:cxn ang="T8">
                  <a:pos x="T4" y="T5"/>
                </a:cxn>
              </a:cxnLst>
              <a:rect l="T9" t="T10" r="T11" b="T12"/>
              <a:pathLst>
                <a:path w="43200" h="25009" fill="none"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path>
                <a:path w="43200" h="25009" stroke="0"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lnTo>
                    <a:pt x="21600" y="3409"/>
                  </a:lnTo>
                  <a:close/>
                </a:path>
              </a:pathLst>
            </a:custGeom>
            <a:solidFill>
              <a:srgbClr val="0E173F"/>
            </a:solidFill>
            <a:ln w="6350">
              <a:solidFill>
                <a:srgbClr val="000000"/>
              </a:solidFill>
              <a:round/>
              <a:headEnd/>
              <a:tailEnd/>
            </a:ln>
            <a:scene3d>
              <a:camera prst="orthographicFront"/>
              <a:lightRig rig="threePt" dir="t"/>
            </a:scene3d>
            <a:sp3d/>
          </p:spPr>
          <p:txBody>
            <a:bodyPr/>
            <a:lstStyle/>
            <a:p>
              <a:endParaRPr lang="de-DE"/>
            </a:p>
          </p:txBody>
        </p:sp>
        <p:sp>
          <p:nvSpPr>
            <p:cNvPr id="101407" name="Rectangle 45"/>
            <p:cNvSpPr>
              <a:spLocks noChangeArrowheads="1"/>
            </p:cNvSpPr>
            <p:nvPr/>
          </p:nvSpPr>
          <p:spPr bwMode="auto">
            <a:xfrm>
              <a:off x="-3086453" y="3386791"/>
              <a:ext cx="2908300" cy="1310307"/>
            </a:xfrm>
            <a:prstGeom prst="rect">
              <a:avLst/>
            </a:prstGeom>
            <a:solidFill>
              <a:srgbClr val="F8F8F8"/>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101410" name="Arc 52"/>
            <p:cNvSpPr>
              <a:spLocks/>
            </p:cNvSpPr>
            <p:nvPr/>
          </p:nvSpPr>
          <p:spPr bwMode="auto">
            <a:xfrm rot="16200000">
              <a:off x="-7125848" y="2854705"/>
              <a:ext cx="158750" cy="160338"/>
            </a:xfrm>
            <a:custGeom>
              <a:avLst/>
              <a:gdLst>
                <a:gd name="T0" fmla="*/ 0 w 21600"/>
                <a:gd name="T1" fmla="*/ 0 h 21600"/>
                <a:gd name="T2" fmla="*/ 158750 w 21600"/>
                <a:gd name="T3" fmla="*/ 160338 h 21600"/>
                <a:gd name="T4" fmla="*/ 0 w 21600"/>
                <a:gd name="T5" fmla="*/ 1603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101411" name="Arc 53"/>
            <p:cNvSpPr>
              <a:spLocks/>
            </p:cNvSpPr>
            <p:nvPr/>
          </p:nvSpPr>
          <p:spPr bwMode="auto">
            <a:xfrm rot="16200000">
              <a:off x="-7202842" y="2763424"/>
              <a:ext cx="266700" cy="279400"/>
            </a:xfrm>
            <a:custGeom>
              <a:avLst/>
              <a:gdLst>
                <a:gd name="T0" fmla="*/ 0 w 21600"/>
                <a:gd name="T1" fmla="*/ 0 h 21600"/>
                <a:gd name="T2" fmla="*/ 266700 w 21600"/>
                <a:gd name="T3" fmla="*/ 279400 h 21600"/>
                <a:gd name="T4" fmla="*/ 0 w 21600"/>
                <a:gd name="T5" fmla="*/ 279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101412" name="Arc 55"/>
            <p:cNvSpPr>
              <a:spLocks/>
            </p:cNvSpPr>
            <p:nvPr/>
          </p:nvSpPr>
          <p:spPr bwMode="auto">
            <a:xfrm rot="5400000" flipH="1">
              <a:off x="-1626748" y="2838309"/>
              <a:ext cx="158750" cy="160338"/>
            </a:xfrm>
            <a:custGeom>
              <a:avLst/>
              <a:gdLst>
                <a:gd name="T0" fmla="*/ 0 w 21600"/>
                <a:gd name="T1" fmla="*/ 0 h 21600"/>
                <a:gd name="T2" fmla="*/ 158750 w 21600"/>
                <a:gd name="T3" fmla="*/ 160338 h 21600"/>
                <a:gd name="T4" fmla="*/ 0 w 21600"/>
                <a:gd name="T5" fmla="*/ 1603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101413" name="Arc 56"/>
            <p:cNvSpPr>
              <a:spLocks/>
            </p:cNvSpPr>
            <p:nvPr/>
          </p:nvSpPr>
          <p:spPr bwMode="auto">
            <a:xfrm rot="5400000" flipH="1">
              <a:off x="-1656117" y="2747028"/>
              <a:ext cx="266700" cy="279400"/>
            </a:xfrm>
            <a:custGeom>
              <a:avLst/>
              <a:gdLst>
                <a:gd name="T0" fmla="*/ 0 w 21600"/>
                <a:gd name="T1" fmla="*/ 0 h 21600"/>
                <a:gd name="T2" fmla="*/ 266700 w 21600"/>
                <a:gd name="T3" fmla="*/ 279400 h 21600"/>
                <a:gd name="T4" fmla="*/ 0 w 21600"/>
                <a:gd name="T5" fmla="*/ 279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40" name="AutoShape 41"/>
            <p:cNvSpPr>
              <a:spLocks noChangeArrowheads="1"/>
            </p:cNvSpPr>
            <p:nvPr/>
          </p:nvSpPr>
          <p:spPr bwMode="auto">
            <a:xfrm>
              <a:off x="-7477479" y="3528599"/>
              <a:ext cx="1035050" cy="1035050"/>
            </a:xfrm>
            <a:prstGeom prst="plus">
              <a:avLst>
                <a:gd name="adj" fmla="val 35074"/>
              </a:avLst>
            </a:prstGeom>
            <a:solidFill>
              <a:srgbClr val="0E173F">
                <a:alpha val="30196"/>
              </a:srgbClr>
            </a:solidFill>
            <a:ln w="6350">
              <a:noFill/>
              <a:miter lim="800000"/>
              <a:headEnd/>
              <a:tailEnd/>
            </a:ln>
            <a:scene3d>
              <a:camera prst="orthographicFront"/>
              <a:lightRig rig="threePt" dir="t"/>
            </a:scene3d>
            <a:sp3d>
              <a:bevelT w="165100" prst="coolSlant"/>
            </a:sp3d>
          </p:spPr>
          <p:txBody>
            <a:bodyPr wrap="none" lIns="0" tIns="0" rIns="0" bIns="0" anchor="ctr"/>
            <a:lstStyle/>
            <a:p>
              <a:endParaRPr lang="de-DE"/>
            </a:p>
          </p:txBody>
        </p:sp>
        <p:sp>
          <p:nvSpPr>
            <p:cNvPr id="41" name="Rectangle 42"/>
            <p:cNvSpPr>
              <a:spLocks noChangeArrowheads="1"/>
            </p:cNvSpPr>
            <p:nvPr/>
          </p:nvSpPr>
          <p:spPr bwMode="auto">
            <a:xfrm>
              <a:off x="-2149828" y="3915428"/>
              <a:ext cx="1035050" cy="307975"/>
            </a:xfrm>
            <a:prstGeom prst="rect">
              <a:avLst/>
            </a:prstGeom>
            <a:solidFill>
              <a:srgbClr val="0E173F">
                <a:alpha val="30196"/>
              </a:srgbClr>
            </a:solidFill>
            <a:ln w="6350">
              <a:noFill/>
              <a:miter lim="800000"/>
              <a:headEnd/>
              <a:tailEnd/>
            </a:ln>
            <a:scene3d>
              <a:camera prst="orthographicFront"/>
              <a:lightRig rig="threePt" dir="t"/>
            </a:scene3d>
            <a:sp3d>
              <a:bevelT w="165100" prst="coolSlant"/>
            </a:sp3d>
          </p:spPr>
          <p:txBody>
            <a:bodyPr wrap="none" lIns="0" tIns="0" rIns="0" bIns="0" anchor="ctr"/>
            <a:lstStyle/>
            <a:p>
              <a:endParaRPr lang="de-DE"/>
            </a:p>
          </p:txBody>
        </p:sp>
      </p:grpSp>
      <p:grpSp>
        <p:nvGrpSpPr>
          <p:cNvPr id="7" name="Gruppieren 6"/>
          <p:cNvGrpSpPr/>
          <p:nvPr/>
        </p:nvGrpSpPr>
        <p:grpSpPr>
          <a:xfrm>
            <a:off x="2648744" y="2595317"/>
            <a:ext cx="5211865" cy="2214894"/>
            <a:chOff x="-5974356" y="5131792"/>
            <a:chExt cx="5211865" cy="2214894"/>
          </a:xfrm>
        </p:grpSpPr>
        <p:sp>
          <p:nvSpPr>
            <p:cNvPr id="47" name="Rectangle 6"/>
            <p:cNvSpPr>
              <a:spLocks noChangeArrowheads="1"/>
            </p:cNvSpPr>
            <p:nvPr/>
          </p:nvSpPr>
          <p:spPr bwMode="auto">
            <a:xfrm>
              <a:off x="-3821499" y="7109773"/>
              <a:ext cx="56258" cy="64294"/>
            </a:xfrm>
            <a:prstGeom prst="rect">
              <a:avLst/>
            </a:prstGeom>
            <a:solidFill>
              <a:srgbClr val="0E173F"/>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48" name="Rectangle 7"/>
            <p:cNvSpPr>
              <a:spLocks noChangeArrowheads="1"/>
            </p:cNvSpPr>
            <p:nvPr/>
          </p:nvSpPr>
          <p:spPr bwMode="auto">
            <a:xfrm>
              <a:off x="-3821499" y="7109773"/>
              <a:ext cx="56258" cy="64294"/>
            </a:xfrm>
            <a:prstGeom prst="rect">
              <a:avLst/>
            </a:prstGeom>
            <a:solidFill>
              <a:srgbClr val="0E173F"/>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49" name="Line 8"/>
            <p:cNvSpPr>
              <a:spLocks noChangeShapeType="1"/>
            </p:cNvSpPr>
            <p:nvPr/>
          </p:nvSpPr>
          <p:spPr bwMode="auto">
            <a:xfrm flipV="1">
              <a:off x="-3821499" y="7092696"/>
              <a:ext cx="1005" cy="65299"/>
            </a:xfrm>
            <a:prstGeom prst="line">
              <a:avLst/>
            </a:prstGeom>
            <a:no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50" name="Arc 9"/>
            <p:cNvSpPr>
              <a:spLocks/>
            </p:cNvSpPr>
            <p:nvPr/>
          </p:nvSpPr>
          <p:spPr bwMode="auto">
            <a:xfrm>
              <a:off x="-3821499" y="7167867"/>
              <a:ext cx="948342" cy="178819"/>
            </a:xfrm>
            <a:custGeom>
              <a:avLst/>
              <a:gdLst>
                <a:gd name="T0" fmla="*/ 1498600 w 43197"/>
                <a:gd name="T1" fmla="*/ 11096 h 22105"/>
                <a:gd name="T2" fmla="*/ 208 w 43197"/>
                <a:gd name="T3" fmla="*/ 0 h 22105"/>
                <a:gd name="T4" fmla="*/ 749352 w 43197"/>
                <a:gd name="T5" fmla="*/ 6456 h 22105"/>
                <a:gd name="T6" fmla="*/ 0 60000 65536"/>
                <a:gd name="T7" fmla="*/ 0 60000 65536"/>
                <a:gd name="T8" fmla="*/ 0 60000 65536"/>
                <a:gd name="T9" fmla="*/ 0 w 43197"/>
                <a:gd name="T10" fmla="*/ 0 h 22105"/>
                <a:gd name="T11" fmla="*/ 43197 w 43197"/>
                <a:gd name="T12" fmla="*/ 22105 h 22105"/>
              </a:gdLst>
              <a:ahLst/>
              <a:cxnLst>
                <a:cxn ang="T6">
                  <a:pos x="T0" y="T1"/>
                </a:cxn>
                <a:cxn ang="T7">
                  <a:pos x="T2" y="T3"/>
                </a:cxn>
                <a:cxn ang="T8">
                  <a:pos x="T4" y="T5"/>
                </a:cxn>
              </a:cxnLst>
              <a:rect l="T9" t="T10" r="T11" b="T12"/>
              <a:pathLst>
                <a:path w="43197" h="22105" fill="none" extrusionOk="0">
                  <a:moveTo>
                    <a:pt x="43196" y="867"/>
                  </a:moveTo>
                  <a:cubicBezTo>
                    <a:pt x="42998" y="12654"/>
                    <a:pt x="33387" y="22104"/>
                    <a:pt x="21600" y="22105"/>
                  </a:cubicBezTo>
                  <a:cubicBezTo>
                    <a:pt x="9670" y="22105"/>
                    <a:pt x="0" y="12434"/>
                    <a:pt x="0" y="505"/>
                  </a:cubicBezTo>
                  <a:cubicBezTo>
                    <a:pt x="-1" y="336"/>
                    <a:pt x="1" y="168"/>
                    <a:pt x="5" y="-1"/>
                  </a:cubicBezTo>
                </a:path>
                <a:path w="43197" h="22105" stroke="0" extrusionOk="0">
                  <a:moveTo>
                    <a:pt x="43196" y="867"/>
                  </a:moveTo>
                  <a:cubicBezTo>
                    <a:pt x="42998" y="12654"/>
                    <a:pt x="33387" y="22104"/>
                    <a:pt x="21600" y="22105"/>
                  </a:cubicBezTo>
                  <a:cubicBezTo>
                    <a:pt x="9670" y="22105"/>
                    <a:pt x="0" y="12434"/>
                    <a:pt x="0" y="505"/>
                  </a:cubicBezTo>
                  <a:cubicBezTo>
                    <a:pt x="-1" y="336"/>
                    <a:pt x="1" y="168"/>
                    <a:pt x="5" y="-1"/>
                  </a:cubicBezTo>
                  <a:lnTo>
                    <a:pt x="21600" y="505"/>
                  </a:lnTo>
                  <a:close/>
                </a:path>
              </a:pathLst>
            </a:custGeom>
            <a:solidFill>
              <a:srgbClr val="0E173F"/>
            </a:solidFill>
            <a:ln w="6350">
              <a:solidFill>
                <a:srgbClr val="000000"/>
              </a:solidFill>
              <a:round/>
              <a:headEnd/>
              <a:tailEnd/>
            </a:ln>
            <a:scene3d>
              <a:camera prst="orthographicFront"/>
              <a:lightRig rig="threePt" dir="t"/>
            </a:scene3d>
            <a:sp3d/>
          </p:spPr>
          <p:txBody>
            <a:bodyPr/>
            <a:lstStyle/>
            <a:p>
              <a:endParaRPr lang="de-DE"/>
            </a:p>
          </p:txBody>
        </p:sp>
        <p:sp>
          <p:nvSpPr>
            <p:cNvPr id="51" name="Oval 11"/>
            <p:cNvSpPr>
              <a:spLocks noChangeArrowheads="1"/>
            </p:cNvSpPr>
            <p:nvPr/>
          </p:nvSpPr>
          <p:spPr bwMode="auto">
            <a:xfrm>
              <a:off x="-3821499" y="6932791"/>
              <a:ext cx="948342" cy="348597"/>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52" name="Rectangle 12"/>
            <p:cNvSpPr>
              <a:spLocks noChangeArrowheads="1"/>
            </p:cNvSpPr>
            <p:nvPr/>
          </p:nvSpPr>
          <p:spPr bwMode="auto">
            <a:xfrm>
              <a:off x="-3403585" y="5504248"/>
              <a:ext cx="104478" cy="1582245"/>
            </a:xfrm>
            <a:prstGeom prst="rect">
              <a:avLst/>
            </a:prstGeom>
            <a:solidFill>
              <a:srgbClr val="0E173F"/>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53" name="Freeform 13"/>
            <p:cNvSpPr>
              <a:spLocks/>
            </p:cNvSpPr>
            <p:nvPr/>
          </p:nvSpPr>
          <p:spPr bwMode="auto">
            <a:xfrm rot="161073">
              <a:off x="-5067202" y="5219948"/>
              <a:ext cx="3407603" cy="543488"/>
            </a:xfrm>
            <a:custGeom>
              <a:avLst/>
              <a:gdLst>
                <a:gd name="T0" fmla="*/ 3382 w 3390"/>
                <a:gd name="T1" fmla="*/ 0 h 541"/>
                <a:gd name="T2" fmla="*/ 3390 w 3390"/>
                <a:gd name="T3" fmla="*/ 40 h 541"/>
                <a:gd name="T4" fmla="*/ 8 w 3390"/>
                <a:gd name="T5" fmla="*/ 541 h 541"/>
                <a:gd name="T6" fmla="*/ 0 w 3390"/>
                <a:gd name="T7" fmla="*/ 501 h 541"/>
                <a:gd name="T8" fmla="*/ 3382 w 3390"/>
                <a:gd name="T9" fmla="*/ 0 h 541"/>
                <a:gd name="T10" fmla="*/ 0 60000 65536"/>
                <a:gd name="T11" fmla="*/ 0 60000 65536"/>
                <a:gd name="T12" fmla="*/ 0 60000 65536"/>
                <a:gd name="T13" fmla="*/ 0 60000 65536"/>
                <a:gd name="T14" fmla="*/ 0 60000 65536"/>
                <a:gd name="T15" fmla="*/ 0 w 3390"/>
                <a:gd name="T16" fmla="*/ 0 h 541"/>
                <a:gd name="T17" fmla="*/ 3390 w 3390"/>
                <a:gd name="T18" fmla="*/ 541 h 541"/>
              </a:gdLst>
              <a:ahLst/>
              <a:cxnLst>
                <a:cxn ang="T10">
                  <a:pos x="T0" y="T1"/>
                </a:cxn>
                <a:cxn ang="T11">
                  <a:pos x="T2" y="T3"/>
                </a:cxn>
                <a:cxn ang="T12">
                  <a:pos x="T4" y="T5"/>
                </a:cxn>
                <a:cxn ang="T13">
                  <a:pos x="T6" y="T7"/>
                </a:cxn>
                <a:cxn ang="T14">
                  <a:pos x="T8" y="T9"/>
                </a:cxn>
              </a:cxnLst>
              <a:rect l="T15" t="T16" r="T17" b="T18"/>
              <a:pathLst>
                <a:path w="3390" h="541">
                  <a:moveTo>
                    <a:pt x="3382" y="0"/>
                  </a:moveTo>
                  <a:lnTo>
                    <a:pt x="3390" y="40"/>
                  </a:lnTo>
                  <a:lnTo>
                    <a:pt x="8" y="541"/>
                  </a:lnTo>
                  <a:lnTo>
                    <a:pt x="0" y="501"/>
                  </a:lnTo>
                  <a:lnTo>
                    <a:pt x="3382" y="0"/>
                  </a:lnTo>
                  <a:close/>
                </a:path>
              </a:pathLst>
            </a:custGeom>
            <a:solidFill>
              <a:srgbClr val="0E173F"/>
            </a:solidFill>
            <a:ln w="6350" cmpd="sng">
              <a:solidFill>
                <a:srgbClr val="000000"/>
              </a:solidFill>
              <a:round/>
              <a:headEnd/>
              <a:tailEnd/>
            </a:ln>
            <a:scene3d>
              <a:camera prst="orthographicFront"/>
              <a:lightRig rig="threePt" dir="t"/>
            </a:scene3d>
            <a:sp3d>
              <a:bevelT w="165100" prst="coolSlant"/>
            </a:sp3d>
          </p:spPr>
          <p:txBody>
            <a:bodyPr/>
            <a:lstStyle/>
            <a:p>
              <a:endParaRPr lang="de-DE"/>
            </a:p>
          </p:txBody>
        </p:sp>
        <p:sp>
          <p:nvSpPr>
            <p:cNvPr id="54" name="Line 14"/>
            <p:cNvSpPr>
              <a:spLocks noChangeShapeType="1"/>
            </p:cNvSpPr>
            <p:nvPr/>
          </p:nvSpPr>
          <p:spPr bwMode="auto">
            <a:xfrm flipV="1">
              <a:off x="-1683710" y="5291524"/>
              <a:ext cx="1005" cy="300375"/>
            </a:xfrm>
            <a:prstGeom prst="line">
              <a:avLst/>
            </a:prstGeom>
            <a:noFill/>
            <a:ln w="6350">
              <a:solidFill>
                <a:srgbClr val="000000"/>
              </a:solidFill>
              <a:round/>
              <a:headEnd/>
              <a:tailEnd/>
            </a:ln>
          </p:spPr>
          <p:txBody>
            <a:bodyPr/>
            <a:lstStyle/>
            <a:p>
              <a:endParaRPr lang="de-DE"/>
            </a:p>
          </p:txBody>
        </p:sp>
        <p:sp>
          <p:nvSpPr>
            <p:cNvPr id="55" name="Oval 15"/>
            <p:cNvSpPr>
              <a:spLocks noChangeArrowheads="1"/>
            </p:cNvSpPr>
            <p:nvPr/>
          </p:nvSpPr>
          <p:spPr bwMode="auto">
            <a:xfrm>
              <a:off x="-1723894" y="5259378"/>
              <a:ext cx="88405" cy="89409"/>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56" name="Line 20"/>
            <p:cNvSpPr>
              <a:spLocks noChangeShapeType="1"/>
            </p:cNvSpPr>
            <p:nvPr/>
          </p:nvSpPr>
          <p:spPr bwMode="auto">
            <a:xfrm flipV="1">
              <a:off x="-5059166" y="5648904"/>
              <a:ext cx="1005" cy="300376"/>
            </a:xfrm>
            <a:prstGeom prst="line">
              <a:avLst/>
            </a:prstGeom>
            <a:noFill/>
            <a:ln w="6350">
              <a:solidFill>
                <a:srgbClr val="000000"/>
              </a:solidFill>
              <a:round/>
              <a:headEnd/>
              <a:tailEnd/>
            </a:ln>
          </p:spPr>
          <p:txBody>
            <a:bodyPr/>
            <a:lstStyle/>
            <a:p>
              <a:endParaRPr lang="de-DE"/>
            </a:p>
          </p:txBody>
        </p:sp>
        <p:sp>
          <p:nvSpPr>
            <p:cNvPr id="57" name="Oval 21"/>
            <p:cNvSpPr>
              <a:spLocks noChangeArrowheads="1"/>
            </p:cNvSpPr>
            <p:nvPr/>
          </p:nvSpPr>
          <p:spPr bwMode="auto">
            <a:xfrm>
              <a:off x="-5099350" y="5616756"/>
              <a:ext cx="88405" cy="80368"/>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58" name="Rectangle 23"/>
            <p:cNvSpPr>
              <a:spLocks noChangeArrowheads="1"/>
            </p:cNvSpPr>
            <p:nvPr/>
          </p:nvSpPr>
          <p:spPr bwMode="auto">
            <a:xfrm>
              <a:off x="-5974356" y="5949280"/>
              <a:ext cx="1840427" cy="829187"/>
            </a:xfrm>
            <a:prstGeom prst="rect">
              <a:avLst/>
            </a:prstGeom>
            <a:solidFill>
              <a:srgbClr val="F8F8F8"/>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59" name="Oval 31"/>
            <p:cNvSpPr>
              <a:spLocks noChangeArrowheads="1"/>
            </p:cNvSpPr>
            <p:nvPr/>
          </p:nvSpPr>
          <p:spPr bwMode="auto">
            <a:xfrm>
              <a:off x="-3387512" y="5446988"/>
              <a:ext cx="72331" cy="81372"/>
            </a:xfrm>
            <a:prstGeom prst="ellipse">
              <a:avLst/>
            </a:prstGeom>
            <a:blipFill dpi="0" rotWithShape="0">
              <a:blip r:embed="rId3" cstate="print"/>
              <a:srcRect/>
              <a:tile tx="0" ty="0" sx="100000" sy="100000" flip="none" algn="tl"/>
            </a:blip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60" name="Oval 32"/>
            <p:cNvSpPr>
              <a:spLocks noChangeArrowheads="1"/>
            </p:cNvSpPr>
            <p:nvPr/>
          </p:nvSpPr>
          <p:spPr bwMode="auto">
            <a:xfrm>
              <a:off x="-3387512" y="5446988"/>
              <a:ext cx="72331" cy="81372"/>
            </a:xfrm>
            <a:prstGeom prst="ellipse">
              <a:avLst/>
            </a:prstGeom>
            <a:no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61" name="Oval 33"/>
            <p:cNvSpPr>
              <a:spLocks noChangeArrowheads="1"/>
            </p:cNvSpPr>
            <p:nvPr/>
          </p:nvSpPr>
          <p:spPr bwMode="auto">
            <a:xfrm>
              <a:off x="-3467879" y="5381688"/>
              <a:ext cx="233067" cy="236081"/>
            </a:xfrm>
            <a:prstGeom prst="ellipse">
              <a:avLst/>
            </a:prstGeom>
            <a:solidFill>
              <a:srgbClr val="0E173F"/>
            </a:solidFill>
            <a:ln w="6350">
              <a:solidFill>
                <a:srgbClr val="000000"/>
              </a:solidFill>
              <a:round/>
              <a:headEnd/>
              <a:tailEnd/>
            </a:ln>
            <a:scene3d>
              <a:camera prst="orthographicFront"/>
              <a:lightRig rig="threePt" dir="t"/>
            </a:scene3d>
            <a:sp3d>
              <a:bevelT w="165100" prst="coolSlant"/>
            </a:sp3d>
          </p:spPr>
          <p:txBody>
            <a:bodyPr/>
            <a:lstStyle/>
            <a:p>
              <a:endParaRPr lang="de-DE"/>
            </a:p>
          </p:txBody>
        </p:sp>
        <p:sp>
          <p:nvSpPr>
            <p:cNvPr id="62" name="Arc 34"/>
            <p:cNvSpPr>
              <a:spLocks/>
            </p:cNvSpPr>
            <p:nvPr/>
          </p:nvSpPr>
          <p:spPr bwMode="auto">
            <a:xfrm>
              <a:off x="-3406598" y="7069590"/>
              <a:ext cx="112515" cy="42193"/>
            </a:xfrm>
            <a:custGeom>
              <a:avLst/>
              <a:gdLst>
                <a:gd name="T0" fmla="*/ 176977 w 43200"/>
                <a:gd name="T1" fmla="*/ 1272 h 25009"/>
                <a:gd name="T2" fmla="*/ 1115 w 43200"/>
                <a:gd name="T3" fmla="*/ 0 h 25009"/>
                <a:gd name="T4" fmla="*/ 88900 w 43200"/>
                <a:gd name="T5" fmla="*/ 9089 h 25009"/>
                <a:gd name="T6" fmla="*/ 0 60000 65536"/>
                <a:gd name="T7" fmla="*/ 0 60000 65536"/>
                <a:gd name="T8" fmla="*/ 0 60000 65536"/>
                <a:gd name="T9" fmla="*/ 0 w 43200"/>
                <a:gd name="T10" fmla="*/ 0 h 25009"/>
                <a:gd name="T11" fmla="*/ 43200 w 43200"/>
                <a:gd name="T12" fmla="*/ 25009 h 25009"/>
              </a:gdLst>
              <a:ahLst/>
              <a:cxnLst>
                <a:cxn ang="T6">
                  <a:pos x="T0" y="T1"/>
                </a:cxn>
                <a:cxn ang="T7">
                  <a:pos x="T2" y="T3"/>
                </a:cxn>
                <a:cxn ang="T8">
                  <a:pos x="T4" y="T5"/>
                </a:cxn>
              </a:cxnLst>
              <a:rect l="T9" t="T10" r="T11" b="T12"/>
              <a:pathLst>
                <a:path w="43200" h="25009" fill="none"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path>
                <a:path w="43200" h="25009" stroke="0"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lnTo>
                    <a:pt x="21600" y="3409"/>
                  </a:lnTo>
                  <a:close/>
                </a:path>
              </a:pathLst>
            </a:custGeom>
            <a:solidFill>
              <a:schemeClr val="accent2"/>
            </a:solidFill>
            <a:ln w="6350">
              <a:solidFill>
                <a:srgbClr val="000000"/>
              </a:solidFill>
              <a:round/>
              <a:headEnd/>
              <a:tailEnd/>
            </a:ln>
            <a:scene3d>
              <a:camera prst="orthographicFront"/>
              <a:lightRig rig="threePt" dir="t"/>
            </a:scene3d>
            <a:sp3d/>
          </p:spPr>
          <p:txBody>
            <a:bodyPr/>
            <a:lstStyle/>
            <a:p>
              <a:endParaRPr lang="de-DE"/>
            </a:p>
          </p:txBody>
        </p:sp>
        <p:sp>
          <p:nvSpPr>
            <p:cNvPr id="63" name="Arc 35"/>
            <p:cNvSpPr>
              <a:spLocks/>
            </p:cNvSpPr>
            <p:nvPr/>
          </p:nvSpPr>
          <p:spPr bwMode="auto">
            <a:xfrm>
              <a:off x="-3406598" y="7069590"/>
              <a:ext cx="112515" cy="42193"/>
            </a:xfrm>
            <a:custGeom>
              <a:avLst/>
              <a:gdLst>
                <a:gd name="T0" fmla="*/ 176977 w 43200"/>
                <a:gd name="T1" fmla="*/ 1272 h 25009"/>
                <a:gd name="T2" fmla="*/ 1115 w 43200"/>
                <a:gd name="T3" fmla="*/ 0 h 25009"/>
                <a:gd name="T4" fmla="*/ 88900 w 43200"/>
                <a:gd name="T5" fmla="*/ 9089 h 25009"/>
                <a:gd name="T6" fmla="*/ 0 60000 65536"/>
                <a:gd name="T7" fmla="*/ 0 60000 65536"/>
                <a:gd name="T8" fmla="*/ 0 60000 65536"/>
                <a:gd name="T9" fmla="*/ 0 w 43200"/>
                <a:gd name="T10" fmla="*/ 0 h 25009"/>
                <a:gd name="T11" fmla="*/ 43200 w 43200"/>
                <a:gd name="T12" fmla="*/ 25009 h 25009"/>
              </a:gdLst>
              <a:ahLst/>
              <a:cxnLst>
                <a:cxn ang="T6">
                  <a:pos x="T0" y="T1"/>
                </a:cxn>
                <a:cxn ang="T7">
                  <a:pos x="T2" y="T3"/>
                </a:cxn>
                <a:cxn ang="T8">
                  <a:pos x="T4" y="T5"/>
                </a:cxn>
              </a:cxnLst>
              <a:rect l="T9" t="T10" r="T11" b="T12"/>
              <a:pathLst>
                <a:path w="43200" h="25009" fill="none"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path>
                <a:path w="43200" h="25009" stroke="0" extrusionOk="0">
                  <a:moveTo>
                    <a:pt x="43000" y="476"/>
                  </a:moveTo>
                  <a:cubicBezTo>
                    <a:pt x="43133" y="1448"/>
                    <a:pt x="43200" y="2428"/>
                    <a:pt x="43200" y="3409"/>
                  </a:cubicBezTo>
                  <a:cubicBezTo>
                    <a:pt x="43200" y="15338"/>
                    <a:pt x="33529" y="25009"/>
                    <a:pt x="21600" y="25009"/>
                  </a:cubicBezTo>
                  <a:cubicBezTo>
                    <a:pt x="9670" y="25009"/>
                    <a:pt x="0" y="15338"/>
                    <a:pt x="0" y="3409"/>
                  </a:cubicBezTo>
                  <a:cubicBezTo>
                    <a:pt x="-1" y="2267"/>
                    <a:pt x="90" y="1127"/>
                    <a:pt x="270" y="-1"/>
                  </a:cubicBezTo>
                  <a:lnTo>
                    <a:pt x="21600" y="3409"/>
                  </a:lnTo>
                  <a:close/>
                </a:path>
              </a:pathLst>
            </a:custGeom>
            <a:solidFill>
              <a:srgbClr val="0E173F"/>
            </a:solidFill>
            <a:ln w="6350">
              <a:solidFill>
                <a:srgbClr val="000000"/>
              </a:solidFill>
              <a:round/>
              <a:headEnd/>
              <a:tailEnd/>
            </a:ln>
            <a:scene3d>
              <a:camera prst="orthographicFront"/>
              <a:lightRig rig="threePt" dir="t"/>
            </a:scene3d>
            <a:sp3d/>
          </p:spPr>
          <p:txBody>
            <a:bodyPr/>
            <a:lstStyle/>
            <a:p>
              <a:endParaRPr lang="de-DE"/>
            </a:p>
          </p:txBody>
        </p:sp>
        <p:sp>
          <p:nvSpPr>
            <p:cNvPr id="64" name="Rectangle 45"/>
            <p:cNvSpPr>
              <a:spLocks noChangeArrowheads="1"/>
            </p:cNvSpPr>
            <p:nvPr/>
          </p:nvSpPr>
          <p:spPr bwMode="auto">
            <a:xfrm>
              <a:off x="-2602918" y="5589240"/>
              <a:ext cx="1840427" cy="829187"/>
            </a:xfrm>
            <a:prstGeom prst="rect">
              <a:avLst/>
            </a:prstGeom>
            <a:solidFill>
              <a:srgbClr val="F8F8F8"/>
            </a:solidFill>
            <a:ln w="6350">
              <a:solidFill>
                <a:srgbClr val="000000"/>
              </a:solidFill>
              <a:miter lim="800000"/>
              <a:headEnd/>
              <a:tailEnd/>
            </a:ln>
            <a:scene3d>
              <a:camera prst="orthographicFront"/>
              <a:lightRig rig="threePt" dir="t"/>
            </a:scene3d>
            <a:sp3d>
              <a:bevelT w="165100" prst="coolSlant"/>
            </a:sp3d>
          </p:spPr>
          <p:txBody>
            <a:bodyPr/>
            <a:lstStyle/>
            <a:p>
              <a:endParaRPr lang="de-DE"/>
            </a:p>
          </p:txBody>
        </p:sp>
        <p:sp>
          <p:nvSpPr>
            <p:cNvPr id="65" name="Arc 52"/>
            <p:cNvSpPr>
              <a:spLocks/>
            </p:cNvSpPr>
            <p:nvPr/>
          </p:nvSpPr>
          <p:spPr bwMode="auto">
            <a:xfrm rot="16200000">
              <a:off x="-5159123" y="5562005"/>
              <a:ext cx="100460" cy="101465"/>
            </a:xfrm>
            <a:custGeom>
              <a:avLst/>
              <a:gdLst>
                <a:gd name="T0" fmla="*/ 0 w 21600"/>
                <a:gd name="T1" fmla="*/ 0 h 21600"/>
                <a:gd name="T2" fmla="*/ 158750 w 21600"/>
                <a:gd name="T3" fmla="*/ 160338 h 21600"/>
                <a:gd name="T4" fmla="*/ 0 w 21600"/>
                <a:gd name="T5" fmla="*/ 1603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66" name="Arc 53"/>
            <p:cNvSpPr>
              <a:spLocks/>
            </p:cNvSpPr>
            <p:nvPr/>
          </p:nvSpPr>
          <p:spPr bwMode="auto">
            <a:xfrm rot="16200000">
              <a:off x="-5207847" y="5504240"/>
              <a:ext cx="168773" cy="176810"/>
            </a:xfrm>
            <a:custGeom>
              <a:avLst/>
              <a:gdLst>
                <a:gd name="T0" fmla="*/ 0 w 21600"/>
                <a:gd name="T1" fmla="*/ 0 h 21600"/>
                <a:gd name="T2" fmla="*/ 266700 w 21600"/>
                <a:gd name="T3" fmla="*/ 279400 h 21600"/>
                <a:gd name="T4" fmla="*/ 0 w 21600"/>
                <a:gd name="T5" fmla="*/ 279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67" name="Arc 55"/>
            <p:cNvSpPr>
              <a:spLocks/>
            </p:cNvSpPr>
            <p:nvPr/>
          </p:nvSpPr>
          <p:spPr bwMode="auto">
            <a:xfrm rot="5400000" flipH="1">
              <a:off x="-1679189" y="5185538"/>
              <a:ext cx="100460" cy="101465"/>
            </a:xfrm>
            <a:custGeom>
              <a:avLst/>
              <a:gdLst>
                <a:gd name="T0" fmla="*/ 0 w 21600"/>
                <a:gd name="T1" fmla="*/ 0 h 21600"/>
                <a:gd name="T2" fmla="*/ 158750 w 21600"/>
                <a:gd name="T3" fmla="*/ 160338 h 21600"/>
                <a:gd name="T4" fmla="*/ 0 w 21600"/>
                <a:gd name="T5" fmla="*/ 1603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68" name="Arc 56"/>
            <p:cNvSpPr>
              <a:spLocks/>
            </p:cNvSpPr>
            <p:nvPr/>
          </p:nvSpPr>
          <p:spPr bwMode="auto">
            <a:xfrm rot="5400000" flipH="1">
              <a:off x="-1697774" y="5127774"/>
              <a:ext cx="168773" cy="176810"/>
            </a:xfrm>
            <a:custGeom>
              <a:avLst/>
              <a:gdLst>
                <a:gd name="T0" fmla="*/ 0 w 21600"/>
                <a:gd name="T1" fmla="*/ 0 h 21600"/>
                <a:gd name="T2" fmla="*/ 266700 w 21600"/>
                <a:gd name="T3" fmla="*/ 279400 h 21600"/>
                <a:gd name="T4" fmla="*/ 0 w 21600"/>
                <a:gd name="T5" fmla="*/ 279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chemeClr val="tx1"/>
              </a:solidFill>
              <a:round/>
              <a:headEnd/>
              <a:tailEnd/>
            </a:ln>
          </p:spPr>
          <p:txBody>
            <a:bodyPr wrap="none" lIns="0" tIns="0" rIns="0" bIns="0" anchor="ctr"/>
            <a:lstStyle/>
            <a:p>
              <a:endParaRPr lang="de-DE"/>
            </a:p>
          </p:txBody>
        </p:sp>
        <p:sp>
          <p:nvSpPr>
            <p:cNvPr id="69" name="AutoShape 41"/>
            <p:cNvSpPr>
              <a:spLocks noChangeArrowheads="1"/>
            </p:cNvSpPr>
            <p:nvPr/>
          </p:nvSpPr>
          <p:spPr bwMode="auto">
            <a:xfrm>
              <a:off x="-5381642" y="6053758"/>
              <a:ext cx="654999" cy="654999"/>
            </a:xfrm>
            <a:prstGeom prst="plus">
              <a:avLst>
                <a:gd name="adj" fmla="val 35074"/>
              </a:avLst>
            </a:prstGeom>
            <a:solidFill>
              <a:srgbClr val="0E173F">
                <a:alpha val="30196"/>
              </a:srgbClr>
            </a:solidFill>
            <a:ln w="6350">
              <a:noFill/>
              <a:miter lim="800000"/>
              <a:headEnd/>
              <a:tailEnd/>
            </a:ln>
            <a:scene3d>
              <a:camera prst="orthographicFront"/>
              <a:lightRig rig="threePt" dir="t"/>
            </a:scene3d>
            <a:sp3d>
              <a:bevelT w="165100" prst="coolSlant"/>
            </a:sp3d>
          </p:spPr>
          <p:txBody>
            <a:bodyPr wrap="none" lIns="0" tIns="0" rIns="0" bIns="0" anchor="ctr"/>
            <a:lstStyle/>
            <a:p>
              <a:endParaRPr lang="de-DE"/>
            </a:p>
          </p:txBody>
        </p:sp>
        <p:sp>
          <p:nvSpPr>
            <p:cNvPr id="70" name="Rectangle 42"/>
            <p:cNvSpPr>
              <a:spLocks noChangeArrowheads="1"/>
            </p:cNvSpPr>
            <p:nvPr/>
          </p:nvSpPr>
          <p:spPr bwMode="auto">
            <a:xfrm>
              <a:off x="-2010204" y="5923771"/>
              <a:ext cx="654999" cy="194892"/>
            </a:xfrm>
            <a:prstGeom prst="rect">
              <a:avLst/>
            </a:prstGeom>
            <a:solidFill>
              <a:srgbClr val="0E173F">
                <a:alpha val="30196"/>
              </a:srgbClr>
            </a:solidFill>
            <a:ln w="6350">
              <a:noFill/>
              <a:miter lim="800000"/>
              <a:headEnd/>
              <a:tailEnd/>
            </a:ln>
            <a:scene3d>
              <a:camera prst="orthographicFront"/>
              <a:lightRig rig="threePt" dir="t"/>
            </a:scene3d>
            <a:sp3d>
              <a:bevelT w="165100" prst="coolSlant"/>
            </a:sp3d>
          </p:spPr>
          <p:txBody>
            <a:bodyPr wrap="none" lIns="0" tIns="0" rIns="0" bIns="0" anchor="ctr"/>
            <a:lstStyle/>
            <a:p>
              <a:endParaRPr lang="de-DE"/>
            </a:p>
          </p:txBody>
        </p:sp>
      </p:grpSp>
      <p:sp>
        <p:nvSpPr>
          <p:cNvPr id="101405" name="Rectangle 43"/>
          <p:cNvSpPr>
            <a:spLocks noChangeArrowheads="1"/>
          </p:cNvSpPr>
          <p:nvPr/>
        </p:nvSpPr>
        <p:spPr bwMode="auto">
          <a:xfrm>
            <a:off x="2199594" y="3304438"/>
            <a:ext cx="2705100" cy="646331"/>
          </a:xfrm>
          <a:prstGeom prst="rect">
            <a:avLst/>
          </a:prstGeom>
          <a:noFill/>
          <a:ln w="6350">
            <a:noFill/>
            <a:miter lim="800000"/>
            <a:headEnd/>
            <a:tailEnd/>
          </a:ln>
        </p:spPr>
        <p:txBody>
          <a:bodyPr lIns="0" tIns="0" rIns="0" bIns="0">
            <a:spAutoFit/>
          </a:bodyPr>
          <a:lstStyle/>
          <a:p>
            <a:pPr marL="190500" lvl="1" indent="-188913" algn="ctr" defTabSz="330200">
              <a:lnSpc>
                <a:spcPct val="100000"/>
              </a:lnSpc>
              <a:tabLst>
                <a:tab pos="8521700" algn="r"/>
              </a:tabLst>
            </a:pPr>
            <a:r>
              <a:rPr lang="de-DE" altLang="de-DE" sz="1400" dirty="0" err="1" smtClean="0"/>
              <a:t>Benefits</a:t>
            </a:r>
            <a:endParaRPr lang="de-DE" altLang="de-DE" sz="1400" dirty="0" smtClean="0"/>
          </a:p>
          <a:p>
            <a:pPr marL="190500" lvl="1" indent="-188913" algn="ctr" defTabSz="330200">
              <a:lnSpc>
                <a:spcPct val="100000"/>
              </a:lnSpc>
              <a:tabLst>
                <a:tab pos="8521700" algn="r"/>
              </a:tabLst>
            </a:pPr>
            <a:endParaRPr lang="de-DE" altLang="de-DE" sz="1400" dirty="0"/>
          </a:p>
          <a:p>
            <a:pPr marL="190500" lvl="1" indent="-188913" algn="ctr" defTabSz="330200">
              <a:lnSpc>
                <a:spcPct val="100000"/>
              </a:lnSpc>
              <a:tabLst>
                <a:tab pos="8521700" algn="r"/>
              </a:tabLst>
            </a:pPr>
            <a:r>
              <a:rPr lang="de-DE" altLang="de-DE" sz="1400" dirty="0" smtClean="0"/>
              <a:t>Adoption</a:t>
            </a:r>
          </a:p>
        </p:txBody>
      </p:sp>
      <p:sp>
        <p:nvSpPr>
          <p:cNvPr id="71" name="Rectangle 43"/>
          <p:cNvSpPr>
            <a:spLocks noChangeArrowheads="1"/>
          </p:cNvSpPr>
          <p:nvPr/>
        </p:nvSpPr>
        <p:spPr bwMode="auto">
          <a:xfrm>
            <a:off x="2201292" y="3495062"/>
            <a:ext cx="2705100" cy="646331"/>
          </a:xfrm>
          <a:prstGeom prst="rect">
            <a:avLst/>
          </a:prstGeom>
          <a:noFill/>
          <a:ln w="6350">
            <a:noFill/>
            <a:miter lim="800000"/>
            <a:headEnd/>
            <a:tailEnd/>
          </a:ln>
        </p:spPr>
        <p:txBody>
          <a:bodyPr lIns="0" tIns="0" rIns="0" bIns="0">
            <a:spAutoFit/>
          </a:bodyPr>
          <a:lstStyle/>
          <a:p>
            <a:pPr marL="190500" lvl="1" indent="-188913" algn="ctr" defTabSz="330200">
              <a:lnSpc>
                <a:spcPct val="100000"/>
              </a:lnSpc>
              <a:tabLst>
                <a:tab pos="8521700" algn="r"/>
              </a:tabLst>
            </a:pPr>
            <a:r>
              <a:rPr lang="de-DE" altLang="de-DE" sz="1400" dirty="0" err="1" smtClean="0"/>
              <a:t>Benefits</a:t>
            </a:r>
            <a:endParaRPr lang="de-DE" altLang="de-DE" sz="1400" dirty="0" smtClean="0"/>
          </a:p>
          <a:p>
            <a:pPr marL="190500" lvl="1" indent="-188913" algn="ctr" defTabSz="330200">
              <a:lnSpc>
                <a:spcPct val="100000"/>
              </a:lnSpc>
              <a:tabLst>
                <a:tab pos="8521700" algn="r"/>
              </a:tabLst>
            </a:pPr>
            <a:endParaRPr lang="de-DE" altLang="de-DE" sz="1400" dirty="0"/>
          </a:p>
          <a:p>
            <a:pPr marL="190500" lvl="1" indent="-188913" algn="ctr" defTabSz="330200">
              <a:lnSpc>
                <a:spcPct val="100000"/>
              </a:lnSpc>
              <a:tabLst>
                <a:tab pos="8521700" algn="r"/>
              </a:tabLst>
            </a:pPr>
            <a:r>
              <a:rPr lang="de-DE" altLang="de-DE" sz="1400" dirty="0" smtClean="0"/>
              <a:t>Adoption</a:t>
            </a:r>
          </a:p>
        </p:txBody>
      </p:sp>
      <p:sp>
        <p:nvSpPr>
          <p:cNvPr id="101408" name="Rectangle 47"/>
          <p:cNvSpPr>
            <a:spLocks noChangeArrowheads="1"/>
          </p:cNvSpPr>
          <p:nvPr/>
        </p:nvSpPr>
        <p:spPr bwMode="auto">
          <a:xfrm>
            <a:off x="5601072" y="3299744"/>
            <a:ext cx="2705100" cy="646331"/>
          </a:xfrm>
          <a:prstGeom prst="rect">
            <a:avLst/>
          </a:prstGeom>
          <a:noFill/>
          <a:ln w="6350">
            <a:noFill/>
            <a:miter lim="800000"/>
            <a:headEnd/>
            <a:tailEnd/>
          </a:ln>
        </p:spPr>
        <p:txBody>
          <a:bodyPr lIns="0" tIns="0" rIns="0" bIns="0">
            <a:spAutoFit/>
          </a:bodyPr>
          <a:lstStyle/>
          <a:p>
            <a:pPr marL="190500" lvl="1" indent="-188913" algn="ctr" defTabSz="330200">
              <a:lnSpc>
                <a:spcPct val="100000"/>
              </a:lnSpc>
              <a:tabLst>
                <a:tab pos="8521700" algn="r"/>
              </a:tabLst>
            </a:pPr>
            <a:r>
              <a:rPr lang="de-DE" altLang="de-DE" sz="1400" dirty="0" err="1" smtClean="0"/>
              <a:t>Costs</a:t>
            </a:r>
            <a:endParaRPr lang="de-DE" altLang="de-DE" sz="1400" dirty="0" smtClean="0"/>
          </a:p>
          <a:p>
            <a:pPr marL="190500" lvl="1" indent="-188913" algn="ctr" defTabSz="330200">
              <a:lnSpc>
                <a:spcPct val="100000"/>
              </a:lnSpc>
              <a:tabLst>
                <a:tab pos="8521700" algn="r"/>
              </a:tabLst>
            </a:pPr>
            <a:endParaRPr lang="de-DE" altLang="de-DE" sz="1400" dirty="0" smtClean="0"/>
          </a:p>
          <a:p>
            <a:pPr marL="190500" lvl="1" indent="-188913" algn="ctr" defTabSz="330200">
              <a:lnSpc>
                <a:spcPct val="100000"/>
              </a:lnSpc>
              <a:tabLst>
                <a:tab pos="8521700" algn="r"/>
              </a:tabLst>
            </a:pPr>
            <a:r>
              <a:rPr lang="de-DE" altLang="de-DE" sz="1400" dirty="0" err="1" smtClean="0"/>
              <a:t>Rejection</a:t>
            </a:r>
            <a:endParaRPr lang="de-DE" altLang="de-DE" sz="1400" dirty="0" smtClean="0"/>
          </a:p>
        </p:txBody>
      </p:sp>
      <p:sp>
        <p:nvSpPr>
          <p:cNvPr id="72" name="Rectangle 47"/>
          <p:cNvSpPr>
            <a:spLocks noChangeArrowheads="1"/>
          </p:cNvSpPr>
          <p:nvPr/>
        </p:nvSpPr>
        <p:spPr bwMode="auto">
          <a:xfrm>
            <a:off x="5601072" y="3145981"/>
            <a:ext cx="2705100" cy="646331"/>
          </a:xfrm>
          <a:prstGeom prst="rect">
            <a:avLst/>
          </a:prstGeom>
          <a:noFill/>
          <a:ln w="6350">
            <a:noFill/>
            <a:miter lim="800000"/>
            <a:headEnd/>
            <a:tailEnd/>
          </a:ln>
        </p:spPr>
        <p:txBody>
          <a:bodyPr lIns="0" tIns="0" rIns="0" bIns="0">
            <a:spAutoFit/>
          </a:bodyPr>
          <a:lstStyle/>
          <a:p>
            <a:pPr marL="190500" lvl="1" indent="-188913" algn="ctr" defTabSz="330200">
              <a:lnSpc>
                <a:spcPct val="100000"/>
              </a:lnSpc>
              <a:tabLst>
                <a:tab pos="8521700" algn="r"/>
              </a:tabLst>
            </a:pPr>
            <a:r>
              <a:rPr lang="de-DE" altLang="de-DE" sz="1400" dirty="0" err="1" smtClean="0"/>
              <a:t>Costs</a:t>
            </a:r>
            <a:endParaRPr lang="de-DE" altLang="de-DE" sz="1400" dirty="0" smtClean="0"/>
          </a:p>
          <a:p>
            <a:pPr marL="190500" lvl="1" indent="-188913" algn="ctr" defTabSz="330200">
              <a:lnSpc>
                <a:spcPct val="100000"/>
              </a:lnSpc>
              <a:tabLst>
                <a:tab pos="8521700" algn="r"/>
              </a:tabLst>
            </a:pPr>
            <a:endParaRPr lang="de-DE" altLang="de-DE" sz="1400" dirty="0" smtClean="0"/>
          </a:p>
          <a:p>
            <a:pPr marL="190500" lvl="1" indent="-188913" algn="ctr" defTabSz="330200">
              <a:lnSpc>
                <a:spcPct val="100000"/>
              </a:lnSpc>
              <a:tabLst>
                <a:tab pos="8521700" algn="r"/>
              </a:tabLst>
            </a:pPr>
            <a:r>
              <a:rPr lang="de-DE" altLang="de-DE" sz="1400" dirty="0" err="1" smtClean="0"/>
              <a:t>Rejection</a:t>
            </a:r>
            <a:endParaRPr lang="de-DE" altLang="de-DE" sz="1400" dirty="0" smtClean="0"/>
          </a:p>
        </p:txBody>
      </p:sp>
      <p:sp>
        <p:nvSpPr>
          <p:cNvPr id="101" name="Rectangle 1028"/>
          <p:cNvSpPr>
            <a:spLocks noChangeArrowheads="1"/>
          </p:cNvSpPr>
          <p:nvPr/>
        </p:nvSpPr>
        <p:spPr bwMode="auto">
          <a:xfrm>
            <a:off x="341312" y="5623567"/>
            <a:ext cx="6703561" cy="698717"/>
          </a:xfrm>
          <a:prstGeom prst="rect">
            <a:avLst/>
          </a:prstGeom>
          <a:noFill/>
          <a:ln w="12700">
            <a:noFill/>
            <a:miter lim="800000"/>
            <a:headEnd/>
            <a:tailEnd/>
          </a:ln>
        </p:spPr>
        <p:txBody>
          <a:bodyPr wrap="square" rIns="0">
            <a:spAutoFit/>
          </a:bodyPr>
          <a:lstStyle/>
          <a:p>
            <a:pPr marL="742950" lvl="1" indent="-285750" eaLnBrk="0" hangingPunct="0">
              <a:lnSpc>
                <a:spcPct val="150000"/>
              </a:lnSpc>
              <a:spcBef>
                <a:spcPct val="30000"/>
              </a:spcBef>
              <a:spcAft>
                <a:spcPct val="30000"/>
              </a:spcAft>
              <a:buClr>
                <a:srgbClr val="969696"/>
              </a:buClr>
              <a:buSzPct val="90000"/>
              <a:buFont typeface="Arial" pitchFamily="34" charset="0"/>
              <a:buChar char="•"/>
              <a:tabLst>
                <a:tab pos="717550" algn="l"/>
              </a:tabLst>
            </a:pPr>
            <a:r>
              <a:rPr lang="en-US" sz="1400" b="0" dirty="0" smtClean="0"/>
              <a:t>As the image-related part worth for a company is higher by properties</a:t>
            </a:r>
            <a:r>
              <a:rPr lang="en-US" sz="1400" b="0" dirty="0"/>
              <a:t> </a:t>
            </a:r>
            <a:r>
              <a:rPr lang="en-US" sz="1400" b="0" dirty="0" smtClean="0"/>
              <a:t>in prime locations, green buildings are most profitable in prime locations</a:t>
            </a:r>
          </a:p>
        </p:txBody>
      </p:sp>
      <p:sp>
        <p:nvSpPr>
          <p:cNvPr id="102" name="Rectangle 1028"/>
          <p:cNvSpPr>
            <a:spLocks noChangeArrowheads="1"/>
          </p:cNvSpPr>
          <p:nvPr/>
        </p:nvSpPr>
        <p:spPr bwMode="auto">
          <a:xfrm>
            <a:off x="6782496" y="5225366"/>
            <a:ext cx="3139056" cy="867930"/>
          </a:xfrm>
          <a:prstGeom prst="rect">
            <a:avLst/>
          </a:prstGeom>
          <a:noFill/>
          <a:ln w="12700">
            <a:noFill/>
            <a:miter lim="800000"/>
            <a:headEnd/>
            <a:tailEnd/>
          </a:ln>
        </p:spPr>
        <p:txBody>
          <a:bodyPr wrap="square" rIns="0">
            <a:spAutoFit/>
          </a:bodyPr>
          <a:lstStyle/>
          <a:p>
            <a:pPr lvl="1" algn="ctr" eaLnBrk="0" hangingPunct="0">
              <a:lnSpc>
                <a:spcPct val="150000"/>
              </a:lnSpc>
              <a:spcBef>
                <a:spcPct val="30000"/>
              </a:spcBef>
              <a:spcAft>
                <a:spcPct val="30000"/>
              </a:spcAft>
              <a:buClr>
                <a:srgbClr val="969696"/>
              </a:buClr>
              <a:buSzPct val="90000"/>
              <a:tabLst>
                <a:tab pos="717550" algn="l"/>
              </a:tabLst>
            </a:pPr>
            <a:r>
              <a:rPr lang="en-US" sz="1400" dirty="0"/>
              <a:t>„Labeled </a:t>
            </a:r>
            <a:r>
              <a:rPr lang="en-US" sz="1400" dirty="0" smtClean="0"/>
              <a:t>Properties</a:t>
            </a:r>
          </a:p>
          <a:p>
            <a:pPr lvl="1" algn="ctr" eaLnBrk="0" hangingPunct="0">
              <a:lnSpc>
                <a:spcPct val="150000"/>
              </a:lnSpc>
              <a:spcBef>
                <a:spcPct val="30000"/>
              </a:spcBef>
              <a:spcAft>
                <a:spcPct val="30000"/>
              </a:spcAft>
              <a:buClr>
                <a:srgbClr val="969696"/>
              </a:buClr>
              <a:buSzPct val="90000"/>
              <a:tabLst>
                <a:tab pos="717550" algn="l"/>
              </a:tabLst>
            </a:pPr>
            <a:r>
              <a:rPr lang="en-US" sz="1400" dirty="0" smtClean="0"/>
              <a:t>= </a:t>
            </a:r>
            <a:r>
              <a:rPr lang="en-US" sz="1400" dirty="0"/>
              <a:t>Prime </a:t>
            </a:r>
            <a:r>
              <a:rPr lang="en-US" sz="1400" dirty="0" smtClean="0"/>
              <a:t>Locations?“</a:t>
            </a:r>
          </a:p>
        </p:txBody>
      </p:sp>
      <p:sp>
        <p:nvSpPr>
          <p:cNvPr id="3" name="Geschweifte Klammer rechts 2"/>
          <p:cNvSpPr/>
          <p:nvPr/>
        </p:nvSpPr>
        <p:spPr bwMode="auto">
          <a:xfrm>
            <a:off x="6987668" y="4944120"/>
            <a:ext cx="500415" cy="1423560"/>
          </a:xfrm>
          <a:prstGeom prst="rightBrace">
            <a:avLst>
              <a:gd name="adj1" fmla="val 41061"/>
              <a:gd name="adj2" fmla="val 50000"/>
            </a:avLst>
          </a:prstGeom>
          <a:noFill/>
          <a:ln w="38100" cap="flat" cmpd="sng" algn="ctr">
            <a:solidFill>
              <a:srgbClr val="0E173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189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9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139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0140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0140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37" grpId="0" animBg="1"/>
      <p:bldP spid="44" grpId="0"/>
      <p:bldP spid="101397" grpId="0" animBg="1"/>
      <p:bldP spid="101395" grpId="0" animBg="1"/>
      <p:bldP spid="5" grpId="0" animBg="1"/>
      <p:bldP spid="101405" grpId="0"/>
      <p:bldP spid="71" grpId="0"/>
      <p:bldP spid="101408" grpId="0"/>
      <p:bldP spid="72" grpId="0"/>
      <p:bldP spid="101" grpId="0"/>
      <p:bldP spid="102" grpId="0"/>
      <p:bldP spid="3" grpId="0" animBg="1"/>
    </p:bldLst>
  </p:timing>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7F7E7D"/>
      </a:lt2>
      <a:accent1>
        <a:srgbClr val="07007E"/>
      </a:accent1>
      <a:accent2>
        <a:srgbClr val="007E05"/>
      </a:accent2>
      <a:accent3>
        <a:srgbClr val="FFFFFF"/>
      </a:accent3>
      <a:accent4>
        <a:srgbClr val="000000"/>
      </a:accent4>
      <a:accent5>
        <a:srgbClr val="AAAAC0"/>
      </a:accent5>
      <a:accent6>
        <a:srgbClr val="007204"/>
      </a:accent6>
      <a:hlink>
        <a:srgbClr val="7F1700"/>
      </a:hlink>
      <a:folHlink>
        <a:srgbClr val="8494CC"/>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2700" cap="flat" cmpd="sng" algn="ctr">
          <a:noFill/>
          <a:prstDash val="solid"/>
          <a:round/>
          <a:headEnd type="none" w="med" len="med"/>
          <a:tailEnd type="none" w="med" len="med"/>
        </a:ln>
        <a:effectLst>
          <a:outerShdw dist="35921" dir="2700000" algn="ctr" rotWithShape="0">
            <a:srgbClr val="5F5F5F"/>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DDDDD"/>
        </a:solidFill>
        <a:ln w="12700" cap="flat" cmpd="sng" algn="ctr">
          <a:noFill/>
          <a:prstDash val="solid"/>
          <a:round/>
          <a:headEnd type="none" w="med" len="med"/>
          <a:tailEnd type="none" w="med" len="med"/>
        </a:ln>
        <a:effectLst>
          <a:outerShdw dist="35921" dir="2700000" algn="ctr" rotWithShape="0">
            <a:srgbClr val="5F5F5F"/>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6600"/>
        </a:lt2>
        <a:accent1>
          <a:srgbClr val="009999"/>
        </a:accent1>
        <a:accent2>
          <a:srgbClr val="999933"/>
        </a:accent2>
        <a:accent3>
          <a:srgbClr val="FFFFFF"/>
        </a:accent3>
        <a:accent4>
          <a:srgbClr val="000000"/>
        </a:accent4>
        <a:accent5>
          <a:srgbClr val="AACACA"/>
        </a:accent5>
        <a:accent6>
          <a:srgbClr val="8A8A2D"/>
        </a:accent6>
        <a:hlink>
          <a:srgbClr val="996699"/>
        </a:hlink>
        <a:folHlink>
          <a:srgbClr val="6699CC"/>
        </a:folHlink>
      </a:clrScheme>
      <a:clrMap bg1="lt1" tx1="dk1" bg2="lt2" tx2="dk2" accent1="accent1" accent2="accent2" accent3="accent3" accent4="accent4" accent5="accent5" accent6="accent6" hlink="hlink" folHlink="folHlink"/>
    </a:extraClrScheme>
    <a:extraClrScheme>
      <a:clrScheme name="Default Design 3">
        <a:dk1>
          <a:srgbClr val="003366"/>
        </a:dk1>
        <a:lt1>
          <a:srgbClr val="FFFFFF"/>
        </a:lt1>
        <a:dk2>
          <a:srgbClr val="000000"/>
        </a:dk2>
        <a:lt2>
          <a:srgbClr val="FFFFFF"/>
        </a:lt2>
        <a:accent1>
          <a:srgbClr val="009999"/>
        </a:accent1>
        <a:accent2>
          <a:srgbClr val="999933"/>
        </a:accent2>
        <a:accent3>
          <a:srgbClr val="AAAAAA"/>
        </a:accent3>
        <a:accent4>
          <a:srgbClr val="DADADA"/>
        </a:accent4>
        <a:accent5>
          <a:srgbClr val="AACACA"/>
        </a:accent5>
        <a:accent6>
          <a:srgbClr val="8A8A2D"/>
        </a:accent6>
        <a:hlink>
          <a:srgbClr val="996699"/>
        </a:hlink>
        <a:folHlink>
          <a:srgbClr val="6699CC"/>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009999"/>
        </a:lt2>
        <a:accent1>
          <a:srgbClr val="FFCC00"/>
        </a:accent1>
        <a:accent2>
          <a:srgbClr val="99CC00"/>
        </a:accent2>
        <a:accent3>
          <a:srgbClr val="FFFFFF"/>
        </a:accent3>
        <a:accent4>
          <a:srgbClr val="000000"/>
        </a:accent4>
        <a:accent5>
          <a:srgbClr val="FFE2AA"/>
        </a:accent5>
        <a:accent6>
          <a:srgbClr val="8AB900"/>
        </a:accent6>
        <a:hlink>
          <a:srgbClr val="00CCFF"/>
        </a:hlink>
        <a:folHlink>
          <a:srgbClr val="FF0099"/>
        </a:folHlink>
      </a:clrScheme>
      <a:clrMap bg1="lt1" tx1="dk1" bg2="lt2" tx2="dk2" accent1="accent1" accent2="accent2" accent3="accent3" accent4="accent4" accent5="accent5" accent6="accent6" hlink="hlink" folHlink="folHlink"/>
    </a:extraClrScheme>
    <a:extraClrScheme>
      <a:clrScheme name="Default Design 5">
        <a:dk1>
          <a:srgbClr val="009999"/>
        </a:dk1>
        <a:lt1>
          <a:srgbClr val="FFFFFF"/>
        </a:lt1>
        <a:dk2>
          <a:srgbClr val="000000"/>
        </a:dk2>
        <a:lt2>
          <a:srgbClr val="FFFFFF"/>
        </a:lt2>
        <a:accent1>
          <a:srgbClr val="FFCC00"/>
        </a:accent1>
        <a:accent2>
          <a:srgbClr val="99CC00"/>
        </a:accent2>
        <a:accent3>
          <a:srgbClr val="AAAAAA"/>
        </a:accent3>
        <a:accent4>
          <a:srgbClr val="DADADA"/>
        </a:accent4>
        <a:accent5>
          <a:srgbClr val="FFE2AA"/>
        </a:accent5>
        <a:accent6>
          <a:srgbClr val="8AB900"/>
        </a:accent6>
        <a:hlink>
          <a:srgbClr val="00CCFF"/>
        </a:hlink>
        <a:folHlink>
          <a:srgbClr val="FF0099"/>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7F7E7D"/>
        </a:lt2>
        <a:accent1>
          <a:srgbClr val="07007E"/>
        </a:accent1>
        <a:accent2>
          <a:srgbClr val="007E05"/>
        </a:accent2>
        <a:accent3>
          <a:srgbClr val="FFFFFF"/>
        </a:accent3>
        <a:accent4>
          <a:srgbClr val="000000"/>
        </a:accent4>
        <a:accent5>
          <a:srgbClr val="AAAAC0"/>
        </a:accent5>
        <a:accent6>
          <a:srgbClr val="007204"/>
        </a:accent6>
        <a:hlink>
          <a:srgbClr val="7F1700"/>
        </a:hlink>
        <a:folHlink>
          <a:srgbClr val="8494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Tiger:Applications:Microsoft Office X:Vorlagen:Präsentationen:Designs:Ahorn</Template>
  <TotalTime>0</TotalTime>
  <Words>1687</Words>
  <Application>Microsoft Office PowerPoint</Application>
  <PresentationFormat>A4-Papier (210x297 mm)</PresentationFormat>
  <Paragraphs>261</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Default Design</vt:lpstr>
      <vt:lpstr>Labeled Properties = Prime Locations? A Spatial View On The Diffusion Of Green Buildings Bucharest, June 27th 2014 Thomas Braun | Marcelo Cajias | Sven Bienert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Hypothesis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IREBS</Company>
  <LinksUpToDate>false</LinksUpToDate>
  <SharedDoc>false</SharedDoc>
  <HyperlinkBase>www.paragon-cis.nl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Diffusion</dc:title>
  <dc:subject>PowerPoint 97 template</dc:subject>
  <dc:creator>Thomas Braun</dc:creator>
  <dc:description>V 1.0</dc:description>
  <cp:lastModifiedBy>Thomas Braun</cp:lastModifiedBy>
  <cp:revision>4046</cp:revision>
  <cp:lastPrinted>2014-06-24T16:05:01Z</cp:lastPrinted>
  <dcterms:created xsi:type="dcterms:W3CDTF">2003-08-15T09:13:29Z</dcterms:created>
  <dcterms:modified xsi:type="dcterms:W3CDTF">2014-06-26T20:06:44Z</dcterms:modified>
  <cp:category>AA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rType">
    <vt:lpwstr>OG</vt:lpwstr>
  </property>
  <property fmtid="{D5CDD505-2E9C-101B-9397-08002B2CF9AE}" pid="3" name="SLD">
    <vt:lpwstr>Real Estate</vt:lpwstr>
  </property>
  <property fmtid="{D5CDD505-2E9C-101B-9397-08002B2CF9AE}" pid="4" name="Scheme">
    <vt:lpwstr> 2</vt:lpwstr>
  </property>
</Properties>
</file>