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8"/>
  </p:notesMasterIdLst>
  <p:handoutMasterIdLst>
    <p:handoutMasterId r:id="rId29"/>
  </p:handoutMasterIdLst>
  <p:sldIdLst>
    <p:sldId id="1007" r:id="rId2"/>
    <p:sldId id="1041" r:id="rId3"/>
    <p:sldId id="1042" r:id="rId4"/>
    <p:sldId id="1106" r:id="rId5"/>
    <p:sldId id="1110" r:id="rId6"/>
    <p:sldId id="1043" r:id="rId7"/>
    <p:sldId id="1095" r:id="rId8"/>
    <p:sldId id="1109" r:id="rId9"/>
    <p:sldId id="1086" r:id="rId10"/>
    <p:sldId id="1114" r:id="rId11"/>
    <p:sldId id="1084" r:id="rId12"/>
    <p:sldId id="1093" r:id="rId13"/>
    <p:sldId id="1074" r:id="rId14"/>
    <p:sldId id="1044" r:id="rId15"/>
    <p:sldId id="1111" r:id="rId16"/>
    <p:sldId id="1112" r:id="rId17"/>
    <p:sldId id="1087" r:id="rId18"/>
    <p:sldId id="1090" r:id="rId19"/>
    <p:sldId id="1107" r:id="rId20"/>
    <p:sldId id="1091" r:id="rId21"/>
    <p:sldId id="1045" r:id="rId22"/>
    <p:sldId id="1099" r:id="rId23"/>
    <p:sldId id="1105" r:id="rId24"/>
    <p:sldId id="1046" r:id="rId25"/>
    <p:sldId id="1070" r:id="rId26"/>
    <p:sldId id="1102" r:id="rId27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  <a:srgbClr val="DDDDDD"/>
    <a:srgbClr val="800000"/>
    <a:srgbClr val="008000"/>
    <a:srgbClr val="BFBFBF"/>
    <a:srgbClr val="FFFFFF"/>
    <a:srgbClr val="33CC33"/>
    <a:srgbClr val="969D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06" autoAdjust="0"/>
    <p:restoredTop sz="94151" autoAdjust="0"/>
  </p:normalViewPr>
  <p:slideViewPr>
    <p:cSldViewPr>
      <p:cViewPr varScale="1">
        <p:scale>
          <a:sx n="73" d="100"/>
          <a:sy n="73" d="100"/>
        </p:scale>
        <p:origin x="-3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2"/>
      </p:cViewPr>
      <p:guideLst>
        <p:guide orient="horz" pos="3129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63" tIns="49732" rIns="99463" bIns="49732" numCol="1" anchor="t" anchorCtr="0" compatLnSpc="1">
            <a:prstTxWarp prst="textNoShape">
              <a:avLst/>
            </a:prstTxWarp>
          </a:bodyPr>
          <a:lstStyle>
            <a:lvl1pPr defTabSz="99536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63" tIns="49732" rIns="99463" bIns="49732" numCol="1" anchor="t" anchorCtr="0" compatLnSpc="1">
            <a:prstTxWarp prst="textNoShape">
              <a:avLst/>
            </a:prstTxWarp>
          </a:bodyPr>
          <a:lstStyle>
            <a:lvl1pPr algn="r" defTabSz="99536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9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9275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63" tIns="49732" rIns="99463" bIns="49732" numCol="1" anchor="b" anchorCtr="0" compatLnSpc="1">
            <a:prstTxWarp prst="textNoShape">
              <a:avLst/>
            </a:prstTxWarp>
          </a:bodyPr>
          <a:lstStyle>
            <a:lvl1pPr defTabSz="99536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9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39275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63" tIns="49732" rIns="99463" bIns="49732" numCol="1" anchor="b" anchorCtr="0" compatLnSpc="1">
            <a:prstTxWarp prst="textNoShape">
              <a:avLst/>
            </a:prstTxWarp>
          </a:bodyPr>
          <a:lstStyle>
            <a:lvl1pPr algn="r" defTabSz="995361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F06CEF88-8C66-4D77-9A88-78473A62E66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63" tIns="49732" rIns="99463" bIns="49732" numCol="1" anchor="t" anchorCtr="0" compatLnSpc="1">
            <a:prstTxWarp prst="textNoShape">
              <a:avLst/>
            </a:prstTxWarp>
          </a:bodyPr>
          <a:lstStyle>
            <a:lvl1pPr defTabSz="99536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63" tIns="49732" rIns="99463" bIns="49732" numCol="1" anchor="t" anchorCtr="0" compatLnSpc="1">
            <a:prstTxWarp prst="textNoShape">
              <a:avLst/>
            </a:prstTxWarp>
          </a:bodyPr>
          <a:lstStyle>
            <a:lvl1pPr algn="r" defTabSz="99536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70463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625" y="4722813"/>
            <a:ext cx="54419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63" tIns="49732" rIns="99463" bIns="497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9275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63" tIns="49732" rIns="99463" bIns="49732" numCol="1" anchor="b" anchorCtr="0" compatLnSpc="1">
            <a:prstTxWarp prst="textNoShape">
              <a:avLst/>
            </a:prstTxWarp>
          </a:bodyPr>
          <a:lstStyle>
            <a:lvl1pPr defTabSz="99536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39275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63" tIns="49732" rIns="99463" bIns="49732" numCol="1" anchor="b" anchorCtr="0" compatLnSpc="1">
            <a:prstTxWarp prst="textNoShape">
              <a:avLst/>
            </a:prstTxWarp>
          </a:bodyPr>
          <a:lstStyle>
            <a:lvl1pPr algn="r" defTabSz="995361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D1C16E01-1B68-4436-8F17-29791995A8F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5513" y="750888"/>
            <a:ext cx="4956175" cy="3716337"/>
          </a:xfrm>
          <a:ln/>
        </p:spPr>
      </p:sp>
      <p:sp>
        <p:nvSpPr>
          <p:cNvPr id="31747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22813"/>
            <a:ext cx="5448300" cy="4470400"/>
          </a:xfrm>
          <a:noFill/>
          <a:ln/>
        </p:spPr>
        <p:txBody>
          <a:bodyPr lIns="94661" tIns="46499" rIns="94661" bIns="46499"/>
          <a:lstStyle/>
          <a:p>
            <a:endParaRPr kumimoji="1" lang="ja-JP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5513" y="750888"/>
            <a:ext cx="4956175" cy="3716337"/>
          </a:xfrm>
          <a:ln/>
        </p:spPr>
      </p:sp>
      <p:sp>
        <p:nvSpPr>
          <p:cNvPr id="4096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22813"/>
            <a:ext cx="5448300" cy="4470400"/>
          </a:xfrm>
          <a:noFill/>
          <a:ln/>
        </p:spPr>
        <p:txBody>
          <a:bodyPr lIns="94661" tIns="46499" rIns="94661" bIns="46499"/>
          <a:lstStyle/>
          <a:p>
            <a:endParaRPr kumimoji="1" lang="ja-JP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3775"/>
            <a:fld id="{42E45F4A-ED8A-468F-850C-5340239F03BD}" type="slidenum">
              <a:rPr lang="en-US" smtClean="0"/>
              <a:pPr defTabSz="993775"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5513" y="750888"/>
            <a:ext cx="4956175" cy="3716337"/>
          </a:xfrm>
          <a:ln/>
        </p:spPr>
      </p:sp>
      <p:sp>
        <p:nvSpPr>
          <p:cNvPr id="32771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22813"/>
            <a:ext cx="5448300" cy="4470400"/>
          </a:xfrm>
          <a:noFill/>
          <a:ln/>
        </p:spPr>
        <p:txBody>
          <a:bodyPr lIns="94661" tIns="46499" rIns="94661" bIns="46499"/>
          <a:lstStyle/>
          <a:p>
            <a:endParaRPr kumimoji="1"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3775"/>
            <a:fld id="{ED7DE543-2A51-45DF-A508-226828BF40E8}" type="slidenum">
              <a:rPr lang="en-US" smtClean="0"/>
              <a:pPr defTabSz="993775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3775"/>
            <a:fld id="{AF8C53D0-37C0-4671-8FAE-31B6A4D43008}" type="slidenum">
              <a:rPr lang="en-US" smtClean="0"/>
              <a:pPr defTabSz="993775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5513" y="750888"/>
            <a:ext cx="4956175" cy="3716337"/>
          </a:xfrm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22813"/>
            <a:ext cx="5448300" cy="4470400"/>
          </a:xfrm>
          <a:noFill/>
          <a:ln/>
        </p:spPr>
        <p:txBody>
          <a:bodyPr lIns="94661" tIns="46499" rIns="94661" bIns="46499"/>
          <a:lstStyle/>
          <a:p>
            <a:endParaRPr kumimoji="1" lang="ja-JP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3775"/>
            <a:fld id="{66B699FD-C4C8-442A-B346-FBD13BA32539}" type="slidenum">
              <a:rPr lang="en-US" smtClean="0"/>
              <a:pPr defTabSz="993775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3775"/>
            <a:fld id="{5D53B77C-E6B4-4FF2-98E2-BA80B4A77118}" type="slidenum">
              <a:rPr lang="en-US" smtClean="0"/>
              <a:pPr defTabSz="993775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3775"/>
            <a:fld id="{75929499-9B1B-4D1F-B650-858937C8707F}" type="slidenum">
              <a:rPr lang="en-US" smtClean="0"/>
              <a:pPr defTabSz="993775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3775"/>
            <a:fld id="{27DC0900-F56F-4347-9CDB-C69E959394AB}" type="slidenum">
              <a:rPr lang="en-US" smtClean="0"/>
              <a:pPr defTabSz="993775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6" descr="Global blue- ha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433388" y="2133600"/>
            <a:ext cx="8710612" cy="3024188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48" descr="New logo with strapline 2008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644900"/>
            <a:ext cx="275272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49"/>
          <p:cNvSpPr>
            <a:spLocks noChangeShapeType="1"/>
          </p:cNvSpPr>
          <p:nvPr/>
        </p:nvSpPr>
        <p:spPr bwMode="auto">
          <a:xfrm>
            <a:off x="5435600" y="2133600"/>
            <a:ext cx="0" cy="3024188"/>
          </a:xfrm>
          <a:prstGeom prst="line">
            <a:avLst/>
          </a:prstGeom>
          <a:noFill/>
          <a:ln w="12700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67378" name="Rectangle 50"/>
          <p:cNvSpPr>
            <a:spLocks noGrp="1" noChangeArrowheads="1"/>
          </p:cNvSpPr>
          <p:nvPr>
            <p:ph type="ctrTitle"/>
          </p:nvPr>
        </p:nvSpPr>
        <p:spPr>
          <a:xfrm>
            <a:off x="468313" y="2349500"/>
            <a:ext cx="4679950" cy="14398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67379" name="Rectangle 51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005263"/>
            <a:ext cx="4679950" cy="100806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333375"/>
            <a:ext cx="2057400" cy="6005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019800" cy="6005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6624637" cy="7191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8313" y="1557338"/>
            <a:ext cx="8229600" cy="47815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233363"/>
            <a:ext cx="8645525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269875" y="1438275"/>
            <a:ext cx="4246563" cy="4114800"/>
          </a:xfr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438275"/>
            <a:ext cx="424656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9875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0B9B3-E759-4CE4-BCAB-7188EC19FBEF}" type="slidenum">
              <a:rPr lang="en-AU"/>
              <a:pPr>
                <a:defRPr/>
              </a:pPr>
              <a:t>‹N›</a:t>
            </a:fld>
            <a:endParaRPr lang="en-AU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386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557338"/>
            <a:ext cx="40386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99" name="Text Box 19"/>
          <p:cNvSpPr txBox="1">
            <a:spLocks noChangeArrowheads="1"/>
          </p:cNvSpPr>
          <p:nvPr/>
        </p:nvSpPr>
        <p:spPr bwMode="auto">
          <a:xfrm>
            <a:off x="8058150" y="6584950"/>
            <a:ext cx="18002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b="0" dirty="0">
                <a:latin typeface="Arial" charset="0"/>
              </a:rPr>
              <a:t>© IPD  2010</a:t>
            </a:r>
          </a:p>
        </p:txBody>
      </p:sp>
      <p:sp>
        <p:nvSpPr>
          <p:cNvPr id="2051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29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2" name="Picture 58" descr="global border blue- ny copy2"/>
          <p:cNvPicPr>
            <a:picLocks noChangeAspect="1" noChangeArrowheads="1"/>
          </p:cNvPicPr>
          <p:nvPr/>
        </p:nvPicPr>
        <p:blipFill>
          <a:blip r:embed="rId15" cstate="print"/>
          <a:srcRect l="1160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865339" name="Rectangle 59"/>
          <p:cNvSpPr>
            <a:spLocks noChangeArrowheads="1"/>
          </p:cNvSpPr>
          <p:nvPr/>
        </p:nvSpPr>
        <p:spPr bwMode="auto">
          <a:xfrm flipH="1">
            <a:off x="7164388" y="-26988"/>
            <a:ext cx="1979612" cy="14398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054" name="Picture 60" descr="Green_IPD_logo_whiteou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07325" y="115888"/>
            <a:ext cx="8683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5341" name="Line 61"/>
          <p:cNvSpPr>
            <a:spLocks noChangeShapeType="1"/>
          </p:cNvSpPr>
          <p:nvPr/>
        </p:nvSpPr>
        <p:spPr bwMode="auto">
          <a:xfrm>
            <a:off x="7164388" y="-26988"/>
            <a:ext cx="0" cy="143986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6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66246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Main heading – Font Arial Black, Point size 20</a:t>
            </a:r>
          </a:p>
        </p:txBody>
      </p:sp>
      <p:sp>
        <p:nvSpPr>
          <p:cNvPr id="10" name="Text Box 19"/>
          <p:cNvSpPr txBox="1">
            <a:spLocks noChangeArrowheads="1"/>
          </p:cNvSpPr>
          <p:nvPr userDrawn="1"/>
        </p:nvSpPr>
        <p:spPr bwMode="auto">
          <a:xfrm>
            <a:off x="4414838" y="6577013"/>
            <a:ext cx="18002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  <a:defRPr/>
            </a:pPr>
            <a:fld id="{3ED2505F-7ECB-40AF-832C-57C023DF6298}" type="slidenum">
              <a:rPr lang="en-US" sz="1100" b="0">
                <a:latin typeface="Arial" charset="0"/>
              </a:rPr>
              <a:pPr>
                <a:spcBef>
                  <a:spcPct val="50000"/>
                </a:spcBef>
                <a:defRPr/>
              </a:pPr>
              <a:t>‹N›</a:t>
            </a:fld>
            <a:endParaRPr lang="en-US" sz="1100" b="0" dirty="0">
              <a:latin typeface="Arial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 userDrawn="1"/>
        </p:nvSpPr>
        <p:spPr bwMode="auto">
          <a:xfrm>
            <a:off x="214313" y="6577013"/>
            <a:ext cx="22145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67C7C6"/>
                </a:solidFill>
              </a:rPr>
              <a:t>www.ipd.com/australia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80" r:id="rId13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d.com/australia" TargetMode="External"/><Relationship Id="rId2" Type="http://schemas.openxmlformats.org/officeDocument/2006/relationships/hyperlink" Target="mailto:anthony.de.francesco@ipd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2913" y="2636838"/>
            <a:ext cx="5175250" cy="1439862"/>
          </a:xfrm>
        </p:spPr>
        <p:txBody>
          <a:bodyPr/>
          <a:lstStyle/>
          <a:p>
            <a:pPr eaLnBrk="1" hangingPunct="1"/>
            <a:r>
              <a:rPr lang="en-GB" sz="3000" smtClean="0">
                <a:solidFill>
                  <a:srgbClr val="DDDDDD"/>
                </a:solidFill>
              </a:rPr>
              <a:t>ERES Conference 2010 </a:t>
            </a:r>
            <a:r>
              <a:rPr lang="en-GB" sz="3000" smtClean="0"/>
              <a:t/>
            </a:r>
            <a:br>
              <a:rPr lang="en-GB" sz="3000" smtClean="0"/>
            </a:br>
            <a:r>
              <a:rPr lang="en-GB" sz="3000" smtClean="0"/>
              <a:t>External shocks on property markets &amp; implications for asset allocation</a:t>
            </a:r>
            <a:r>
              <a:rPr lang="en-GB" sz="900" smtClean="0"/>
              <a:t/>
            </a:r>
            <a:br>
              <a:rPr lang="en-GB" sz="900" smtClean="0"/>
            </a:br>
            <a:endParaRPr lang="en-GB" sz="2400" smtClean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60375" y="3848100"/>
            <a:ext cx="49688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GB" sz="1600" b="0">
              <a:solidFill>
                <a:schemeClr val="accent1"/>
              </a:solidFill>
              <a:latin typeface="Arial" charset="0"/>
            </a:endParaRPr>
          </a:p>
          <a:p>
            <a:endParaRPr lang="en-GB" sz="1600" b="0">
              <a:solidFill>
                <a:schemeClr val="accent1"/>
              </a:solidFill>
              <a:latin typeface="Arial" charset="0"/>
            </a:endParaRPr>
          </a:p>
          <a:p>
            <a:r>
              <a:rPr lang="en-GB" sz="2000" b="0">
                <a:solidFill>
                  <a:schemeClr val="accent1"/>
                </a:solidFill>
                <a:latin typeface="Arial" charset="0"/>
              </a:rPr>
              <a:t>Anthony De Francesco, IPD AUS/NZ</a:t>
            </a:r>
          </a:p>
          <a:p>
            <a:r>
              <a:rPr lang="en-GB" sz="2000" b="0">
                <a:solidFill>
                  <a:schemeClr val="accent1"/>
                </a:solidFill>
                <a:latin typeface="Arial" charset="0"/>
              </a:rPr>
              <a:t>Saturday 26 June 2010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323850" y="188913"/>
            <a:ext cx="6819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AU" sz="2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AU" sz="2800" dirty="0">
                <a:solidFill>
                  <a:schemeClr val="bg1"/>
                </a:solidFill>
              </a:rPr>
              <a:t>Comparing downturns </a:t>
            </a:r>
            <a:r>
              <a:rPr lang="en-AU" sz="2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AU" sz="2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AU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synchronised downturn with variation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285875" y="5907088"/>
            <a:ext cx="69294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1938" indent="-261938">
              <a:lnSpc>
                <a:spcPts val="1400"/>
              </a:lnSpc>
              <a:spcAft>
                <a:spcPct val="35000"/>
              </a:spcAft>
              <a:buClr>
                <a:srgbClr val="800000"/>
              </a:buClr>
              <a:buSzPct val="125000"/>
              <a:buFont typeface="Wingdings" pitchFamily="2" charset="2"/>
              <a:buChar char="§"/>
              <a:tabLst>
                <a:tab pos="539750" algn="l"/>
              </a:tabLst>
              <a:defRPr/>
            </a:pPr>
            <a:r>
              <a:rPr lang="en-AU" sz="1200" dirty="0">
                <a:latin typeface="+mn-lt"/>
                <a:cs typeface="Arial" charset="0"/>
              </a:rPr>
              <a:t>A synchronised downturn was experienced in many property markets around the world due to common factor risks.</a:t>
            </a:r>
          </a:p>
          <a:p>
            <a:pPr marL="261938" indent="-261938">
              <a:lnSpc>
                <a:spcPts val="1400"/>
              </a:lnSpc>
              <a:spcAft>
                <a:spcPct val="35000"/>
              </a:spcAft>
              <a:buClr>
                <a:srgbClr val="800000"/>
              </a:buClr>
              <a:buSzPct val="125000"/>
              <a:buFont typeface="Wingdings" pitchFamily="2" charset="2"/>
              <a:buChar char="§"/>
              <a:tabLst>
                <a:tab pos="539750" algn="l"/>
              </a:tabLst>
              <a:defRPr/>
            </a:pPr>
            <a:r>
              <a:rPr lang="en-AU" sz="1200" dirty="0">
                <a:latin typeface="+mn-lt"/>
                <a:cs typeface="Arial" charset="0"/>
              </a:rPr>
              <a:t>However, the nature of the downturns vary across country, reflecting country-specific risk.</a:t>
            </a: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775" y="1738313"/>
            <a:ext cx="61912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Oval 8"/>
          <p:cNvSpPr>
            <a:spLocks noChangeArrowheads="1"/>
          </p:cNvSpPr>
          <p:nvPr/>
        </p:nvSpPr>
        <p:spPr bwMode="auto">
          <a:xfrm>
            <a:off x="6372225" y="2492375"/>
            <a:ext cx="1439863" cy="2571750"/>
          </a:xfrm>
          <a:prstGeom prst="ellips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342" name="Oval 8"/>
          <p:cNvSpPr>
            <a:spLocks noChangeArrowheads="1"/>
          </p:cNvSpPr>
          <p:nvPr/>
        </p:nvSpPr>
        <p:spPr bwMode="auto">
          <a:xfrm>
            <a:off x="2563813" y="2636838"/>
            <a:ext cx="1576387" cy="2087562"/>
          </a:xfrm>
          <a:prstGeom prst="ellips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323850" y="188913"/>
            <a:ext cx="6819900" cy="1152525"/>
          </a:xfrm>
        </p:spPr>
        <p:txBody>
          <a:bodyPr/>
          <a:lstStyle/>
          <a:p>
            <a:pPr eaLnBrk="1" hangingPunct="1"/>
            <a:r>
              <a:rPr lang="en-AU" sz="2800" smtClean="0"/>
              <a:t>1. Comparing downturns</a:t>
            </a:r>
            <a:br>
              <a:rPr lang="en-AU" sz="2800" smtClean="0"/>
            </a:br>
            <a:r>
              <a:rPr lang="en-AU" sz="2400" smtClean="0"/>
              <a:t>- the nature of downturns varies across countries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1628775"/>
            <a:ext cx="37068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628775"/>
            <a:ext cx="37052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850" y="4191000"/>
            <a:ext cx="37068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0125" y="4197350"/>
            <a:ext cx="37052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23850" y="188913"/>
            <a:ext cx="6985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AU" sz="2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2. Synchronicity of property </a:t>
            </a:r>
            <a:r>
              <a:rPr lang="en-AU" sz="2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cycles</a:t>
            </a:r>
            <a:br>
              <a:rPr lang="en-AU" sz="2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AU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AU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asymmetry between downturns and recovery</a:t>
            </a:r>
            <a:endParaRPr lang="en-AU" sz="2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827088" y="5589588"/>
            <a:ext cx="77771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1938" indent="-261938">
              <a:lnSpc>
                <a:spcPts val="1400"/>
              </a:lnSpc>
              <a:spcAft>
                <a:spcPct val="35000"/>
              </a:spcAft>
              <a:buClr>
                <a:srgbClr val="800000"/>
              </a:buClr>
              <a:buSzPct val="125000"/>
              <a:buFont typeface="Wingdings" pitchFamily="2" charset="2"/>
              <a:buChar char="§"/>
              <a:tabLst>
                <a:tab pos="539750" algn="l"/>
              </a:tabLst>
              <a:defRPr/>
            </a:pPr>
            <a:r>
              <a:rPr lang="en-AU" sz="1200" dirty="0">
                <a:latin typeface="+mn-lt"/>
                <a:cs typeface="Arial" charset="0"/>
              </a:rPr>
              <a:t>A synchronised downturn was experienced in many property markets around the world due to common factor risks.</a:t>
            </a:r>
          </a:p>
          <a:p>
            <a:pPr marL="261938" indent="-261938">
              <a:lnSpc>
                <a:spcPts val="1400"/>
              </a:lnSpc>
              <a:spcAft>
                <a:spcPct val="35000"/>
              </a:spcAft>
              <a:buClr>
                <a:srgbClr val="800000"/>
              </a:buClr>
              <a:buSzPct val="125000"/>
              <a:buFont typeface="Wingdings" pitchFamily="2" charset="2"/>
              <a:buChar char="§"/>
              <a:tabLst>
                <a:tab pos="539750" algn="l"/>
              </a:tabLst>
              <a:defRPr/>
            </a:pPr>
            <a:r>
              <a:rPr lang="en-AU" sz="1200" dirty="0">
                <a:latin typeface="+mn-lt"/>
                <a:cs typeface="Arial" charset="0"/>
              </a:rPr>
              <a:t>However, the nature of the downturns vary across country, reflecting country-specific risk</a:t>
            </a:r>
            <a:r>
              <a:rPr lang="en-AU" sz="1200" dirty="0">
                <a:latin typeface="+mn-lt"/>
                <a:cs typeface="Arial" charset="0"/>
              </a:rPr>
              <a:t>. Consider that Australia experienced </a:t>
            </a:r>
            <a:r>
              <a:rPr lang="en-AU" sz="1200" dirty="0">
                <a:latin typeface="+mn-lt"/>
                <a:cs typeface="Arial" charset="0"/>
              </a:rPr>
              <a:t>a relatively sharp rise in capital return and now experiencing a relatively shallow downturn.</a:t>
            </a:r>
            <a:endParaRPr lang="en-AU" sz="1200" dirty="0">
              <a:latin typeface="+mn-lt"/>
              <a:cs typeface="Arial" charset="0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4225" y="2133600"/>
            <a:ext cx="44767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" y="2133600"/>
            <a:ext cx="44894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323850" y="188913"/>
            <a:ext cx="7056438" cy="1152525"/>
          </a:xfrm>
        </p:spPr>
        <p:txBody>
          <a:bodyPr/>
          <a:lstStyle/>
          <a:p>
            <a:pPr eaLnBrk="1" hangingPunct="1"/>
            <a:r>
              <a:rPr lang="en-AU" sz="2800" smtClean="0"/>
              <a:t>3. Various “states” of return profile</a:t>
            </a:r>
            <a:br>
              <a:rPr lang="en-AU" sz="2800" smtClean="0"/>
            </a:br>
            <a:r>
              <a:rPr lang="en-AU" sz="2400" smtClean="0"/>
              <a:t>- stable versus unstable periods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7313" y="5865813"/>
            <a:ext cx="7000875" cy="515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1938" indent="-261938">
              <a:lnSpc>
                <a:spcPts val="1400"/>
              </a:lnSpc>
              <a:spcAft>
                <a:spcPct val="35000"/>
              </a:spcAft>
              <a:buClr>
                <a:srgbClr val="800000"/>
              </a:buClr>
              <a:buSzPct val="125000"/>
              <a:buFont typeface="Wingdings" pitchFamily="2" charset="2"/>
              <a:buChar char="§"/>
              <a:tabLst>
                <a:tab pos="539750" algn="l"/>
              </a:tabLst>
              <a:defRPr/>
            </a:pPr>
            <a:r>
              <a:rPr lang="en-AU" sz="1200" dirty="0">
                <a:latin typeface="+mn-lt"/>
                <a:cs typeface="Arial" charset="0"/>
              </a:rPr>
              <a:t>Downturns </a:t>
            </a:r>
            <a:r>
              <a:rPr lang="en-AU" sz="1200" dirty="0">
                <a:latin typeface="+mn-lt"/>
                <a:cs typeface="Arial" charset="0"/>
              </a:rPr>
              <a:t>linked to </a:t>
            </a:r>
            <a:r>
              <a:rPr lang="en-AU" sz="1200" dirty="0">
                <a:latin typeface="+mn-lt"/>
                <a:cs typeface="Arial" charset="0"/>
              </a:rPr>
              <a:t>changing macroeconomic </a:t>
            </a:r>
            <a:r>
              <a:rPr lang="en-AU" sz="1200" dirty="0">
                <a:latin typeface="+mn-lt"/>
                <a:cs typeface="Arial" charset="0"/>
              </a:rPr>
              <a:t>conditions.</a:t>
            </a:r>
          </a:p>
          <a:p>
            <a:pPr marL="261938" indent="-261938">
              <a:lnSpc>
                <a:spcPts val="1400"/>
              </a:lnSpc>
              <a:spcAft>
                <a:spcPct val="35000"/>
              </a:spcAft>
              <a:buClr>
                <a:srgbClr val="800000"/>
              </a:buClr>
              <a:buSzPct val="125000"/>
              <a:buFont typeface="Wingdings" pitchFamily="2" charset="2"/>
              <a:buChar char="§"/>
              <a:tabLst>
                <a:tab pos="539750" algn="l"/>
              </a:tabLst>
              <a:defRPr/>
            </a:pPr>
            <a:r>
              <a:rPr lang="en-AU" sz="1200" dirty="0">
                <a:latin typeface="+mn-lt"/>
                <a:cs typeface="Arial" charset="0"/>
              </a:rPr>
              <a:t>Occur  with significant departure of markets from fundamentals (associated with shocks</a:t>
            </a:r>
            <a:r>
              <a:rPr lang="en-AU" sz="1200" dirty="0">
                <a:latin typeface="+mn-lt"/>
                <a:cs typeface="Arial" charset="0"/>
              </a:rPr>
              <a:t>).</a:t>
            </a:r>
            <a:endParaRPr lang="en-AU" sz="1200" dirty="0">
              <a:latin typeface="+mn-lt"/>
              <a:cs typeface="Arial" charset="0"/>
            </a:endParaRP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700213"/>
            <a:ext cx="6175375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424362"/>
          </a:xfrm>
        </p:spPr>
        <p:txBody>
          <a:bodyPr/>
          <a:lstStyle/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 typeface="Wingdings" pitchFamily="2" charset="2"/>
              <a:buChar char=""/>
            </a:pPr>
            <a:r>
              <a:rPr lang="en-AU" smtClean="0">
                <a:solidFill>
                  <a:srgbClr val="DDDDDD"/>
                </a:solidFill>
              </a:rPr>
              <a:t>Overview</a:t>
            </a: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CC0000"/>
              </a:buClr>
              <a:buSzPct val="130000"/>
              <a:buFont typeface="Wingdings" pitchFamily="2" charset="2"/>
              <a:buNone/>
            </a:pPr>
            <a:endParaRPr lang="en-AU" smtClean="0"/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 typeface="Wingdings" pitchFamily="2" charset="2"/>
              <a:buChar char=""/>
            </a:pPr>
            <a:r>
              <a:rPr lang="en-AU" smtClean="0">
                <a:solidFill>
                  <a:srgbClr val="DDDDDD"/>
                </a:solidFill>
              </a:rPr>
              <a:t>External shocks and property markets</a:t>
            </a: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 typeface="Wingdings" pitchFamily="2" charset="2"/>
              <a:buNone/>
            </a:pPr>
            <a:endParaRPr lang="en-AU" smtClean="0">
              <a:solidFill>
                <a:srgbClr val="DDDDDD"/>
              </a:solidFill>
            </a:endParaRP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CC0000"/>
              </a:buClr>
              <a:buSzPct val="130000"/>
              <a:buFont typeface="Wingdings" pitchFamily="2" charset="2"/>
              <a:buChar char=""/>
            </a:pPr>
            <a:r>
              <a:rPr lang="en-AU" smtClean="0"/>
              <a:t>Modelling approach and preliminary results</a:t>
            </a: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Tx/>
              <a:buNone/>
            </a:pPr>
            <a:endParaRPr lang="en-AU" smtClean="0">
              <a:solidFill>
                <a:srgbClr val="DDDDDD"/>
              </a:solidFill>
            </a:endParaRP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 typeface="Wingdings" pitchFamily="2" charset="2"/>
              <a:buChar char=""/>
            </a:pPr>
            <a:r>
              <a:rPr lang="en-AU" smtClean="0">
                <a:solidFill>
                  <a:srgbClr val="DDDDDD"/>
                </a:solidFill>
              </a:rPr>
              <a:t>Implications for asset allocations</a:t>
            </a: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Tx/>
              <a:buNone/>
            </a:pPr>
            <a:endParaRPr lang="en-AU" smtClean="0">
              <a:solidFill>
                <a:srgbClr val="DDDDDD"/>
              </a:solidFill>
            </a:endParaRP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 typeface="Wingdings" pitchFamily="2" charset="2"/>
              <a:buChar char=""/>
            </a:pPr>
            <a:r>
              <a:rPr lang="en-AU" smtClean="0">
                <a:solidFill>
                  <a:srgbClr val="DDDDDD"/>
                </a:solidFill>
              </a:rPr>
              <a:t>Summary remarks</a:t>
            </a:r>
          </a:p>
        </p:txBody>
      </p:sp>
      <p:sp>
        <p:nvSpPr>
          <p:cNvPr id="1843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smtClean="0"/>
              <a:t>Outline</a:t>
            </a:r>
            <a:endParaRPr lang="en-US" sz="2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3413" y="1524000"/>
            <a:ext cx="8158162" cy="449738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AU" sz="1800" smtClean="0"/>
              <a:t>Simple bivariate regression,</a:t>
            </a:r>
          </a:p>
          <a:p>
            <a:pPr>
              <a:buFont typeface="Wingdings" pitchFamily="2" charset="2"/>
              <a:buChar char="§"/>
            </a:pPr>
            <a:endParaRPr lang="en-AU" sz="1800" smtClean="0"/>
          </a:p>
          <a:p>
            <a:pPr>
              <a:buFont typeface="Wingdings" pitchFamily="2" charset="2"/>
              <a:buChar char="§"/>
            </a:pPr>
            <a:endParaRPr lang="en-AU" sz="1800" smtClean="0"/>
          </a:p>
          <a:p>
            <a:pPr>
              <a:buFont typeface="Wingdings" pitchFamily="2" charset="2"/>
              <a:buChar char="§"/>
            </a:pPr>
            <a:endParaRPr lang="en-AU" sz="1800" smtClean="0"/>
          </a:p>
          <a:p>
            <a:pPr>
              <a:buFont typeface="Wingdings" pitchFamily="2" charset="2"/>
              <a:buChar char="§"/>
            </a:pPr>
            <a:r>
              <a:rPr lang="en-AU" sz="1800" smtClean="0"/>
              <a:t>Following Boswijk (1994), a single equation ECM of a time series         , conditional upon        , can be expressed as follows,</a:t>
            </a:r>
          </a:p>
          <a:p>
            <a:endParaRPr lang="en-AU" sz="1800" smtClean="0"/>
          </a:p>
          <a:p>
            <a:endParaRPr lang="en-AU" sz="1800" smtClean="0"/>
          </a:p>
          <a:p>
            <a:endParaRPr lang="en-AU" sz="1800" smtClean="0"/>
          </a:p>
          <a:p>
            <a:endParaRPr lang="en-AU" sz="1800" smtClean="0"/>
          </a:p>
          <a:p>
            <a:pPr>
              <a:buFont typeface="Wingdings" pitchFamily="2" charset="2"/>
              <a:buChar char="§"/>
            </a:pPr>
            <a:r>
              <a:rPr lang="en-AU" sz="1800" smtClean="0"/>
              <a:t>The model can be extended further to capture additional short-run dynamics, such as stationary covariates. The formulation becomes</a:t>
            </a: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3046413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63625" y="3433763"/>
          <a:ext cx="7396163" cy="881062"/>
        </p:xfrm>
        <a:graphic>
          <a:graphicData uri="http://schemas.openxmlformats.org/presentationml/2006/ole">
            <p:oleObj spid="_x0000_s1026" name="Equation" r:id="rId3" imgW="4152900" imgH="457200" progId="Equation.3">
              <p:embed/>
            </p:oleObj>
          </a:graphicData>
        </a:graphic>
      </p:graphicFrame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0" y="3046413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971550" y="5370513"/>
          <a:ext cx="7993063" cy="795337"/>
        </p:xfrm>
        <a:graphic>
          <a:graphicData uri="http://schemas.openxmlformats.org/presentationml/2006/ole">
            <p:oleObj spid="_x0000_s1027" name="Equation" r:id="rId4" imgW="4978400" imgH="457200" progId="Equation.3">
              <p:embed/>
            </p:oleObj>
          </a:graphicData>
        </a:graphic>
      </p:graphicFrame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0" y="3160713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816225" y="3068638"/>
          <a:ext cx="384175" cy="415925"/>
        </p:xfrm>
        <a:graphic>
          <a:graphicData uri="http://schemas.openxmlformats.org/presentationml/2006/ole">
            <p:oleObj spid="_x0000_s1028" name="Equation" r:id="rId5" imgW="228600" imgH="228600" progId="Equation.3">
              <p:embed/>
            </p:oleObj>
          </a:graphicData>
        </a:graphic>
      </p:graphicFrame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3160713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718425" y="2781300"/>
          <a:ext cx="347663" cy="431800"/>
        </p:xfrm>
        <a:graphic>
          <a:graphicData uri="http://schemas.openxmlformats.org/presentationml/2006/ole">
            <p:oleObj spid="_x0000_s1029" name="Equation" r:id="rId6" imgW="203112" imgH="228501" progId="Equation.3">
              <p:embed/>
            </p:oleObj>
          </a:graphicData>
        </a:graphic>
      </p:graphicFrame>
      <p:sp>
        <p:nvSpPr>
          <p:cNvPr id="1036" name="AutoShape 12"/>
          <p:cNvSpPr>
            <a:spLocks/>
          </p:cNvSpPr>
          <p:nvPr/>
        </p:nvSpPr>
        <p:spPr bwMode="auto">
          <a:xfrm rot="-5400000">
            <a:off x="4099719" y="3363119"/>
            <a:ext cx="288925" cy="1630363"/>
          </a:xfrm>
          <a:prstGeom prst="leftBrace">
            <a:avLst>
              <a:gd name="adj1" fmla="val 50942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37" name="AutoShape 13"/>
          <p:cNvSpPr>
            <a:spLocks/>
          </p:cNvSpPr>
          <p:nvPr/>
        </p:nvSpPr>
        <p:spPr bwMode="auto">
          <a:xfrm rot="-5400000">
            <a:off x="6640512" y="3130551"/>
            <a:ext cx="288925" cy="2159000"/>
          </a:xfrm>
          <a:prstGeom prst="leftBrace">
            <a:avLst>
              <a:gd name="adj1" fmla="val 71646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8510" name="Text Box 14"/>
          <p:cNvSpPr txBox="1">
            <a:spLocks noChangeArrowheads="1"/>
          </p:cNvSpPr>
          <p:nvPr/>
        </p:nvSpPr>
        <p:spPr bwMode="auto">
          <a:xfrm>
            <a:off x="3030538" y="4295775"/>
            <a:ext cx="24590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300" dirty="0">
                <a:solidFill>
                  <a:srgbClr val="000066"/>
                </a:solidFill>
                <a:latin typeface="+mn-lt"/>
              </a:rPr>
              <a:t>Long-run component</a:t>
            </a:r>
          </a:p>
        </p:txBody>
      </p:sp>
      <p:sp>
        <p:nvSpPr>
          <p:cNvPr id="618511" name="Text Box 15"/>
          <p:cNvSpPr txBox="1">
            <a:spLocks noChangeArrowheads="1"/>
          </p:cNvSpPr>
          <p:nvPr/>
        </p:nvSpPr>
        <p:spPr bwMode="auto">
          <a:xfrm>
            <a:off x="5529263" y="4295775"/>
            <a:ext cx="24590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300" dirty="0">
                <a:solidFill>
                  <a:srgbClr val="000066"/>
                </a:solidFill>
                <a:latin typeface="+mn-lt"/>
              </a:rPr>
              <a:t>Short-run dynamics</a:t>
            </a:r>
          </a:p>
        </p:txBody>
      </p:sp>
      <p:sp>
        <p:nvSpPr>
          <p:cNvPr id="618512" name="Text Box 16"/>
          <p:cNvSpPr txBox="1">
            <a:spLocks noChangeArrowheads="1"/>
          </p:cNvSpPr>
          <p:nvPr/>
        </p:nvSpPr>
        <p:spPr bwMode="auto">
          <a:xfrm>
            <a:off x="6505575" y="6208713"/>
            <a:ext cx="24590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1300" dirty="0">
                <a:solidFill>
                  <a:srgbClr val="000066"/>
                </a:solidFill>
                <a:latin typeface="+mn-lt"/>
              </a:rPr>
              <a:t>Stationary covariates</a:t>
            </a:r>
          </a:p>
        </p:txBody>
      </p:sp>
      <p:sp>
        <p:nvSpPr>
          <p:cNvPr id="1041" name="AutoShape 17"/>
          <p:cNvSpPr>
            <a:spLocks/>
          </p:cNvSpPr>
          <p:nvPr/>
        </p:nvSpPr>
        <p:spPr bwMode="auto">
          <a:xfrm rot="-5400000">
            <a:off x="7804151" y="5648325"/>
            <a:ext cx="215900" cy="1063625"/>
          </a:xfrm>
          <a:prstGeom prst="leftBrace">
            <a:avLst>
              <a:gd name="adj1" fmla="val 44475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378075" y="1958975"/>
          <a:ext cx="2193925" cy="439738"/>
        </p:xfrm>
        <a:graphic>
          <a:graphicData uri="http://schemas.openxmlformats.org/presentationml/2006/ole">
            <p:oleObj spid="_x0000_s1030" name="Equation" r:id="rId7" imgW="1231560" imgH="228600" progId="Equation.3">
              <p:embed/>
            </p:oleObj>
          </a:graphicData>
        </a:graphic>
      </p:graphicFrame>
      <p:sp>
        <p:nvSpPr>
          <p:cNvPr id="1042" name="Title 1"/>
          <p:cNvSpPr>
            <a:spLocks noGrp="1"/>
          </p:cNvSpPr>
          <p:nvPr>
            <p:ph type="title" idx="4294967295"/>
          </p:nvPr>
        </p:nvSpPr>
        <p:spPr>
          <a:xfrm>
            <a:off x="323850" y="188913"/>
            <a:ext cx="6819900" cy="1152525"/>
          </a:xfrm>
        </p:spPr>
        <p:txBody>
          <a:bodyPr/>
          <a:lstStyle/>
          <a:p>
            <a:pPr eaLnBrk="1" hangingPunct="1"/>
            <a:r>
              <a:rPr lang="en-AU" sz="2800" smtClean="0"/>
              <a:t>Modelling strategies</a:t>
            </a:r>
            <a:br>
              <a:rPr lang="en-AU" sz="2800" smtClean="0"/>
            </a:br>
            <a:r>
              <a:rPr lang="en-AU" sz="2400" smtClean="0"/>
              <a:t>- a variety of time series models and cross-sectional analysis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smtClean="0"/>
              <a:t>Data set for empirical analysis</a:t>
            </a:r>
            <a:endParaRPr lang="en-AU" sz="2400" smtClean="0">
              <a:solidFill>
                <a:srgbClr val="FFFF00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AU" sz="1800" b="1" smtClean="0"/>
              <a:t>Property investment returns</a:t>
            </a:r>
          </a:p>
          <a:p>
            <a:pPr lvl="1">
              <a:buFont typeface="Wingdings" pitchFamily="2" charset="2"/>
              <a:buChar char="§"/>
            </a:pPr>
            <a:r>
              <a:rPr lang="en-AU" sz="1700" smtClean="0"/>
              <a:t>Primary markets: Australia (AUS), New Zealand (NZ)</a:t>
            </a:r>
          </a:p>
          <a:p>
            <a:pPr lvl="1">
              <a:buFont typeface="Wingdings" pitchFamily="2" charset="2"/>
              <a:buChar char="§"/>
            </a:pPr>
            <a:r>
              <a:rPr lang="en-AU" sz="1700" smtClean="0"/>
              <a:t>Other markets: USA, UK and CAN</a:t>
            </a:r>
          </a:p>
          <a:p>
            <a:pPr>
              <a:buClr>
                <a:srgbClr val="800000"/>
              </a:buClr>
              <a:buFontTx/>
              <a:buNone/>
            </a:pPr>
            <a:endParaRPr lang="en-AU" smtClean="0"/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AU" sz="1800" b="1" smtClean="0"/>
              <a:t>Economic variables</a:t>
            </a:r>
          </a:p>
          <a:p>
            <a:pPr lvl="1">
              <a:buFont typeface="Wingdings" pitchFamily="2" charset="2"/>
              <a:buChar char="§"/>
            </a:pPr>
            <a:r>
              <a:rPr lang="en-AU" sz="1700" smtClean="0"/>
              <a:t>Output variables: GDP growth – nominal and real</a:t>
            </a:r>
          </a:p>
          <a:p>
            <a:pPr lvl="1">
              <a:buFont typeface="Wingdings" pitchFamily="2" charset="2"/>
              <a:buChar char="§"/>
            </a:pPr>
            <a:r>
              <a:rPr lang="en-AU" sz="1700" smtClean="0"/>
              <a:t>Labour market: employment growth and unemployment rate</a:t>
            </a:r>
          </a:p>
          <a:p>
            <a:pPr lvl="1">
              <a:buFontTx/>
              <a:buNone/>
            </a:pPr>
            <a:r>
              <a:rPr lang="en-AU" sz="1700" smtClean="0"/>
              <a:t>  </a:t>
            </a:r>
            <a:endParaRPr lang="en-AU" smtClean="0"/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AU" sz="1800" b="1" smtClean="0"/>
              <a:t>Investment markets</a:t>
            </a:r>
          </a:p>
          <a:p>
            <a:pPr lvl="1">
              <a:buFont typeface="Wingdings" pitchFamily="2" charset="2"/>
              <a:buChar char="§"/>
            </a:pPr>
            <a:r>
              <a:rPr lang="en-AU" sz="1700" smtClean="0"/>
              <a:t>Property: direct, unlisted and listed (REITs)</a:t>
            </a:r>
          </a:p>
          <a:p>
            <a:pPr lvl="1">
              <a:buFont typeface="Wingdings" pitchFamily="2" charset="2"/>
              <a:buChar char="§"/>
            </a:pPr>
            <a:r>
              <a:rPr lang="en-AU" sz="1700" smtClean="0"/>
              <a:t>Other assets: bonds, listed shares</a:t>
            </a:r>
            <a:endParaRPr lang="en-AU" sz="1800" b="1" smtClean="0"/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endParaRPr lang="en-AU" sz="1800" b="1" smtClean="0"/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AU" sz="1800" b="1" smtClean="0"/>
              <a:t>Time series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AU" sz="1700" smtClean="0"/>
              <a:t>Annual data spanning around 1980-2009.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AU" sz="1700" smtClean="0"/>
              <a:t>Quarterly data sets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323850" y="188913"/>
            <a:ext cx="6819900" cy="1152525"/>
          </a:xfrm>
        </p:spPr>
        <p:txBody>
          <a:bodyPr/>
          <a:lstStyle/>
          <a:p>
            <a:pPr eaLnBrk="1" hangingPunct="1"/>
            <a:r>
              <a:rPr lang="en-AU" sz="2800" smtClean="0"/>
              <a:t>Macro-property investment </a:t>
            </a:r>
            <a:br>
              <a:rPr lang="en-AU" sz="2800" smtClean="0"/>
            </a:br>
            <a:r>
              <a:rPr lang="en-AU" sz="2400" smtClean="0"/>
              <a:t>- the interplay between labour markets and real economy driving return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7313" y="5786438"/>
            <a:ext cx="7000875" cy="76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1938" indent="-261938">
              <a:lnSpc>
                <a:spcPts val="1400"/>
              </a:lnSpc>
              <a:spcAft>
                <a:spcPct val="35000"/>
              </a:spcAft>
              <a:buClr>
                <a:srgbClr val="800000"/>
              </a:buClr>
              <a:buSzPct val="125000"/>
              <a:buFont typeface="Wingdings" pitchFamily="2" charset="2"/>
              <a:buChar char="§"/>
              <a:tabLst>
                <a:tab pos="539750" algn="l"/>
              </a:tabLst>
              <a:defRPr/>
            </a:pPr>
            <a:r>
              <a:rPr lang="en-AU" sz="1200" dirty="0">
                <a:latin typeface="+mn-lt"/>
                <a:cs typeface="Arial" charset="0"/>
              </a:rPr>
              <a:t>There is a strong link between the real economy, labour markets and property markets.</a:t>
            </a:r>
          </a:p>
          <a:p>
            <a:pPr marL="261938" indent="-261938">
              <a:lnSpc>
                <a:spcPts val="1400"/>
              </a:lnSpc>
              <a:spcAft>
                <a:spcPct val="35000"/>
              </a:spcAft>
              <a:buClr>
                <a:srgbClr val="800000"/>
              </a:buClr>
              <a:buSzPct val="125000"/>
              <a:buFont typeface="Wingdings" pitchFamily="2" charset="2"/>
              <a:buChar char="§"/>
              <a:tabLst>
                <a:tab pos="539750" algn="l"/>
              </a:tabLst>
              <a:defRPr/>
            </a:pPr>
            <a:r>
              <a:rPr lang="en-AU" sz="1200" dirty="0">
                <a:latin typeface="+mn-lt"/>
                <a:cs typeface="Arial" charset="0"/>
              </a:rPr>
              <a:t>Correlation between nominal GDP growth and property returns:  0.81.</a:t>
            </a:r>
          </a:p>
          <a:p>
            <a:pPr marL="261938" indent="-261938">
              <a:lnSpc>
                <a:spcPts val="1400"/>
              </a:lnSpc>
              <a:spcAft>
                <a:spcPct val="35000"/>
              </a:spcAft>
              <a:buClr>
                <a:srgbClr val="800000"/>
              </a:buClr>
              <a:buSzPct val="125000"/>
              <a:buFont typeface="Wingdings" pitchFamily="2" charset="2"/>
              <a:buChar char="§"/>
              <a:tabLst>
                <a:tab pos="539750" algn="l"/>
              </a:tabLst>
              <a:defRPr/>
            </a:pPr>
            <a:r>
              <a:rPr lang="en-AU" sz="1200" dirty="0">
                <a:latin typeface="+mn-lt"/>
                <a:cs typeface="Arial" charset="0"/>
              </a:rPr>
              <a:t>Correlation between employment growth and real property return: 0.74.</a:t>
            </a:r>
          </a:p>
        </p:txBody>
      </p:sp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5813" y="2068513"/>
            <a:ext cx="446563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25" y="2068513"/>
            <a:ext cx="44545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323850" y="188913"/>
            <a:ext cx="6819900" cy="1152525"/>
          </a:xfrm>
        </p:spPr>
        <p:txBody>
          <a:bodyPr/>
          <a:lstStyle/>
          <a:p>
            <a:pPr eaLnBrk="1" hangingPunct="1"/>
            <a:r>
              <a:rPr lang="en-AU" sz="2800" smtClean="0"/>
              <a:t>The influence of macroeconomy </a:t>
            </a:r>
            <a:br>
              <a:rPr lang="en-AU" sz="2800" smtClean="0"/>
            </a:br>
            <a:r>
              <a:rPr lang="en-AU" sz="2400" smtClean="0"/>
              <a:t>- the impact of real economy varies across country property markets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560513"/>
            <a:ext cx="33797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3857625"/>
            <a:ext cx="33877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1560513"/>
            <a:ext cx="337978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" y="3857625"/>
            <a:ext cx="33797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57250" y="6121400"/>
            <a:ext cx="8001000" cy="517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1938" indent="-261938">
              <a:lnSpc>
                <a:spcPts val="1400"/>
              </a:lnSpc>
              <a:spcAft>
                <a:spcPct val="35000"/>
              </a:spcAft>
              <a:buClr>
                <a:srgbClr val="800000"/>
              </a:buClr>
              <a:buSzPct val="125000"/>
              <a:buFont typeface="Wingdings" pitchFamily="2" charset="2"/>
              <a:buChar char="§"/>
              <a:tabLst>
                <a:tab pos="539750" algn="l"/>
              </a:tabLst>
              <a:defRPr/>
            </a:pPr>
            <a:r>
              <a:rPr lang="en-AU" sz="1200" dirty="0">
                <a:latin typeface="+mn-lt"/>
                <a:cs typeface="Arial" charset="0"/>
              </a:rPr>
              <a:t>The variable impact on property markets is reflected with varying degree of positive correlation values.</a:t>
            </a:r>
          </a:p>
          <a:p>
            <a:pPr marL="261938" indent="-261938">
              <a:lnSpc>
                <a:spcPts val="1400"/>
              </a:lnSpc>
              <a:spcAft>
                <a:spcPct val="35000"/>
              </a:spcAft>
              <a:buClr>
                <a:srgbClr val="800000"/>
              </a:buClr>
              <a:buSzPct val="125000"/>
              <a:buFont typeface="Wingdings" pitchFamily="2" charset="2"/>
              <a:buChar char="§"/>
              <a:tabLst>
                <a:tab pos="539750" algn="l"/>
              </a:tabLst>
              <a:defRPr/>
            </a:pPr>
            <a:r>
              <a:rPr lang="en-AU" sz="1200" dirty="0">
                <a:latin typeface="+mn-lt"/>
                <a:cs typeface="Arial" charset="0"/>
              </a:rPr>
              <a:t>This provides some support for a diversification strategy.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323850" y="188913"/>
            <a:ext cx="6819900" cy="1152525"/>
          </a:xfrm>
        </p:spPr>
        <p:txBody>
          <a:bodyPr/>
          <a:lstStyle/>
          <a:p>
            <a:pPr eaLnBrk="1" hangingPunct="1"/>
            <a:r>
              <a:rPr lang="en-AU" sz="2800" smtClean="0"/>
              <a:t>The influence of macroeconomy </a:t>
            </a:r>
            <a:br>
              <a:rPr lang="en-AU" sz="2800" smtClean="0"/>
            </a:br>
            <a:r>
              <a:rPr lang="en-AU" sz="2400" smtClean="0"/>
              <a:t>- cycles have significant influence on relationship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288" y="5426075"/>
            <a:ext cx="3960812" cy="450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1938" indent="-261938">
              <a:lnSpc>
                <a:spcPts val="1400"/>
              </a:lnSpc>
              <a:spcAft>
                <a:spcPct val="35000"/>
              </a:spcAft>
              <a:buClr>
                <a:srgbClr val="800000"/>
              </a:buClr>
              <a:buSzPct val="125000"/>
              <a:buFont typeface="Wingdings" pitchFamily="2" charset="2"/>
              <a:buChar char="§"/>
              <a:tabLst>
                <a:tab pos="539750" algn="l"/>
              </a:tabLst>
              <a:defRPr/>
            </a:pPr>
            <a:r>
              <a:rPr lang="en-AU" sz="1200" dirty="0">
                <a:latin typeface="+mn-lt"/>
                <a:cs typeface="Arial" charset="0"/>
              </a:rPr>
              <a:t>Moderate correlation values between GDP growth and property returns.</a:t>
            </a:r>
            <a:endParaRPr lang="en-AU" sz="1200" dirty="0">
              <a:latin typeface="+mn-lt"/>
              <a:cs typeface="Arial" charset="0"/>
            </a:endParaRP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3" y="2354263"/>
            <a:ext cx="4478337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2163" y="2354263"/>
            <a:ext cx="447675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59338" y="5426075"/>
            <a:ext cx="3960812" cy="450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1938" indent="-261938">
              <a:lnSpc>
                <a:spcPts val="1400"/>
              </a:lnSpc>
              <a:spcAft>
                <a:spcPct val="35000"/>
              </a:spcAft>
              <a:buClr>
                <a:srgbClr val="800000"/>
              </a:buClr>
              <a:buSzPct val="125000"/>
              <a:buFont typeface="Wingdings" pitchFamily="2" charset="2"/>
              <a:buChar char="§"/>
              <a:tabLst>
                <a:tab pos="539750" algn="l"/>
              </a:tabLst>
              <a:defRPr/>
            </a:pPr>
            <a:r>
              <a:rPr lang="en-AU" sz="1200" dirty="0">
                <a:latin typeface="+mn-lt"/>
                <a:cs typeface="Arial" charset="0"/>
              </a:rPr>
              <a:t>Correlations fall away with the purging form the sample period.</a:t>
            </a:r>
            <a:endParaRPr lang="en-AU" sz="120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424362"/>
          </a:xfrm>
        </p:spPr>
        <p:txBody>
          <a:bodyPr/>
          <a:lstStyle/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CC0000"/>
              </a:buClr>
              <a:buSzPct val="130000"/>
              <a:buFont typeface="Wingdings" pitchFamily="2" charset="2"/>
              <a:buChar char=""/>
            </a:pPr>
            <a:r>
              <a:rPr lang="en-AU" smtClean="0"/>
              <a:t>Introduction</a:t>
            </a: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CC0000"/>
              </a:buClr>
              <a:buSzPct val="130000"/>
              <a:buFont typeface="Wingdings" pitchFamily="2" charset="2"/>
              <a:buNone/>
            </a:pPr>
            <a:endParaRPr lang="en-AU" smtClean="0"/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CC0000"/>
              </a:buClr>
              <a:buSzPct val="130000"/>
              <a:buFont typeface="Wingdings" pitchFamily="2" charset="2"/>
              <a:buChar char=""/>
            </a:pPr>
            <a:r>
              <a:rPr lang="en-AU" smtClean="0"/>
              <a:t>External shocks and property markets</a:t>
            </a: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CC0000"/>
              </a:buClr>
              <a:buSzPct val="130000"/>
              <a:buFont typeface="Wingdings" pitchFamily="2" charset="2"/>
              <a:buNone/>
            </a:pPr>
            <a:endParaRPr lang="en-AU" smtClean="0"/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CC0000"/>
              </a:buClr>
              <a:buSzPct val="130000"/>
              <a:buFont typeface="Wingdings" pitchFamily="2" charset="2"/>
              <a:buChar char=""/>
            </a:pPr>
            <a:r>
              <a:rPr lang="en-AU" smtClean="0"/>
              <a:t>Modelling approach and preliminary results</a:t>
            </a: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CC0000"/>
              </a:buClr>
              <a:buSzPct val="130000"/>
              <a:buFontTx/>
              <a:buNone/>
            </a:pPr>
            <a:endParaRPr lang="en-AU" smtClean="0"/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CC0000"/>
              </a:buClr>
              <a:buSzPct val="130000"/>
              <a:buFont typeface="Wingdings" pitchFamily="2" charset="2"/>
              <a:buChar char=""/>
            </a:pPr>
            <a:r>
              <a:rPr lang="en-AU" smtClean="0"/>
              <a:t>Implications for asset allocation</a:t>
            </a: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CC0000"/>
              </a:buClr>
              <a:buSzPct val="130000"/>
              <a:buFontTx/>
              <a:buNone/>
            </a:pPr>
            <a:endParaRPr lang="en-AU" smtClean="0"/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CC0000"/>
              </a:buClr>
              <a:buSzPct val="130000"/>
              <a:buFont typeface="Wingdings" pitchFamily="2" charset="2"/>
              <a:buChar char=""/>
            </a:pPr>
            <a:r>
              <a:rPr lang="en-AU" smtClean="0"/>
              <a:t>Summary remarks</a:t>
            </a:r>
          </a:p>
        </p:txBody>
      </p:sp>
      <p:sp>
        <p:nvSpPr>
          <p:cNvPr id="614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smtClean="0"/>
              <a:t>Outline</a:t>
            </a:r>
            <a:endParaRPr lang="en-US" sz="2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23850" y="188913"/>
            <a:ext cx="6819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AU" sz="2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Property cycles and real economy</a:t>
            </a:r>
            <a:br>
              <a:rPr lang="en-AU" sz="2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AU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the relationship between capital growth and labour markets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75" y="6015038"/>
            <a:ext cx="8215313" cy="271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1938" indent="-261938">
              <a:lnSpc>
                <a:spcPts val="1400"/>
              </a:lnSpc>
              <a:spcAft>
                <a:spcPct val="35000"/>
              </a:spcAft>
              <a:buClr>
                <a:srgbClr val="800000"/>
              </a:buClr>
              <a:buSzPct val="125000"/>
              <a:buFont typeface="Wingdings" pitchFamily="2" charset="2"/>
              <a:buChar char="§"/>
              <a:tabLst>
                <a:tab pos="539750" algn="l"/>
              </a:tabLst>
              <a:defRPr/>
            </a:pPr>
            <a:r>
              <a:rPr lang="en-AU" sz="1200" dirty="0">
                <a:latin typeface="+mn-lt"/>
                <a:cs typeface="Arial" charset="0"/>
              </a:rPr>
              <a:t>Countries with steep declines in capital growth have experienced a rapid deterioration in labour markets.</a:t>
            </a:r>
          </a:p>
        </p:txBody>
      </p:sp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4225" y="2222500"/>
            <a:ext cx="4452938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2217738"/>
            <a:ext cx="4454525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424362"/>
          </a:xfrm>
        </p:spPr>
        <p:txBody>
          <a:bodyPr/>
          <a:lstStyle/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 typeface="Wingdings" pitchFamily="2" charset="2"/>
              <a:buChar char=""/>
            </a:pPr>
            <a:r>
              <a:rPr lang="en-AU" smtClean="0">
                <a:solidFill>
                  <a:srgbClr val="DDDDDD"/>
                </a:solidFill>
              </a:rPr>
              <a:t>Overview</a:t>
            </a: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CC0000"/>
              </a:buClr>
              <a:buSzPct val="130000"/>
              <a:buFont typeface="Wingdings" pitchFamily="2" charset="2"/>
              <a:buNone/>
            </a:pPr>
            <a:endParaRPr lang="en-AU" smtClean="0"/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 typeface="Wingdings" pitchFamily="2" charset="2"/>
              <a:buChar char=""/>
            </a:pPr>
            <a:r>
              <a:rPr lang="en-AU" smtClean="0">
                <a:solidFill>
                  <a:srgbClr val="DDDDDD"/>
                </a:solidFill>
              </a:rPr>
              <a:t>External shocks and property markets</a:t>
            </a: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 typeface="Wingdings" pitchFamily="2" charset="2"/>
              <a:buNone/>
            </a:pPr>
            <a:endParaRPr lang="en-AU" smtClean="0">
              <a:solidFill>
                <a:srgbClr val="DDDDDD"/>
              </a:solidFill>
            </a:endParaRP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 typeface="Wingdings" pitchFamily="2" charset="2"/>
              <a:buChar char=""/>
            </a:pPr>
            <a:r>
              <a:rPr lang="en-AU" smtClean="0">
                <a:solidFill>
                  <a:srgbClr val="DDDDDD"/>
                </a:solidFill>
              </a:rPr>
              <a:t>Modelling approach and preliminary results</a:t>
            </a: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Tx/>
              <a:buNone/>
            </a:pPr>
            <a:endParaRPr lang="en-AU" smtClean="0">
              <a:solidFill>
                <a:srgbClr val="DDDDDD"/>
              </a:solidFill>
            </a:endParaRP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CC0000"/>
              </a:buClr>
              <a:buSzPct val="130000"/>
              <a:buFont typeface="Wingdings" pitchFamily="2" charset="2"/>
              <a:buChar char=""/>
            </a:pPr>
            <a:r>
              <a:rPr lang="en-AU" smtClean="0"/>
              <a:t>Implications for asset allocations</a:t>
            </a: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Tx/>
              <a:buNone/>
            </a:pPr>
            <a:endParaRPr lang="en-AU" smtClean="0">
              <a:solidFill>
                <a:srgbClr val="DDDDDD"/>
              </a:solidFill>
            </a:endParaRP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 typeface="Wingdings" pitchFamily="2" charset="2"/>
              <a:buChar char=""/>
            </a:pPr>
            <a:r>
              <a:rPr lang="en-AU" smtClean="0">
                <a:solidFill>
                  <a:srgbClr val="DDDDDD"/>
                </a:solidFill>
              </a:rPr>
              <a:t>Summary remarks</a:t>
            </a:r>
          </a:p>
        </p:txBody>
      </p:sp>
      <p:sp>
        <p:nvSpPr>
          <p:cNvPr id="2457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smtClean="0"/>
              <a:t>Outline</a:t>
            </a:r>
            <a:endParaRPr lang="en-US" sz="2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6499225" y="5419725"/>
            <a:ext cx="178593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r" fontAlgn="ctr">
              <a:spcBef>
                <a:spcPct val="50000"/>
              </a:spcBef>
              <a:buClr>
                <a:srgbClr val="800000"/>
              </a:buClr>
              <a:defRPr/>
            </a:pPr>
            <a:endParaRPr lang="en-US" sz="800" kern="0" dirty="0"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23850" y="188913"/>
            <a:ext cx="6819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AU" sz="2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Competing asset classes</a:t>
            </a:r>
          </a:p>
          <a:p>
            <a:pPr>
              <a:defRPr/>
            </a:pPr>
            <a:r>
              <a:rPr lang="en-AU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significant divergence between short-run and long-run return performance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28688" y="5661025"/>
            <a:ext cx="7715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1938" indent="-261938">
              <a:lnSpc>
                <a:spcPts val="1400"/>
              </a:lnSpc>
              <a:spcAft>
                <a:spcPct val="35000"/>
              </a:spcAft>
              <a:buClr>
                <a:srgbClr val="800000"/>
              </a:buClr>
              <a:buSzPct val="125000"/>
              <a:buFont typeface="Wingdings" pitchFamily="2" charset="2"/>
              <a:buChar char="§"/>
              <a:tabLst>
                <a:tab pos="539750" algn="l"/>
              </a:tabLst>
              <a:defRPr/>
            </a:pPr>
            <a:r>
              <a:rPr lang="en-AU" sz="1200" dirty="0">
                <a:latin typeface="+mn-lt"/>
                <a:cs typeface="Arial" charset="0"/>
              </a:rPr>
              <a:t>Common </a:t>
            </a:r>
            <a:r>
              <a:rPr lang="en-AU" sz="1200" dirty="0">
                <a:latin typeface="+mn-lt"/>
                <a:cs typeface="Arial" charset="0"/>
              </a:rPr>
              <a:t>factor risk saw a downturn in returns in 2008, significantly away from long-term averages</a:t>
            </a:r>
            <a:r>
              <a:rPr lang="en-AU" sz="1200" dirty="0">
                <a:latin typeface="+mn-lt"/>
                <a:cs typeface="Arial" charset="0"/>
              </a:rPr>
              <a:t>.</a:t>
            </a:r>
          </a:p>
          <a:p>
            <a:pPr marL="261938" indent="-261938">
              <a:lnSpc>
                <a:spcPts val="1400"/>
              </a:lnSpc>
              <a:spcAft>
                <a:spcPct val="35000"/>
              </a:spcAft>
              <a:buClr>
                <a:srgbClr val="800000"/>
              </a:buClr>
              <a:buSzPct val="125000"/>
              <a:buFont typeface="Wingdings" pitchFamily="2" charset="2"/>
              <a:buChar char="§"/>
              <a:tabLst>
                <a:tab pos="539750" algn="l"/>
              </a:tabLst>
              <a:defRPr/>
            </a:pPr>
            <a:r>
              <a:rPr lang="en-AU" sz="1200" dirty="0">
                <a:latin typeface="+mn-lt"/>
                <a:cs typeface="Arial" charset="0"/>
              </a:rPr>
              <a:t>Direct property allocations rose significantly above their target (or SAA) allocations. </a:t>
            </a:r>
            <a:endParaRPr lang="en-AU" sz="1200" dirty="0">
              <a:latin typeface="+mn-lt"/>
              <a:cs typeface="Arial" charset="0"/>
            </a:endParaRPr>
          </a:p>
          <a:p>
            <a:pPr marL="261938" indent="-261938">
              <a:lnSpc>
                <a:spcPts val="1400"/>
              </a:lnSpc>
              <a:spcAft>
                <a:spcPct val="35000"/>
              </a:spcAft>
              <a:buClr>
                <a:srgbClr val="800000"/>
              </a:buClr>
              <a:buSzPct val="125000"/>
              <a:buFont typeface="Wingdings" pitchFamily="2" charset="2"/>
              <a:buChar char="§"/>
              <a:tabLst>
                <a:tab pos="539750" algn="l"/>
              </a:tabLst>
              <a:defRPr/>
            </a:pPr>
            <a:r>
              <a:rPr lang="en-AU" sz="1200" dirty="0">
                <a:latin typeface="+mn-lt"/>
                <a:cs typeface="Arial" charset="0"/>
              </a:rPr>
              <a:t>The current overshooting in returns experienced by specific investment classes suggests that markets are still in adjustment phase towards equilibrium.</a:t>
            </a:r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88" y="2133600"/>
            <a:ext cx="4465637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8988" y="2155825"/>
            <a:ext cx="446722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6499225" y="5419725"/>
            <a:ext cx="178593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r" fontAlgn="ctr">
              <a:spcBef>
                <a:spcPct val="50000"/>
              </a:spcBef>
              <a:buClr>
                <a:srgbClr val="800000"/>
              </a:buClr>
              <a:defRPr/>
            </a:pPr>
            <a:endParaRPr lang="en-US" sz="800" kern="0" dirty="0"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23850" y="188913"/>
            <a:ext cx="6819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AU" sz="2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State-space and risk-reward</a:t>
            </a:r>
          </a:p>
          <a:p>
            <a:pPr>
              <a:defRPr/>
            </a:pPr>
            <a:r>
              <a:rPr lang="en-AU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AU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current market </a:t>
            </a:r>
            <a:r>
              <a:rPr lang="en-AU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dynamics highlight </a:t>
            </a:r>
            <a:r>
              <a:rPr lang="en-AU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that markets are in transition phase</a:t>
            </a:r>
            <a:endParaRPr lang="en-AU" sz="2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28688" y="6072188"/>
            <a:ext cx="77152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1938" indent="-261938">
              <a:lnSpc>
                <a:spcPts val="1400"/>
              </a:lnSpc>
              <a:spcAft>
                <a:spcPct val="35000"/>
              </a:spcAft>
              <a:buClr>
                <a:srgbClr val="800000"/>
              </a:buClr>
              <a:buSzPct val="125000"/>
              <a:buFont typeface="Wingdings" pitchFamily="2" charset="2"/>
              <a:buChar char="§"/>
              <a:tabLst>
                <a:tab pos="539750" algn="l"/>
              </a:tabLst>
              <a:defRPr/>
            </a:pPr>
            <a:r>
              <a:rPr lang="en-AU" sz="1200" dirty="0">
                <a:latin typeface="+mn-lt"/>
                <a:cs typeface="Arial" charset="0"/>
              </a:rPr>
              <a:t>Different “state” environments reflect significant movements in volatility.</a:t>
            </a:r>
          </a:p>
          <a:p>
            <a:pPr marL="261938" indent="-261938">
              <a:lnSpc>
                <a:spcPts val="1400"/>
              </a:lnSpc>
              <a:spcAft>
                <a:spcPct val="35000"/>
              </a:spcAft>
              <a:buClr>
                <a:srgbClr val="800000"/>
              </a:buClr>
              <a:buSzPct val="125000"/>
              <a:buFont typeface="Wingdings" pitchFamily="2" charset="2"/>
              <a:buChar char="§"/>
              <a:tabLst>
                <a:tab pos="539750" algn="l"/>
              </a:tabLst>
              <a:defRPr/>
            </a:pPr>
            <a:r>
              <a:rPr lang="en-AU" sz="1200" dirty="0">
                <a:latin typeface="+mn-lt"/>
                <a:cs typeface="Arial" charset="0"/>
              </a:rPr>
              <a:t>The distinctly different states of the world require different strategies for asset allocation.</a:t>
            </a: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2276475"/>
            <a:ext cx="4478338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9300" y="2276475"/>
            <a:ext cx="447675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424362"/>
          </a:xfrm>
        </p:spPr>
        <p:txBody>
          <a:bodyPr/>
          <a:lstStyle/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 typeface="Wingdings" pitchFamily="2" charset="2"/>
              <a:buChar char=""/>
            </a:pPr>
            <a:r>
              <a:rPr lang="en-AU" smtClean="0">
                <a:solidFill>
                  <a:srgbClr val="DDDDDD"/>
                </a:solidFill>
              </a:rPr>
              <a:t>Introduction</a:t>
            </a: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CC0000"/>
              </a:buClr>
              <a:buSzPct val="130000"/>
              <a:buFont typeface="Wingdings" pitchFamily="2" charset="2"/>
              <a:buNone/>
            </a:pPr>
            <a:endParaRPr lang="en-AU" smtClean="0"/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 typeface="Wingdings" pitchFamily="2" charset="2"/>
              <a:buChar char=""/>
            </a:pPr>
            <a:r>
              <a:rPr lang="en-AU" smtClean="0">
                <a:solidFill>
                  <a:srgbClr val="DDDDDD"/>
                </a:solidFill>
              </a:rPr>
              <a:t>External shocks and property markets</a:t>
            </a: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 typeface="Wingdings" pitchFamily="2" charset="2"/>
              <a:buNone/>
            </a:pPr>
            <a:endParaRPr lang="en-AU" smtClean="0">
              <a:solidFill>
                <a:srgbClr val="DDDDDD"/>
              </a:solidFill>
            </a:endParaRP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 typeface="Wingdings" pitchFamily="2" charset="2"/>
              <a:buChar char=""/>
            </a:pPr>
            <a:r>
              <a:rPr lang="en-AU" smtClean="0">
                <a:solidFill>
                  <a:srgbClr val="DDDDDD"/>
                </a:solidFill>
              </a:rPr>
              <a:t>Modelling approach and preliminary results</a:t>
            </a: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Tx/>
              <a:buNone/>
            </a:pPr>
            <a:endParaRPr lang="en-AU" smtClean="0">
              <a:solidFill>
                <a:srgbClr val="DDDDDD"/>
              </a:solidFill>
            </a:endParaRP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 typeface="Wingdings" pitchFamily="2" charset="2"/>
              <a:buChar char=""/>
            </a:pPr>
            <a:r>
              <a:rPr lang="en-AU" smtClean="0">
                <a:solidFill>
                  <a:srgbClr val="DDDDDD"/>
                </a:solidFill>
              </a:rPr>
              <a:t>Implications for asset allocations</a:t>
            </a: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Tx/>
              <a:buNone/>
            </a:pPr>
            <a:endParaRPr lang="en-AU" smtClean="0">
              <a:solidFill>
                <a:srgbClr val="DDDDDD"/>
              </a:solidFill>
            </a:endParaRP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CC0000"/>
              </a:buClr>
              <a:buSzPct val="130000"/>
              <a:buFont typeface="Wingdings" pitchFamily="2" charset="2"/>
              <a:buChar char=""/>
            </a:pPr>
            <a:r>
              <a:rPr lang="en-AU" smtClean="0"/>
              <a:t>Summary remarks</a:t>
            </a:r>
          </a:p>
        </p:txBody>
      </p:sp>
      <p:sp>
        <p:nvSpPr>
          <p:cNvPr id="2765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smtClean="0"/>
              <a:t>Outline</a:t>
            </a:r>
            <a:endParaRPr lang="en-US" sz="2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smtClean="0"/>
              <a:t>Summary results</a:t>
            </a:r>
            <a:endParaRPr lang="en-AU" sz="2400" smtClean="0">
              <a:solidFill>
                <a:srgbClr val="FFFF00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AU" sz="1800" b="1" smtClean="0"/>
              <a:t>Direct property returns</a:t>
            </a:r>
          </a:p>
          <a:p>
            <a:pPr lvl="1">
              <a:buFont typeface="Wingdings" pitchFamily="2" charset="2"/>
              <a:buChar char="§"/>
            </a:pPr>
            <a:r>
              <a:rPr lang="en-AU" sz="1700" smtClean="0"/>
              <a:t>Influenced by a variety of macroeconomic aggregates, but highly contingent on cycle profile</a:t>
            </a:r>
          </a:p>
          <a:p>
            <a:pPr lvl="1">
              <a:buFont typeface="Wingdings" pitchFamily="2" charset="2"/>
              <a:buChar char="§"/>
            </a:pPr>
            <a:r>
              <a:rPr lang="en-AU" sz="1700" smtClean="0"/>
              <a:t>Importance of labour markets</a:t>
            </a:r>
          </a:p>
          <a:p>
            <a:pPr lvl="1">
              <a:buFont typeface="Wingdings" pitchFamily="2" charset="2"/>
              <a:buChar char="§"/>
            </a:pPr>
            <a:r>
              <a:rPr lang="en-AU" sz="1700" smtClean="0"/>
              <a:t>Property cycle patterns vary across country due to varying influence of financial sector</a:t>
            </a:r>
          </a:p>
          <a:p>
            <a:pPr>
              <a:buClr>
                <a:srgbClr val="800000"/>
              </a:buClr>
              <a:buFontTx/>
              <a:buNone/>
            </a:pPr>
            <a:endParaRPr lang="en-AU" smtClean="0"/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AU" sz="1800" b="1" smtClean="0"/>
              <a:t>Asset allocation</a:t>
            </a:r>
          </a:p>
          <a:p>
            <a:pPr lvl="1">
              <a:buFont typeface="Wingdings" pitchFamily="2" charset="2"/>
              <a:buChar char="§"/>
            </a:pPr>
            <a:r>
              <a:rPr lang="en-AU" sz="1700" smtClean="0"/>
              <a:t>Distinction between permanent and transitory shocks</a:t>
            </a:r>
          </a:p>
          <a:p>
            <a:pPr lvl="1">
              <a:buFont typeface="Wingdings" pitchFamily="2" charset="2"/>
              <a:buChar char="§"/>
            </a:pPr>
            <a:r>
              <a:rPr lang="en-AU" sz="1700" smtClean="0"/>
              <a:t>Need to consider different “states” when formulating target asset allocations</a:t>
            </a:r>
          </a:p>
          <a:p>
            <a:pPr lvl="1">
              <a:buFontTx/>
              <a:buNone/>
            </a:pPr>
            <a:r>
              <a:rPr lang="en-AU" sz="1700" smtClean="0"/>
              <a:t>  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AU" sz="1800" b="1" smtClean="0"/>
              <a:t>Research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AU" sz="1700" smtClean="0"/>
              <a:t>Expand research to include more countries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AU" sz="1700" smtClean="0"/>
              <a:t>Explore the impact of shocks across both direct and listed property markets</a:t>
            </a:r>
          </a:p>
          <a:p>
            <a:pPr lvl="1">
              <a:buClr>
                <a:srgbClr val="800000"/>
              </a:buClr>
              <a:buFontTx/>
              <a:buNone/>
            </a:pPr>
            <a:endParaRPr lang="en-AU" sz="1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1412875"/>
            <a:ext cx="9144000" cy="5445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23850" y="765175"/>
            <a:ext cx="3671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800" b="0">
              <a:latin typeface="Arial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95288" y="5589588"/>
            <a:ext cx="8497887" cy="1101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100">
                <a:solidFill>
                  <a:schemeClr val="bg1"/>
                </a:solidFill>
                <a:latin typeface="Arial" charset="0"/>
              </a:rPr>
              <a:t>Intellectual Property Rights and use of IPD statistics as benchmarks</a:t>
            </a:r>
          </a:p>
          <a:p>
            <a:pPr eaLnBrk="0" hangingPunct="0"/>
            <a:r>
              <a:rPr lang="en-US" sz="1100" b="0">
                <a:solidFill>
                  <a:schemeClr val="bg1"/>
                </a:solidFill>
                <a:latin typeface="Arial" charset="0"/>
              </a:rPr>
              <a:t>Whether in the public domain or otherwise, IPD's statistics are the intellectual property of Investment Property Databank Limited.</a:t>
            </a:r>
          </a:p>
          <a:p>
            <a:pPr eaLnBrk="0" hangingPunct="0"/>
            <a:r>
              <a:rPr lang="en-US" sz="1100" b="0">
                <a:solidFill>
                  <a:schemeClr val="bg1"/>
                </a:solidFill>
                <a:latin typeface="Arial" charset="0"/>
              </a:rPr>
              <a:t>It is not permissible to use data drawn from this presentation as benchmarks.  </a:t>
            </a:r>
          </a:p>
          <a:p>
            <a:pPr eaLnBrk="0" hangingPunct="0"/>
            <a:endParaRPr lang="en-US" sz="1100" b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sz="1100" b="0">
                <a:solidFill>
                  <a:schemeClr val="bg1"/>
                </a:solidFill>
                <a:latin typeface="Arial" charset="0"/>
              </a:rPr>
              <a:t>© Investment Property Databank Limited (IPD) 2010. Database Right, Investment Property Databank Limited (IPD) 2010.  </a:t>
            </a:r>
          </a:p>
          <a:p>
            <a:pPr eaLnBrk="0" hangingPunct="0"/>
            <a:r>
              <a:rPr lang="en-US" sz="1100" b="0">
                <a:solidFill>
                  <a:schemeClr val="bg1"/>
                </a:solidFill>
                <a:latin typeface="Arial" charset="0"/>
              </a:rPr>
              <a:t>All rights conferred by law of copyright and by virtue of international conventions are reserved by IPD</a:t>
            </a: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5761038" cy="1152525"/>
          </a:xfrm>
        </p:spPr>
        <p:txBody>
          <a:bodyPr/>
          <a:lstStyle/>
          <a:p>
            <a:pPr eaLnBrk="1" hangingPunct="1"/>
            <a:r>
              <a:rPr lang="en-US" sz="2800" smtClean="0"/>
              <a:t>Contact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288" y="2116138"/>
            <a:ext cx="8497887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  <a:defRPr/>
            </a:pPr>
            <a:r>
              <a:rPr lang="en-AU" dirty="0">
                <a:solidFill>
                  <a:schemeClr val="bg1"/>
                </a:solidFill>
                <a:latin typeface="+mj-lt"/>
              </a:rPr>
              <a:t>Anthony De Francesco</a:t>
            </a:r>
          </a:p>
          <a:p>
            <a:pPr>
              <a:spcBef>
                <a:spcPct val="25000"/>
              </a:spcBef>
              <a:defRPr/>
            </a:pPr>
            <a:r>
              <a:rPr lang="en-AU" dirty="0">
                <a:solidFill>
                  <a:schemeClr val="bg1"/>
                </a:solidFill>
                <a:latin typeface="+mj-lt"/>
              </a:rPr>
              <a:t>Managing Director</a:t>
            </a:r>
          </a:p>
          <a:p>
            <a:pPr>
              <a:spcBef>
                <a:spcPct val="25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Telephone: +61 2 9248 1901</a:t>
            </a:r>
            <a:endParaRPr lang="en-AU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25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Mobile: +61 (0) 405 506 284</a:t>
            </a:r>
          </a:p>
          <a:p>
            <a:pPr>
              <a:spcBef>
                <a:spcPct val="25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Email: </a:t>
            </a:r>
            <a:r>
              <a:rPr lang="en-US" dirty="0">
                <a:solidFill>
                  <a:schemeClr val="bg1"/>
                </a:solidFill>
                <a:latin typeface="+mn-lt"/>
                <a:hlinkClick r:id="rId2"/>
              </a:rPr>
              <a:t>anthony.de.francesco@ipd.com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25000"/>
              </a:spcBef>
              <a:defRPr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ct val="25000"/>
              </a:spcBef>
              <a:defRPr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ct val="25000"/>
              </a:spcBef>
              <a:defRPr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ct val="25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IPD – AUS/NZ</a:t>
            </a:r>
          </a:p>
          <a:p>
            <a:pPr>
              <a:spcBef>
                <a:spcPct val="25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Address: Suite 3, Level 3, 275 George Street, Sydney NSW 2000, Australia</a:t>
            </a:r>
          </a:p>
          <a:p>
            <a:pPr>
              <a:spcBef>
                <a:spcPct val="25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Web: </a:t>
            </a:r>
            <a:r>
              <a:rPr lang="en-US" dirty="0">
                <a:solidFill>
                  <a:schemeClr val="bg1"/>
                </a:solidFill>
                <a:latin typeface="+mj-lt"/>
                <a:hlinkClick r:id="rId3"/>
              </a:rPr>
              <a:t>www.ipd.com/newzealand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ct val="25000"/>
              </a:spcBef>
              <a:defRPr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5219700" y="2111375"/>
            <a:ext cx="35290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>
                <a:solidFill>
                  <a:schemeClr val="bg1"/>
                </a:solidFill>
              </a:rPr>
              <a:t>IPD - UK</a:t>
            </a:r>
          </a:p>
          <a:p>
            <a:pPr>
              <a:spcBef>
                <a:spcPct val="25000"/>
              </a:spcBef>
            </a:pPr>
            <a:r>
              <a:rPr lang="en-US">
                <a:solidFill>
                  <a:schemeClr val="bg1"/>
                </a:solidFill>
              </a:rPr>
              <a:t>1 St. John’s Lane</a:t>
            </a:r>
          </a:p>
          <a:p>
            <a:pPr>
              <a:spcBef>
                <a:spcPct val="25000"/>
              </a:spcBef>
            </a:pPr>
            <a:r>
              <a:rPr lang="en-US">
                <a:solidFill>
                  <a:schemeClr val="bg1"/>
                </a:solidFill>
              </a:rPr>
              <a:t>London, EC1M 4BL</a:t>
            </a:r>
          </a:p>
          <a:p>
            <a:pPr>
              <a:spcBef>
                <a:spcPct val="25000"/>
              </a:spcBef>
            </a:pPr>
            <a:r>
              <a:rPr lang="en-US">
                <a:solidFill>
                  <a:schemeClr val="bg1"/>
                </a:solidFill>
              </a:rPr>
              <a:t>United Kingdom</a:t>
            </a:r>
          </a:p>
          <a:p>
            <a:pPr>
              <a:spcBef>
                <a:spcPct val="25000"/>
              </a:spcBef>
            </a:pPr>
            <a:r>
              <a:rPr lang="en-US">
                <a:solidFill>
                  <a:schemeClr val="bg1"/>
                </a:solidFill>
              </a:rPr>
              <a:t>Tel: +44 (0)20 7336 9200</a:t>
            </a:r>
          </a:p>
          <a:p>
            <a:pPr>
              <a:spcBef>
                <a:spcPct val="25000"/>
              </a:spcBef>
            </a:pPr>
            <a:r>
              <a:rPr lang="en-US">
                <a:solidFill>
                  <a:schemeClr val="bg1"/>
                </a:solidFill>
              </a:rPr>
              <a:t>Email: marketing@ipd.com</a:t>
            </a:r>
          </a:p>
          <a:p>
            <a:pPr>
              <a:spcBef>
                <a:spcPct val="25000"/>
              </a:spcBef>
            </a:pPr>
            <a:r>
              <a:rPr lang="en-US">
                <a:solidFill>
                  <a:schemeClr val="bg1"/>
                </a:solidFill>
              </a:rPr>
              <a:t>Web: www.ipd.com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424362"/>
          </a:xfrm>
        </p:spPr>
        <p:txBody>
          <a:bodyPr/>
          <a:lstStyle/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CC0000"/>
              </a:buClr>
              <a:buSzPct val="130000"/>
              <a:buFont typeface="Wingdings" pitchFamily="2" charset="2"/>
              <a:buChar char=""/>
            </a:pPr>
            <a:r>
              <a:rPr lang="en-AU" smtClean="0"/>
              <a:t>Introduction</a:t>
            </a: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CC0000"/>
              </a:buClr>
              <a:buSzPct val="130000"/>
              <a:buFont typeface="Wingdings" pitchFamily="2" charset="2"/>
              <a:buNone/>
            </a:pPr>
            <a:endParaRPr lang="en-AU" smtClean="0"/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 typeface="Wingdings" pitchFamily="2" charset="2"/>
              <a:buChar char=""/>
            </a:pPr>
            <a:r>
              <a:rPr lang="en-AU" smtClean="0">
                <a:solidFill>
                  <a:srgbClr val="DDDDDD"/>
                </a:solidFill>
              </a:rPr>
              <a:t>External shocks and property markets</a:t>
            </a: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 typeface="Wingdings" pitchFamily="2" charset="2"/>
              <a:buNone/>
            </a:pPr>
            <a:endParaRPr lang="en-AU" smtClean="0">
              <a:solidFill>
                <a:srgbClr val="DDDDDD"/>
              </a:solidFill>
            </a:endParaRP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 typeface="Wingdings" pitchFamily="2" charset="2"/>
              <a:buChar char=""/>
            </a:pPr>
            <a:r>
              <a:rPr lang="en-AU" smtClean="0">
                <a:solidFill>
                  <a:srgbClr val="DDDDDD"/>
                </a:solidFill>
              </a:rPr>
              <a:t>Modelling approach and preliminary results</a:t>
            </a: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Tx/>
              <a:buNone/>
            </a:pPr>
            <a:endParaRPr lang="en-AU" smtClean="0">
              <a:solidFill>
                <a:srgbClr val="DDDDDD"/>
              </a:solidFill>
            </a:endParaRP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 typeface="Wingdings" pitchFamily="2" charset="2"/>
              <a:buChar char=""/>
            </a:pPr>
            <a:r>
              <a:rPr lang="en-AU" smtClean="0">
                <a:solidFill>
                  <a:srgbClr val="DDDDDD"/>
                </a:solidFill>
              </a:rPr>
              <a:t>Implications for asset allocations</a:t>
            </a: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Tx/>
              <a:buNone/>
            </a:pPr>
            <a:endParaRPr lang="en-AU" smtClean="0">
              <a:solidFill>
                <a:srgbClr val="DDDDDD"/>
              </a:solidFill>
            </a:endParaRP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 typeface="Wingdings" pitchFamily="2" charset="2"/>
              <a:buChar char=""/>
            </a:pPr>
            <a:r>
              <a:rPr lang="en-AU" smtClean="0">
                <a:solidFill>
                  <a:srgbClr val="DDDDDD"/>
                </a:solidFill>
              </a:rPr>
              <a:t>Summary remarks</a:t>
            </a:r>
          </a:p>
        </p:txBody>
      </p:sp>
      <p:sp>
        <p:nvSpPr>
          <p:cNvPr id="717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smtClean="0"/>
              <a:t>Outline</a:t>
            </a:r>
            <a:endParaRPr lang="en-US" sz="2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smtClean="0"/>
              <a:t>Some dimensions to the GFC</a:t>
            </a:r>
            <a:br>
              <a:rPr lang="en-AU" sz="2800" smtClean="0"/>
            </a:br>
            <a:r>
              <a:rPr lang="en-AU" sz="2400" smtClean="0"/>
              <a:t>- a brief review of events</a:t>
            </a:r>
            <a:endParaRPr lang="en-AU" sz="2400" smtClean="0">
              <a:solidFill>
                <a:srgbClr val="FFFF00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  <a:buClr>
                <a:srgbClr val="800000"/>
              </a:buClr>
              <a:buFont typeface="Wingdings" pitchFamily="2" charset="2"/>
              <a:buChar char="§"/>
            </a:pPr>
            <a:r>
              <a:rPr lang="en-AU" sz="1800" b="1" smtClean="0"/>
              <a:t>External shocks</a:t>
            </a:r>
          </a:p>
          <a:p>
            <a:pPr lvl="1">
              <a:spcBef>
                <a:spcPts val="300"/>
              </a:spcBef>
              <a:buFont typeface="Wingdings" pitchFamily="2" charset="2"/>
              <a:buChar char="§"/>
            </a:pPr>
            <a:r>
              <a:rPr lang="en-AU" sz="1500" smtClean="0"/>
              <a:t>Need to identify and distinguish between structural and temporary shocks</a:t>
            </a:r>
          </a:p>
          <a:p>
            <a:pPr lvl="1">
              <a:spcBef>
                <a:spcPts val="300"/>
              </a:spcBef>
              <a:buFont typeface="Wingdings" pitchFamily="2" charset="2"/>
              <a:buChar char="§"/>
            </a:pPr>
            <a:r>
              <a:rPr lang="en-AU" sz="1500" smtClean="0"/>
              <a:t>Transmission of shocks across markets and countries</a:t>
            </a:r>
          </a:p>
          <a:p>
            <a:pPr lvl="1">
              <a:spcBef>
                <a:spcPts val="300"/>
              </a:spcBef>
              <a:buFont typeface="Wingdings" pitchFamily="2" charset="2"/>
              <a:buChar char="§"/>
            </a:pPr>
            <a:r>
              <a:rPr lang="en-AU" sz="1500" smtClean="0"/>
              <a:t>Non-linearity of shocks – how it impacts behaviour of markets from “normal” state </a:t>
            </a:r>
          </a:p>
          <a:p>
            <a:pPr>
              <a:spcBef>
                <a:spcPts val="300"/>
              </a:spcBef>
              <a:buClr>
                <a:srgbClr val="800000"/>
              </a:buClr>
              <a:buFontTx/>
              <a:buNone/>
            </a:pPr>
            <a:endParaRPr lang="en-AU" smtClean="0"/>
          </a:p>
          <a:p>
            <a:pPr>
              <a:spcBef>
                <a:spcPts val="300"/>
              </a:spcBef>
              <a:buClr>
                <a:srgbClr val="800000"/>
              </a:buClr>
              <a:buFont typeface="Wingdings" pitchFamily="2" charset="2"/>
              <a:buChar char="§"/>
            </a:pPr>
            <a:r>
              <a:rPr lang="en-AU" sz="1800" b="1" smtClean="0"/>
              <a:t>Capital markets and macroeconomy</a:t>
            </a:r>
          </a:p>
          <a:p>
            <a:pPr lvl="1">
              <a:spcBef>
                <a:spcPts val="300"/>
              </a:spcBef>
              <a:buFont typeface="Wingdings" pitchFamily="2" charset="2"/>
              <a:buChar char="§"/>
            </a:pPr>
            <a:r>
              <a:rPr lang="en-AU" sz="1500" smtClean="0"/>
              <a:t>Access to capital restricted – the role of financial (banking) sector</a:t>
            </a:r>
          </a:p>
          <a:p>
            <a:pPr lvl="1">
              <a:spcBef>
                <a:spcPts val="300"/>
              </a:spcBef>
              <a:buFont typeface="Wingdings" pitchFamily="2" charset="2"/>
              <a:buChar char="§"/>
            </a:pPr>
            <a:r>
              <a:rPr lang="en-AU" sz="1500" smtClean="0"/>
              <a:t>Pricing: an upward re-rating of risk across the complete asset space as well as across property sectors </a:t>
            </a:r>
          </a:p>
          <a:p>
            <a:pPr lvl="1">
              <a:spcBef>
                <a:spcPts val="300"/>
              </a:spcBef>
              <a:buFontTx/>
              <a:buNone/>
            </a:pPr>
            <a:r>
              <a:rPr lang="en-AU" sz="1500" smtClean="0"/>
              <a:t>  </a:t>
            </a:r>
          </a:p>
          <a:p>
            <a:pPr>
              <a:spcBef>
                <a:spcPts val="300"/>
              </a:spcBef>
              <a:buClr>
                <a:srgbClr val="800000"/>
              </a:buClr>
              <a:buFont typeface="Wingdings" pitchFamily="2" charset="2"/>
              <a:buChar char="§"/>
            </a:pPr>
            <a:r>
              <a:rPr lang="en-AU" sz="1800" b="1" smtClean="0"/>
              <a:t>Property markets</a:t>
            </a:r>
          </a:p>
          <a:p>
            <a:pPr lvl="1">
              <a:spcBef>
                <a:spcPts val="3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AU" sz="1500" smtClean="0"/>
              <a:t>Performance impacted by fall-out in capital markets</a:t>
            </a:r>
          </a:p>
          <a:p>
            <a:pPr lvl="1">
              <a:spcBef>
                <a:spcPts val="3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AU" sz="1500" smtClean="0"/>
              <a:t>Performance impacted by spill-over into space markets</a:t>
            </a:r>
          </a:p>
          <a:p>
            <a:pPr lvl="1">
              <a:spcBef>
                <a:spcPts val="300"/>
              </a:spcBef>
              <a:buClr>
                <a:srgbClr val="800000"/>
              </a:buClr>
              <a:buFontTx/>
              <a:buNone/>
            </a:pPr>
            <a:endParaRPr lang="en-AU" sz="1500" smtClean="0"/>
          </a:p>
          <a:p>
            <a:pPr>
              <a:spcBef>
                <a:spcPts val="300"/>
              </a:spcBef>
              <a:buClr>
                <a:srgbClr val="800000"/>
              </a:buClr>
              <a:buFont typeface="Wingdings" pitchFamily="2" charset="2"/>
              <a:buChar char="§"/>
            </a:pPr>
            <a:r>
              <a:rPr lang="en-AU" sz="1800" b="1" smtClean="0"/>
              <a:t>Asset allocation</a:t>
            </a:r>
          </a:p>
          <a:p>
            <a:pPr lvl="1">
              <a:spcBef>
                <a:spcPts val="3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AU" sz="1500" smtClean="0"/>
              <a:t>Standard SAA process frustrated with significant departure of asset performance from historical averages</a:t>
            </a:r>
          </a:p>
          <a:p>
            <a:pPr lvl="1">
              <a:spcBef>
                <a:spcPts val="3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AU" sz="1500" smtClean="0"/>
              <a:t>Conventional models not robust to shocks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smtClean="0"/>
              <a:t>Objective of study</a:t>
            </a:r>
            <a:endParaRPr lang="en-AU" sz="2400" smtClean="0">
              <a:solidFill>
                <a:srgbClr val="FFFF00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  <a:buClr>
                <a:srgbClr val="800000"/>
              </a:buClr>
              <a:buFont typeface="Wingdings" pitchFamily="2" charset="2"/>
              <a:buChar char="§"/>
            </a:pPr>
            <a:r>
              <a:rPr lang="en-AU" sz="1800" b="1" smtClean="0"/>
              <a:t>Gauge and assess the nature and influence of shocks on property markets</a:t>
            </a:r>
          </a:p>
          <a:p>
            <a:pPr lvl="1">
              <a:spcBef>
                <a:spcPts val="300"/>
              </a:spcBef>
              <a:buFont typeface="Wingdings" pitchFamily="2" charset="2"/>
              <a:buChar char="§"/>
            </a:pPr>
            <a:r>
              <a:rPr lang="en-AU" sz="1500" smtClean="0"/>
              <a:t>Examine  the nature of the shocks</a:t>
            </a:r>
          </a:p>
          <a:p>
            <a:pPr lvl="1">
              <a:spcBef>
                <a:spcPts val="300"/>
              </a:spcBef>
              <a:buFont typeface="Wingdings" pitchFamily="2" charset="2"/>
              <a:buChar char="§"/>
            </a:pPr>
            <a:r>
              <a:rPr lang="en-AU" sz="1500" smtClean="0"/>
              <a:t>Explore the influence of shocks on the asset markets</a:t>
            </a:r>
          </a:p>
          <a:p>
            <a:pPr lvl="1">
              <a:spcBef>
                <a:spcPts val="300"/>
              </a:spcBef>
              <a:buFontTx/>
              <a:buNone/>
            </a:pPr>
            <a:endParaRPr lang="en-AU" sz="1500" smtClean="0"/>
          </a:p>
          <a:p>
            <a:pPr lvl="1">
              <a:spcBef>
                <a:spcPts val="300"/>
              </a:spcBef>
              <a:buFontTx/>
              <a:buNone/>
            </a:pPr>
            <a:r>
              <a:rPr lang="en-AU" sz="1500" smtClean="0"/>
              <a:t> </a:t>
            </a:r>
          </a:p>
          <a:p>
            <a:pPr>
              <a:spcBef>
                <a:spcPts val="300"/>
              </a:spcBef>
              <a:buClr>
                <a:srgbClr val="800000"/>
              </a:buClr>
              <a:buFont typeface="Wingdings" pitchFamily="2" charset="2"/>
              <a:buChar char="§"/>
            </a:pPr>
            <a:r>
              <a:rPr lang="en-AU" sz="1800" b="1" smtClean="0"/>
              <a:t>Use econometric modelling to explore the interplay between shocks and asset markets</a:t>
            </a:r>
          </a:p>
          <a:p>
            <a:pPr lvl="1">
              <a:spcBef>
                <a:spcPts val="300"/>
              </a:spcBef>
              <a:buFont typeface="Wingdings" pitchFamily="2" charset="2"/>
              <a:buChar char="§"/>
            </a:pPr>
            <a:r>
              <a:rPr lang="en-AU" sz="1500" smtClean="0"/>
              <a:t>Indentify key drivers on return performance</a:t>
            </a:r>
          </a:p>
          <a:p>
            <a:pPr lvl="1">
              <a:spcBef>
                <a:spcPts val="300"/>
              </a:spcBef>
              <a:buFont typeface="Wingdings" pitchFamily="2" charset="2"/>
              <a:buChar char="§"/>
            </a:pPr>
            <a:r>
              <a:rPr lang="en-AU" sz="1500" smtClean="0"/>
              <a:t>Quantify relationships</a:t>
            </a:r>
          </a:p>
          <a:p>
            <a:pPr>
              <a:spcBef>
                <a:spcPts val="300"/>
              </a:spcBef>
              <a:buClr>
                <a:srgbClr val="800000"/>
              </a:buClr>
              <a:buFontTx/>
              <a:buNone/>
            </a:pPr>
            <a:endParaRPr lang="en-AU" sz="1500" smtClean="0"/>
          </a:p>
          <a:p>
            <a:pPr>
              <a:spcBef>
                <a:spcPts val="300"/>
              </a:spcBef>
              <a:buClr>
                <a:srgbClr val="800000"/>
              </a:buClr>
              <a:buFontTx/>
              <a:buNone/>
            </a:pPr>
            <a:endParaRPr lang="en-AU" sz="1500" smtClean="0"/>
          </a:p>
          <a:p>
            <a:pPr>
              <a:spcBef>
                <a:spcPts val="300"/>
              </a:spcBef>
              <a:buClr>
                <a:srgbClr val="800000"/>
              </a:buClr>
              <a:buFont typeface="Wingdings" pitchFamily="2" charset="2"/>
              <a:buChar char="§"/>
            </a:pPr>
            <a:r>
              <a:rPr lang="en-AU" sz="1800" b="1" smtClean="0"/>
              <a:t>Implications for asset allocation</a:t>
            </a:r>
          </a:p>
          <a:p>
            <a:pPr lvl="1">
              <a:spcBef>
                <a:spcPts val="300"/>
              </a:spcBef>
              <a:buFont typeface="Wingdings" pitchFamily="2" charset="2"/>
              <a:buChar char="§"/>
            </a:pPr>
            <a:r>
              <a:rPr lang="en-AU" sz="1500" smtClean="0"/>
              <a:t>Consider other dimensions which makes the framework more robust</a:t>
            </a:r>
            <a:endParaRPr lang="en-AU" sz="1800" b="1" smtClean="0"/>
          </a:p>
          <a:p>
            <a:pPr>
              <a:spcBef>
                <a:spcPts val="300"/>
              </a:spcBef>
              <a:buClr>
                <a:srgbClr val="800000"/>
              </a:buClr>
              <a:buFontTx/>
              <a:buNone/>
            </a:pPr>
            <a:endParaRPr lang="en-AU" sz="1800" b="1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424362"/>
          </a:xfrm>
        </p:spPr>
        <p:txBody>
          <a:bodyPr/>
          <a:lstStyle/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 typeface="Wingdings" pitchFamily="2" charset="2"/>
              <a:buChar char=""/>
            </a:pPr>
            <a:r>
              <a:rPr lang="en-AU" smtClean="0">
                <a:solidFill>
                  <a:srgbClr val="DDDDDD"/>
                </a:solidFill>
              </a:rPr>
              <a:t>Introduction</a:t>
            </a: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CC0000"/>
              </a:buClr>
              <a:buSzPct val="130000"/>
              <a:buFont typeface="Wingdings" pitchFamily="2" charset="2"/>
              <a:buNone/>
            </a:pPr>
            <a:endParaRPr lang="en-AU" smtClean="0"/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CC0000"/>
              </a:buClr>
              <a:buSzPct val="130000"/>
              <a:buFont typeface="Wingdings" pitchFamily="2" charset="2"/>
              <a:buChar char=""/>
            </a:pPr>
            <a:r>
              <a:rPr lang="en-AU" smtClean="0"/>
              <a:t>External shocks and property markets</a:t>
            </a: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 typeface="Wingdings" pitchFamily="2" charset="2"/>
              <a:buNone/>
            </a:pPr>
            <a:endParaRPr lang="en-AU" smtClean="0">
              <a:solidFill>
                <a:srgbClr val="DDDDDD"/>
              </a:solidFill>
            </a:endParaRP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 typeface="Wingdings" pitchFamily="2" charset="2"/>
              <a:buChar char=""/>
            </a:pPr>
            <a:r>
              <a:rPr lang="en-AU" smtClean="0">
                <a:solidFill>
                  <a:srgbClr val="DDDDDD"/>
                </a:solidFill>
              </a:rPr>
              <a:t>Modelling approach and preliminary results</a:t>
            </a: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Tx/>
              <a:buNone/>
            </a:pPr>
            <a:endParaRPr lang="en-AU" smtClean="0">
              <a:solidFill>
                <a:srgbClr val="DDDDDD"/>
              </a:solidFill>
            </a:endParaRP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 typeface="Wingdings" pitchFamily="2" charset="2"/>
              <a:buChar char=""/>
            </a:pPr>
            <a:r>
              <a:rPr lang="en-AU" smtClean="0">
                <a:solidFill>
                  <a:srgbClr val="DDDDDD"/>
                </a:solidFill>
              </a:rPr>
              <a:t>Implications for asset allocations</a:t>
            </a: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Tx/>
              <a:buNone/>
            </a:pPr>
            <a:endParaRPr lang="en-AU" smtClean="0">
              <a:solidFill>
                <a:srgbClr val="DDDDDD"/>
              </a:solidFill>
            </a:endParaRPr>
          </a:p>
          <a:p>
            <a:pPr marL="452438" indent="-452438" eaLnBrk="1" hangingPunct="1">
              <a:lnSpc>
                <a:spcPts val="1600"/>
              </a:lnSpc>
              <a:spcAft>
                <a:spcPct val="35000"/>
              </a:spcAft>
              <a:buClr>
                <a:srgbClr val="DDDDDD"/>
              </a:buClr>
              <a:buSzPct val="130000"/>
              <a:buFont typeface="Wingdings" pitchFamily="2" charset="2"/>
              <a:buChar char=""/>
            </a:pPr>
            <a:r>
              <a:rPr lang="en-AU" smtClean="0">
                <a:solidFill>
                  <a:srgbClr val="DDDDDD"/>
                </a:solidFill>
              </a:rPr>
              <a:t>Summary remarks</a:t>
            </a:r>
          </a:p>
        </p:txBody>
      </p:sp>
      <p:sp>
        <p:nvSpPr>
          <p:cNvPr id="1024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smtClean="0"/>
              <a:t>Outline</a:t>
            </a:r>
            <a:endParaRPr lang="en-US" sz="2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23850" y="188913"/>
            <a:ext cx="69627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AU" sz="2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influence of global shocks </a:t>
            </a:r>
            <a:endParaRPr lang="en-AU" sz="28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AU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AU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understanding the transmission mechanism across markets</a:t>
            </a:r>
            <a:endParaRPr lang="en-AU" sz="2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4976813" y="5402263"/>
            <a:ext cx="2036762" cy="7207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AU" sz="12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rPr>
              <a:t>DIRECT PROPERTY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827088" y="1751013"/>
            <a:ext cx="3744912" cy="1008062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AU" sz="12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rPr>
              <a:t>CAPITAL MARKETS</a:t>
            </a:r>
          </a:p>
          <a:p>
            <a:pPr algn="ctr" eaLnBrk="0" hangingPunct="0">
              <a:spcBef>
                <a:spcPct val="50000"/>
              </a:spcBef>
            </a:pPr>
            <a:endParaRPr lang="en-AU" sz="1200">
              <a:solidFill>
                <a:schemeClr val="bg1"/>
              </a:solidFill>
              <a:latin typeface="Arial" charset="0"/>
              <a:ea typeface="MS PGothic" pitchFamily="34" charset="-128"/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AU" sz="1200">
              <a:solidFill>
                <a:schemeClr val="bg1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1269" name="Text Box 20"/>
          <p:cNvSpPr txBox="1">
            <a:spLocks noChangeArrowheads="1"/>
          </p:cNvSpPr>
          <p:nvPr/>
        </p:nvSpPr>
        <p:spPr bwMode="auto">
          <a:xfrm>
            <a:off x="5724525" y="1800225"/>
            <a:ext cx="1943100" cy="98107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AU" sz="12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rPr>
              <a:t>FINANCIAL (BANKING)  SECTOR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894013" y="3284538"/>
            <a:ext cx="3262312" cy="1379537"/>
          </a:xfrm>
          <a:prstGeom prst="rect">
            <a:avLst/>
          </a:prstGeom>
          <a:noFill/>
          <a:ln w="254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85725" indent="-85725" algn="ctr">
              <a:spcBef>
                <a:spcPct val="30000"/>
              </a:spcBef>
              <a:defRPr/>
            </a:pPr>
            <a:endParaRPr lang="en-AU" sz="1200" dirty="0">
              <a:latin typeface="+mn-lt"/>
            </a:endParaRPr>
          </a:p>
          <a:p>
            <a:pPr marL="85725" indent="-85725" algn="ctr">
              <a:spcBef>
                <a:spcPct val="30000"/>
              </a:spcBef>
              <a:defRPr/>
            </a:pPr>
            <a:r>
              <a:rPr lang="en-AU" sz="1200" dirty="0">
                <a:latin typeface="+mn-lt"/>
              </a:rPr>
              <a:t>MACROECONOMY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79838" y="3860800"/>
            <a:ext cx="1800225" cy="6477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AU" sz="1200" dirty="0">
                <a:latin typeface="+mn-lt"/>
                <a:ea typeface="ＭＳ Ｐゴシック" pitchFamily="43" charset="-128"/>
              </a:rPr>
              <a:t>LABOUR MARKETS</a:t>
            </a:r>
            <a:endParaRPr lang="en-AU" sz="1200" dirty="0">
              <a:latin typeface="+mn-lt"/>
              <a:ea typeface="ＭＳ Ｐゴシック" pitchFamily="43" charset="-128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008063" y="2184400"/>
            <a:ext cx="1619250" cy="50323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AU" sz="1200" dirty="0">
                <a:latin typeface="+mn-lt"/>
                <a:ea typeface="ＭＳ Ｐゴシック" pitchFamily="43" charset="-128"/>
              </a:rPr>
              <a:t>EQUITY MARKETS</a:t>
            </a:r>
            <a:endParaRPr lang="en-AU" sz="1200" dirty="0">
              <a:latin typeface="+mn-lt"/>
              <a:ea typeface="ＭＳ Ｐゴシック" pitchFamily="43" charset="-128"/>
            </a:endParaRPr>
          </a:p>
        </p:txBody>
      </p:sp>
      <p:sp>
        <p:nvSpPr>
          <p:cNvPr id="11273" name="Text Box 4"/>
          <p:cNvSpPr txBox="1">
            <a:spLocks noChangeArrowheads="1"/>
          </p:cNvSpPr>
          <p:nvPr/>
        </p:nvSpPr>
        <p:spPr bwMode="auto">
          <a:xfrm>
            <a:off x="1755775" y="5402263"/>
            <a:ext cx="2036763" cy="7207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AU" sz="12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rPr>
              <a:t>LISTED PROPERTY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771775" y="2184400"/>
            <a:ext cx="1619250" cy="50323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AU" sz="1200" dirty="0">
                <a:latin typeface="+mn-lt"/>
                <a:ea typeface="ＭＳ Ｐゴシック" pitchFamily="43" charset="-128"/>
              </a:rPr>
              <a:t>DEBT MARKETS</a:t>
            </a:r>
            <a:endParaRPr lang="en-AU" sz="1200" dirty="0">
              <a:latin typeface="+mn-lt"/>
              <a:ea typeface="ＭＳ Ｐゴシック" pitchFamily="43" charset="-128"/>
            </a:endParaRPr>
          </a:p>
        </p:txBody>
      </p:sp>
      <p:sp>
        <p:nvSpPr>
          <p:cNvPr id="11275" name="Down Arrow 19"/>
          <p:cNvSpPr>
            <a:spLocks noChangeArrowheads="1"/>
          </p:cNvSpPr>
          <p:nvPr/>
        </p:nvSpPr>
        <p:spPr bwMode="auto">
          <a:xfrm>
            <a:off x="2051050" y="2781300"/>
            <a:ext cx="288925" cy="2592388"/>
          </a:xfrm>
          <a:prstGeom prst="downArrow">
            <a:avLst>
              <a:gd name="adj1" fmla="val 50000"/>
              <a:gd name="adj2" fmla="val 49847"/>
            </a:avLst>
          </a:prstGeom>
          <a:solidFill>
            <a:srgbClr val="DDDDDD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276" name="Down Arrow 21"/>
          <p:cNvSpPr>
            <a:spLocks noChangeArrowheads="1"/>
          </p:cNvSpPr>
          <p:nvPr/>
        </p:nvSpPr>
        <p:spPr bwMode="auto">
          <a:xfrm>
            <a:off x="5148263" y="4724400"/>
            <a:ext cx="287337" cy="649288"/>
          </a:xfrm>
          <a:prstGeom prst="downArrow">
            <a:avLst>
              <a:gd name="adj1" fmla="val 50000"/>
              <a:gd name="adj2" fmla="val 50215"/>
            </a:avLst>
          </a:prstGeom>
          <a:solidFill>
            <a:srgbClr val="DDDDDD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277" name="Down Arrow 22"/>
          <p:cNvSpPr>
            <a:spLocks noChangeArrowheads="1"/>
          </p:cNvSpPr>
          <p:nvPr/>
        </p:nvSpPr>
        <p:spPr bwMode="auto">
          <a:xfrm>
            <a:off x="3348038" y="4724400"/>
            <a:ext cx="287337" cy="649288"/>
          </a:xfrm>
          <a:prstGeom prst="downArrow">
            <a:avLst>
              <a:gd name="adj1" fmla="val 50000"/>
              <a:gd name="adj2" fmla="val 50215"/>
            </a:avLst>
          </a:prstGeom>
          <a:solidFill>
            <a:srgbClr val="DDDDDD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278" name="Down Arrow 23"/>
          <p:cNvSpPr>
            <a:spLocks noChangeArrowheads="1"/>
          </p:cNvSpPr>
          <p:nvPr/>
        </p:nvSpPr>
        <p:spPr bwMode="auto">
          <a:xfrm>
            <a:off x="6443663" y="2852738"/>
            <a:ext cx="288925" cy="2520950"/>
          </a:xfrm>
          <a:prstGeom prst="downArrow">
            <a:avLst>
              <a:gd name="adj1" fmla="val 50000"/>
              <a:gd name="adj2" fmla="val 49847"/>
            </a:avLst>
          </a:prstGeom>
          <a:solidFill>
            <a:srgbClr val="DDDDDD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279" name="Down Arrow 24"/>
          <p:cNvSpPr>
            <a:spLocks noChangeArrowheads="1"/>
          </p:cNvSpPr>
          <p:nvPr/>
        </p:nvSpPr>
        <p:spPr bwMode="auto">
          <a:xfrm>
            <a:off x="3635375" y="2781300"/>
            <a:ext cx="288925" cy="431800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DDDDDD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280" name="Down Arrow 25"/>
          <p:cNvSpPr>
            <a:spLocks noChangeArrowheads="1"/>
          </p:cNvSpPr>
          <p:nvPr/>
        </p:nvSpPr>
        <p:spPr bwMode="auto">
          <a:xfrm>
            <a:off x="5735638" y="2801938"/>
            <a:ext cx="287337" cy="431800"/>
          </a:xfrm>
          <a:prstGeom prst="downArrow">
            <a:avLst>
              <a:gd name="adj1" fmla="val 50000"/>
              <a:gd name="adj2" fmla="val 50092"/>
            </a:avLst>
          </a:prstGeom>
          <a:solidFill>
            <a:srgbClr val="DDDDDD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281" name="Down Arrow 26"/>
          <p:cNvSpPr>
            <a:spLocks noChangeArrowheads="1"/>
          </p:cNvSpPr>
          <p:nvPr/>
        </p:nvSpPr>
        <p:spPr bwMode="auto">
          <a:xfrm rot="-5400000">
            <a:off x="5010150" y="1520826"/>
            <a:ext cx="288925" cy="1079500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DDDDDD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282" name="Down Arrow 27"/>
          <p:cNvSpPr>
            <a:spLocks noChangeArrowheads="1"/>
          </p:cNvSpPr>
          <p:nvPr/>
        </p:nvSpPr>
        <p:spPr bwMode="auto">
          <a:xfrm rot="5400000">
            <a:off x="4990306" y="1953419"/>
            <a:ext cx="287338" cy="1079500"/>
          </a:xfrm>
          <a:prstGeom prst="downArrow">
            <a:avLst>
              <a:gd name="adj1" fmla="val 50000"/>
              <a:gd name="adj2" fmla="val 50092"/>
            </a:avLst>
          </a:prstGeom>
          <a:solidFill>
            <a:srgbClr val="DDDDDD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283" name="Down Arrow 28"/>
          <p:cNvSpPr>
            <a:spLocks noChangeArrowheads="1"/>
          </p:cNvSpPr>
          <p:nvPr/>
        </p:nvSpPr>
        <p:spPr bwMode="auto">
          <a:xfrm rot="5400000">
            <a:off x="4237831" y="5233194"/>
            <a:ext cx="287338" cy="1079500"/>
          </a:xfrm>
          <a:prstGeom prst="downArrow">
            <a:avLst>
              <a:gd name="adj1" fmla="val 50000"/>
              <a:gd name="adj2" fmla="val 50092"/>
            </a:avLst>
          </a:prstGeom>
          <a:solidFill>
            <a:srgbClr val="DDDDDD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7153275" y="3028950"/>
            <a:ext cx="1800225" cy="1120775"/>
          </a:xfrm>
          <a:prstGeom prst="rect">
            <a:avLst/>
          </a:prstGeom>
          <a:solidFill>
            <a:srgbClr val="92D050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AU" sz="1200" dirty="0">
                <a:latin typeface="+mn-lt"/>
                <a:ea typeface="ＭＳ Ｐゴシック" pitchFamily="43" charset="-128"/>
              </a:rPr>
              <a:t> Valuation multiplier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AU" sz="1200" dirty="0">
                <a:latin typeface="+mn-lt"/>
                <a:ea typeface="ＭＳ Ｐゴシック" pitchFamily="43" charset="-128"/>
              </a:rPr>
              <a:t>  B/S impacts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AU" sz="1200" dirty="0">
                <a:latin typeface="+mn-lt"/>
                <a:ea typeface="ＭＳ Ｐゴシック" pitchFamily="43" charset="-128"/>
              </a:rPr>
              <a:t> Liquidity run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AU" sz="1200" dirty="0">
                <a:latin typeface="+mn-lt"/>
                <a:ea typeface="ＭＳ Ｐゴシック" pitchFamily="43" charset="-128"/>
              </a:rPr>
              <a:t> Leverage</a:t>
            </a:r>
            <a:endParaRPr lang="en-AU" sz="1200" dirty="0">
              <a:latin typeface="+mn-lt"/>
              <a:ea typeface="ＭＳ Ｐゴシック" pitchFamily="43" charset="-128"/>
            </a:endParaRPr>
          </a:p>
        </p:txBody>
      </p:sp>
      <p:sp>
        <p:nvSpPr>
          <p:cNvPr id="31" name="Up Arrow 30"/>
          <p:cNvSpPr/>
          <p:nvPr/>
        </p:nvSpPr>
        <p:spPr bwMode="auto">
          <a:xfrm>
            <a:off x="7337425" y="2792413"/>
            <a:ext cx="287338" cy="215900"/>
          </a:xfrm>
          <a:prstGeom prst="upArrow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143000" y="6308725"/>
            <a:ext cx="7429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1938" indent="-261938">
              <a:lnSpc>
                <a:spcPts val="1400"/>
              </a:lnSpc>
              <a:spcAft>
                <a:spcPct val="35000"/>
              </a:spcAft>
              <a:buClr>
                <a:srgbClr val="800000"/>
              </a:buClr>
              <a:buSzPct val="125000"/>
              <a:buFont typeface="Wingdings" pitchFamily="2" charset="2"/>
              <a:buChar char="§"/>
              <a:tabLst>
                <a:tab pos="539750" algn="l"/>
              </a:tabLst>
              <a:defRPr/>
            </a:pPr>
            <a:r>
              <a:rPr lang="en-AU" sz="1200" dirty="0">
                <a:latin typeface="+mn-lt"/>
                <a:cs typeface="Arial" charset="0"/>
              </a:rPr>
              <a:t>Non-linear effects arise due to shocks between Balance Sheet (B/S) and real economy.</a:t>
            </a:r>
            <a:endParaRPr lang="en-AU" sz="120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7588" y="1628775"/>
            <a:ext cx="37052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23850" y="188913"/>
            <a:ext cx="69627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AU" sz="2800" kern="0" dirty="0">
                <a:solidFill>
                  <a:schemeClr val="bg1"/>
                </a:solidFill>
              </a:rPr>
              <a:t>The </a:t>
            </a:r>
            <a:r>
              <a:rPr lang="en-AU" sz="2800" kern="0" dirty="0">
                <a:solidFill>
                  <a:schemeClr val="bg1"/>
                </a:solidFill>
              </a:rPr>
              <a:t>influence of global shocks </a:t>
            </a:r>
          </a:p>
          <a:p>
            <a:pPr>
              <a:defRPr/>
            </a:pPr>
            <a:r>
              <a:rPr lang="en-AU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the interplay between various markets: display high correlations</a:t>
            </a:r>
            <a:endParaRPr lang="en-AU" sz="2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639888"/>
            <a:ext cx="37052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4168775"/>
            <a:ext cx="3714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Oval 7"/>
          <p:cNvSpPr>
            <a:spLocks noChangeArrowheads="1"/>
          </p:cNvSpPr>
          <p:nvPr/>
        </p:nvSpPr>
        <p:spPr bwMode="auto">
          <a:xfrm>
            <a:off x="5580063" y="4724400"/>
            <a:ext cx="647700" cy="1368425"/>
          </a:xfrm>
          <a:prstGeom prst="ellips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295" name="Oval 8"/>
          <p:cNvSpPr>
            <a:spLocks noChangeArrowheads="1"/>
          </p:cNvSpPr>
          <p:nvPr/>
        </p:nvSpPr>
        <p:spPr bwMode="auto">
          <a:xfrm>
            <a:off x="7740650" y="2133600"/>
            <a:ext cx="647700" cy="1511300"/>
          </a:xfrm>
          <a:prstGeom prst="ellips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296" name="Oval 9"/>
          <p:cNvSpPr>
            <a:spLocks noChangeArrowheads="1"/>
          </p:cNvSpPr>
          <p:nvPr/>
        </p:nvSpPr>
        <p:spPr bwMode="auto">
          <a:xfrm>
            <a:off x="2484438" y="2349500"/>
            <a:ext cx="792162" cy="1511300"/>
          </a:xfrm>
          <a:prstGeom prst="ellips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875463" y="4868863"/>
            <a:ext cx="21605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1938" indent="-261938">
              <a:lnSpc>
                <a:spcPts val="1400"/>
              </a:lnSpc>
              <a:spcAft>
                <a:spcPct val="35000"/>
              </a:spcAft>
              <a:buClr>
                <a:srgbClr val="800000"/>
              </a:buClr>
              <a:buSzPct val="125000"/>
              <a:buFont typeface="Wingdings" pitchFamily="2" charset="2"/>
              <a:buChar char="§"/>
              <a:tabLst>
                <a:tab pos="539750" algn="l"/>
              </a:tabLst>
              <a:defRPr/>
            </a:pPr>
            <a:r>
              <a:rPr lang="en-AU" sz="1200" dirty="0">
                <a:latin typeface="+mn-lt"/>
                <a:cs typeface="Arial" charset="0"/>
              </a:rPr>
              <a:t>Binding leverage constraints impacts the financial transmission channels which results in high correlation among macroeconomic aggregates.</a:t>
            </a:r>
            <a:endParaRPr lang="en-AU" sz="120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693" name="Rectangle 5"/>
          <p:cNvSpPr>
            <a:spLocks noChangeArrowheads="1"/>
          </p:cNvSpPr>
          <p:nvPr/>
        </p:nvSpPr>
        <p:spPr bwMode="auto">
          <a:xfrm>
            <a:off x="1143000" y="5929313"/>
            <a:ext cx="74295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1938" indent="-261938">
              <a:lnSpc>
                <a:spcPts val="1400"/>
              </a:lnSpc>
              <a:spcAft>
                <a:spcPct val="35000"/>
              </a:spcAft>
              <a:buClr>
                <a:srgbClr val="800000"/>
              </a:buClr>
              <a:buSzPct val="125000"/>
              <a:buFont typeface="Wingdings" pitchFamily="2" charset="2"/>
              <a:buChar char="§"/>
              <a:tabLst>
                <a:tab pos="539750" algn="l"/>
              </a:tabLst>
              <a:defRPr/>
            </a:pPr>
            <a:r>
              <a:rPr lang="en-AU" sz="1200" dirty="0">
                <a:latin typeface="+mn-lt"/>
                <a:cs typeface="Arial" charset="0"/>
              </a:rPr>
              <a:t>Softening in property cap rates in 2008/09 reflected deteriorating capital market conditions (CMC) with an upward re-rating of investment risk and weakening space market fundamentals (SMF</a:t>
            </a:r>
            <a:r>
              <a:rPr lang="en-AU" sz="1200" dirty="0">
                <a:latin typeface="+mn-lt"/>
                <a:cs typeface="Arial" charset="0"/>
              </a:rPr>
              <a:t>).</a:t>
            </a:r>
          </a:p>
          <a:p>
            <a:pPr marL="261938" indent="-261938">
              <a:lnSpc>
                <a:spcPts val="1400"/>
              </a:lnSpc>
              <a:spcAft>
                <a:spcPct val="35000"/>
              </a:spcAft>
              <a:buClr>
                <a:srgbClr val="800000"/>
              </a:buClr>
              <a:buSzPct val="125000"/>
              <a:buFont typeface="Wingdings" pitchFamily="2" charset="2"/>
              <a:buChar char="§"/>
              <a:tabLst>
                <a:tab pos="539750" algn="l"/>
              </a:tabLst>
              <a:defRPr/>
            </a:pPr>
            <a:r>
              <a:rPr lang="en-AU" sz="1200" dirty="0">
                <a:latin typeface="+mn-lt"/>
                <a:cs typeface="Arial" charset="0"/>
              </a:rPr>
              <a:t>Discount rates saw spreads shift upwards.    </a:t>
            </a:r>
            <a:endParaRPr lang="en-AU" sz="1200" dirty="0">
              <a:latin typeface="+mn-lt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323850" y="188913"/>
            <a:ext cx="6819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AU" sz="2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Property yields &amp; discount rates</a:t>
            </a:r>
            <a:r>
              <a:rPr lang="en-AU" sz="2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AU" sz="2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AU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AU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adjustments towards new equilibrium  </a:t>
            </a:r>
            <a:endParaRPr lang="en-AU" sz="2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2211388"/>
            <a:ext cx="450215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25" y="2198688"/>
            <a:ext cx="448945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8CA8"/>
      </a:dk2>
      <a:lt2>
        <a:srgbClr val="6A737B"/>
      </a:lt2>
      <a:accent1>
        <a:srgbClr val="67C7C6"/>
      </a:accent1>
      <a:accent2>
        <a:srgbClr val="FBB034"/>
      </a:accent2>
      <a:accent3>
        <a:srgbClr val="FFFFFF"/>
      </a:accent3>
      <a:accent4>
        <a:srgbClr val="000000"/>
      </a:accent4>
      <a:accent5>
        <a:srgbClr val="B8E0DF"/>
      </a:accent5>
      <a:accent6>
        <a:srgbClr val="E39F2E"/>
      </a:accent6>
      <a:hlink>
        <a:srgbClr val="B87B9C"/>
      </a:hlink>
      <a:folHlink>
        <a:srgbClr val="A0CE67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8CA8"/>
        </a:dk2>
        <a:lt2>
          <a:srgbClr val="6A737B"/>
        </a:lt2>
        <a:accent1>
          <a:srgbClr val="67C7C6"/>
        </a:accent1>
        <a:accent2>
          <a:srgbClr val="FBB034"/>
        </a:accent2>
        <a:accent3>
          <a:srgbClr val="FFFFFF"/>
        </a:accent3>
        <a:accent4>
          <a:srgbClr val="000000"/>
        </a:accent4>
        <a:accent5>
          <a:srgbClr val="B8E0DF"/>
        </a:accent5>
        <a:accent6>
          <a:srgbClr val="E39F2E"/>
        </a:accent6>
        <a:hlink>
          <a:srgbClr val="B87B9C"/>
        </a:hlink>
        <a:folHlink>
          <a:srgbClr val="A0CE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30149</TotalTime>
  <Words>1150</Words>
  <Application>Microsoft Office PowerPoint</Application>
  <PresentationFormat>Presentazione su schermo (4:3)</PresentationFormat>
  <Paragraphs>223</Paragraphs>
  <Slides>26</Slides>
  <Notes>11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Arial Black</vt:lpstr>
      <vt:lpstr>Arial</vt:lpstr>
      <vt:lpstr>Wingdings</vt:lpstr>
      <vt:lpstr>MS PGothic</vt:lpstr>
      <vt:lpstr>Custom Design</vt:lpstr>
      <vt:lpstr>Microsoft Equation 3.0</vt:lpstr>
      <vt:lpstr>ERES Conference 2010  External shocks on property markets &amp; implications for asset allocation </vt:lpstr>
      <vt:lpstr>Outline</vt:lpstr>
      <vt:lpstr>Outline</vt:lpstr>
      <vt:lpstr>Some dimensions to the GFC - a brief review of events</vt:lpstr>
      <vt:lpstr>Objective of study</vt:lpstr>
      <vt:lpstr>Outline</vt:lpstr>
      <vt:lpstr>Diapositiva 7</vt:lpstr>
      <vt:lpstr>Diapositiva 8</vt:lpstr>
      <vt:lpstr>Diapositiva 9</vt:lpstr>
      <vt:lpstr>Diapositiva 10</vt:lpstr>
      <vt:lpstr>1. Comparing downturns - the nature of downturns varies across countries</vt:lpstr>
      <vt:lpstr>Diapositiva 12</vt:lpstr>
      <vt:lpstr>3. Various “states” of return profile - stable versus unstable periods</vt:lpstr>
      <vt:lpstr>Outline</vt:lpstr>
      <vt:lpstr>Modelling strategies - a variety of time series models and cross-sectional analysis</vt:lpstr>
      <vt:lpstr>Data set for empirical analysis</vt:lpstr>
      <vt:lpstr>Macro-property investment  - the interplay between labour markets and real economy driving return</vt:lpstr>
      <vt:lpstr>The influence of macroeconomy  - the impact of real economy varies across country property markets</vt:lpstr>
      <vt:lpstr>The influence of macroeconomy  - cycles have significant influence on relationship </vt:lpstr>
      <vt:lpstr>Diapositiva 20</vt:lpstr>
      <vt:lpstr>Outline</vt:lpstr>
      <vt:lpstr>Diapositiva 22</vt:lpstr>
      <vt:lpstr>Diapositiva 23</vt:lpstr>
      <vt:lpstr>Outline</vt:lpstr>
      <vt:lpstr>Summary results</vt:lpstr>
      <vt:lpstr>Contact</vt:lpstr>
    </vt:vector>
  </TitlesOfParts>
  <Company>IPD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standard for Property reporting</dc:title>
  <dc:creator>.</dc:creator>
  <cp:lastModifiedBy>User Default</cp:lastModifiedBy>
  <cp:revision>2525</cp:revision>
  <dcterms:created xsi:type="dcterms:W3CDTF">2006-02-09T16:43:59Z</dcterms:created>
  <dcterms:modified xsi:type="dcterms:W3CDTF">2010-06-26T08:44:54Z</dcterms:modified>
</cp:coreProperties>
</file>