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sldIdLst>
    <p:sldId id="256" r:id="rId4"/>
    <p:sldId id="257" r:id="rId5"/>
    <p:sldId id="261" r:id="rId6"/>
    <p:sldId id="258" r:id="rId7"/>
    <p:sldId id="278" r:id="rId8"/>
    <p:sldId id="268" r:id="rId9"/>
    <p:sldId id="271" r:id="rId10"/>
    <p:sldId id="274" r:id="rId11"/>
    <p:sldId id="275" r:id="rId12"/>
    <p:sldId id="272" r:id="rId13"/>
    <p:sldId id="273" r:id="rId14"/>
    <p:sldId id="276" r:id="rId15"/>
    <p:sldId id="280" r:id="rId16"/>
  </p:sldIdLst>
  <p:sldSz cx="10691813" cy="7559675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0897" autoAdjust="0"/>
  </p:normalViewPr>
  <p:slideViewPr>
    <p:cSldViewPr>
      <p:cViewPr>
        <p:scale>
          <a:sx n="75" d="100"/>
          <a:sy n="75" d="100"/>
        </p:scale>
        <p:origin x="-1062" y="-12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6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42A5A7-2124-43EC-8A17-F734F33F97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1" y="1779573"/>
            <a:ext cx="7215237" cy="162083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13175" y="4283075"/>
            <a:ext cx="7177124" cy="1931988"/>
          </a:xfrm>
        </p:spPr>
        <p:txBody>
          <a:bodyPr/>
          <a:lstStyle>
            <a:lvl1pPr marL="0" indent="0" algn="ctr">
              <a:buNone/>
              <a:defRPr sz="2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57187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1" y="1779573"/>
            <a:ext cx="7215237" cy="162083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13175" y="4283075"/>
            <a:ext cx="7177124" cy="1931988"/>
          </a:xfrm>
        </p:spPr>
        <p:txBody>
          <a:bodyPr/>
          <a:lstStyle>
            <a:lvl1pPr marL="0" indent="0" algn="ctr">
              <a:buNone/>
              <a:defRPr sz="2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57187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sz="22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69150"/>
            <a:ext cx="3386137" cy="325438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4072" y="4857750"/>
            <a:ext cx="7358114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74072" y="3203575"/>
            <a:ext cx="7358114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45509" y="2212975"/>
            <a:ext cx="3456803" cy="4535488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31724" y="2212975"/>
            <a:ext cx="3418676" cy="4535488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8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4072" y="5291138"/>
            <a:ext cx="7358114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74072" y="674688"/>
            <a:ext cx="7358114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274072" y="5916613"/>
            <a:ext cx="7358114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69150"/>
            <a:ext cx="3386137" cy="325438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715250" y="957263"/>
            <a:ext cx="1835150" cy="579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208213" y="957263"/>
            <a:ext cx="5354637" cy="579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1" y="1779573"/>
            <a:ext cx="7215237" cy="162083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13175" y="4283075"/>
            <a:ext cx="7177124" cy="1931988"/>
          </a:xfrm>
        </p:spPr>
        <p:txBody>
          <a:bodyPr/>
          <a:lstStyle>
            <a:lvl1pPr marL="0" indent="0" algn="ctr">
              <a:buNone/>
              <a:defRPr sz="2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57187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 sz="22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69150"/>
            <a:ext cx="3386137" cy="325438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4072" y="4857750"/>
            <a:ext cx="7358114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74072" y="3203575"/>
            <a:ext cx="7358114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45509" y="2212975"/>
            <a:ext cx="3456803" cy="4535488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31724" y="2212975"/>
            <a:ext cx="3418676" cy="4535488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4072" y="5291138"/>
            <a:ext cx="7358114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74072" y="674688"/>
            <a:ext cx="7358114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274072" y="5916613"/>
            <a:ext cx="7358114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4072" y="4857750"/>
            <a:ext cx="7358114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74072" y="3203575"/>
            <a:ext cx="7358114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715250" y="957263"/>
            <a:ext cx="1835150" cy="579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208213" y="957263"/>
            <a:ext cx="5354637" cy="579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45509" y="2212975"/>
            <a:ext cx="3456803" cy="4535488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31724" y="2212975"/>
            <a:ext cx="3418676" cy="4535488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4072" y="5291138"/>
            <a:ext cx="7358114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74072" y="674688"/>
            <a:ext cx="7358114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274072" y="5916613"/>
            <a:ext cx="7358114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715250" y="957263"/>
            <a:ext cx="1835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208213" y="957263"/>
            <a:ext cx="535463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>
          <a:xfrm>
            <a:off x="3652838" y="7170738"/>
            <a:ext cx="3386137" cy="323850"/>
          </a:xfrm>
        </p:spPr>
        <p:txBody>
          <a:bodyPr/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1"/>
          </p:nvPr>
        </p:nvSpPr>
        <p:spPr>
          <a:xfrm>
            <a:off x="534988" y="709295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8163"/>
            <a:ext cx="3386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/>
            </a:lvl1pPr>
          </a:lstStyle>
          <a:p>
            <a:endParaRPr lang="sv-SE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0688638" cy="539750"/>
          </a:xfrm>
          <a:prstGeom prst="rect">
            <a:avLst/>
          </a:prstGeom>
          <a:solidFill>
            <a:srgbClr val="A6A3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175" y="7019925"/>
            <a:ext cx="10688638" cy="5397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A6A3A6"/>
              </a:solidFill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301875" y="433388"/>
            <a:ext cx="7342188" cy="6729412"/>
          </a:xfrm>
          <a:prstGeom prst="roundRect">
            <a:avLst>
              <a:gd name="adj" fmla="val 3176"/>
            </a:avLst>
          </a:pr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360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229600" y="7162800"/>
            <a:ext cx="222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algn="r" defTabSz="1042988" eaLnBrk="0" hangingPunct="0">
              <a:defRPr/>
            </a:pPr>
            <a:fld id="{4642C7D1-E236-4986-BA5F-49018D5A5D8E}" type="slidenum">
              <a:rPr lang="sv-SE" sz="1000">
                <a:latin typeface="Verdana" charset="0"/>
              </a:rPr>
              <a:pPr algn="r" defTabSz="1042988" eaLnBrk="0" hangingPunct="0">
                <a:defRPr/>
              </a:pPr>
              <a:t>‹#›</a:t>
            </a:fld>
            <a:endParaRPr lang="sv-SE" sz="1600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4738" y="957263"/>
            <a:ext cx="7205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4738" y="2212975"/>
            <a:ext cx="72056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033" name="KTH Logo" descr="KTH Logoty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300196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sldNum="0" hdr="0" ft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Clr>
          <a:srgbClr val="C019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8163"/>
            <a:ext cx="3386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/>
            </a:lvl1pPr>
          </a:lstStyle>
          <a:p>
            <a:endParaRPr lang="sv-SE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0688638" cy="539750"/>
          </a:xfrm>
          <a:prstGeom prst="rect">
            <a:avLst/>
          </a:prstGeom>
          <a:solidFill>
            <a:srgbClr val="A6A3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175" y="7019925"/>
            <a:ext cx="10688638" cy="5397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A6A3A6"/>
              </a:solidFill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301875" y="433388"/>
            <a:ext cx="7342188" cy="6729412"/>
          </a:xfrm>
          <a:prstGeom prst="roundRect">
            <a:avLst>
              <a:gd name="adj" fmla="val 3176"/>
            </a:avLst>
          </a:pr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360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229600" y="7162800"/>
            <a:ext cx="222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algn="r" defTabSz="1042988" eaLnBrk="0" hangingPunct="0">
              <a:defRPr/>
            </a:pPr>
            <a:fld id="{6AD2DD84-2E7E-4A85-9F5D-23AFEFB50DB9}" type="slidenum">
              <a:rPr lang="sv-SE" sz="1000">
                <a:latin typeface="Verdana" charset="0"/>
              </a:rPr>
              <a:pPr algn="r" defTabSz="1042988" eaLnBrk="0" hangingPunct="0">
                <a:defRPr/>
              </a:pPr>
              <a:t>‹#›</a:t>
            </a:fld>
            <a:endParaRPr lang="sv-SE" sz="1600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4738" y="957263"/>
            <a:ext cx="7205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4738" y="2212975"/>
            <a:ext cx="72056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/>
  <p:txStyles>
    <p:titleStyle>
      <a:lvl1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Clr>
          <a:srgbClr val="C019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0613" y="7056438"/>
            <a:ext cx="3386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/>
            </a:lvl1pPr>
          </a:lstStyle>
          <a:p>
            <a:endParaRPr lang="sv-SE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229600" y="7162800"/>
            <a:ext cx="222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algn="r" defTabSz="1042988" eaLnBrk="0" hangingPunct="0">
              <a:defRPr/>
            </a:pPr>
            <a:fld id="{A343D50D-3F1D-46E4-8466-2DA31BF57D70}" type="slidenum">
              <a:rPr lang="sv-SE" sz="1000">
                <a:latin typeface="Verdana" charset="0"/>
              </a:rPr>
              <a:pPr algn="r" defTabSz="1042988" eaLnBrk="0" hangingPunct="0">
                <a:defRPr/>
              </a:pPr>
              <a:t>‹#›</a:t>
            </a:fld>
            <a:endParaRPr lang="sv-SE" sz="160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4738" y="957263"/>
            <a:ext cx="7205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4738" y="2212975"/>
            <a:ext cx="72056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ÅÅÅÅ-MM-DD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/>
  <p:txStyles>
    <p:titleStyle>
      <a:lvl1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4000">
          <a:solidFill>
            <a:srgbClr val="B81100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Clr>
          <a:srgbClr val="C019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/>
            </a:r>
            <a:br>
              <a:rPr lang="en-GB" sz="4800" dirty="0" smtClean="0">
                <a:latin typeface="Calibri" pitchFamily="34" charset="0"/>
              </a:rPr>
            </a:br>
            <a:r>
              <a:rPr lang="en-GB" sz="4800" dirty="0" smtClean="0">
                <a:latin typeface="Calibri" pitchFamily="34" charset="0"/>
              </a:rPr>
              <a:t/>
            </a:r>
            <a:br>
              <a:rPr lang="en-GB" sz="4800" dirty="0" smtClean="0">
                <a:latin typeface="Calibri" pitchFamily="34" charset="0"/>
              </a:rPr>
            </a:br>
            <a:r>
              <a:rPr lang="en-GB" sz="4800" dirty="0" smtClean="0">
                <a:latin typeface="Calibri" pitchFamily="34" charset="0"/>
              </a:rPr>
              <a:t>Implementation of Green leases in Sweden</a:t>
            </a:r>
            <a:br>
              <a:rPr lang="en-GB" sz="4800" dirty="0" smtClean="0">
                <a:latin typeface="Calibri" pitchFamily="34" charset="0"/>
              </a:rPr>
            </a:br>
            <a:r>
              <a:rPr lang="en-GB" sz="4800" dirty="0" smtClean="0">
                <a:latin typeface="Calibri" pitchFamily="34" charset="0"/>
              </a:rPr>
              <a:t/>
            </a:r>
            <a:br>
              <a:rPr lang="en-GB" sz="4800" dirty="0" smtClean="0">
                <a:latin typeface="Calibri" pitchFamily="34" charset="0"/>
              </a:rPr>
            </a:br>
            <a:endParaRPr lang="en-GB" sz="5400" dirty="0" smtClean="0">
              <a:latin typeface="Calibri" pitchFamily="34" charset="0"/>
            </a:endParaRPr>
          </a:p>
        </p:txBody>
      </p:sp>
      <p:sp>
        <p:nvSpPr>
          <p:cNvPr id="3584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en-US" sz="2400" dirty="0" smtClean="0">
                <a:latin typeface="Cambria" pitchFamily="18" charset="0"/>
              </a:rPr>
              <a:t>Magnus </a:t>
            </a:r>
            <a:r>
              <a:rPr lang="en-US" sz="2400" dirty="0" err="1" smtClean="0">
                <a:latin typeface="Cambria" pitchFamily="18" charset="0"/>
              </a:rPr>
              <a:t>Bonde</a:t>
            </a:r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magnus.bonde@abe.kth.se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Cambria" pitchFamily="18" charset="0"/>
              </a:rPr>
              <a:t>2 (3) involved parties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Tenant and landlord</a:t>
            </a:r>
          </a:p>
          <a:p>
            <a:r>
              <a:rPr lang="en-GB" b="1" dirty="0" smtClean="0">
                <a:latin typeface="Cambria" pitchFamily="18" charset="0"/>
              </a:rPr>
              <a:t>Gross lease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Land lord pays heating/cooling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Tenant pays electricity (but get compensated for the property electricity)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Expires within a couple of years</a:t>
            </a:r>
          </a:p>
          <a:p>
            <a:r>
              <a:rPr lang="en-GB" b="1" dirty="0" smtClean="0">
                <a:latin typeface="Cambria" pitchFamily="18" charset="0"/>
              </a:rPr>
              <a:t>The building had quite good technical standard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Except one body that had not been renovated </a:t>
            </a:r>
          </a:p>
          <a:p>
            <a:pPr lvl="1">
              <a:buFontTx/>
              <a:buChar char="-"/>
            </a:pPr>
            <a:endParaRPr lang="en-GB" dirty="0" smtClean="0">
              <a:latin typeface="Cambria" pitchFamily="18" charset="0"/>
            </a:endParaRPr>
          </a:p>
          <a:p>
            <a:r>
              <a:rPr lang="en-GB" dirty="0" smtClean="0">
                <a:latin typeface="Cambria" pitchFamily="18" charset="0"/>
              </a:rPr>
              <a:t>The dialog between the tenant and land lord (regarding energy efficiency) was pretty good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But the dialog had had its difficulties in the past...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Building B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Cambria" pitchFamily="18" charset="0"/>
              </a:rPr>
              <a:t>The incentives in this case had a good allocation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The land lord had energy reduction goals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Tenant tried to find ways to reduce electricity usage</a:t>
            </a:r>
          </a:p>
          <a:p>
            <a:pPr lvl="1">
              <a:buFontTx/>
              <a:buChar char="-"/>
            </a:pPr>
            <a:endParaRPr lang="en-GB" dirty="0" smtClean="0">
              <a:latin typeface="Cambria" pitchFamily="18" charset="0"/>
            </a:endParaRPr>
          </a:p>
          <a:p>
            <a:r>
              <a:rPr lang="en-GB" b="1" dirty="0" smtClean="0">
                <a:latin typeface="Cambria" pitchFamily="18" charset="0"/>
              </a:rPr>
              <a:t>By introducing a green lease we wanted to create economic incentives for the: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Land lord to save electricity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Tenant to reduce heating/cooling usage (accepting a “dynamic” indoor climate)</a:t>
            </a:r>
          </a:p>
          <a:p>
            <a:pPr>
              <a:buNone/>
            </a:pPr>
            <a:endParaRPr lang="en-GB" dirty="0" smtClean="0">
              <a:latin typeface="Cambria" pitchFamily="18" charset="0"/>
            </a:endParaRPr>
          </a:p>
          <a:p>
            <a:r>
              <a:rPr lang="en-GB" dirty="0" smtClean="0">
                <a:latin typeface="Cambria" pitchFamily="18" charset="0"/>
              </a:rPr>
              <a:t>But after nine months talks still no green agreement had been signed...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Building B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latin typeface="Cambria" pitchFamily="18" charset="0"/>
              </a:rPr>
              <a:t>2 main lessons are learned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It is more or less impossible to change already binding agreements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The transaction costs are higher than expected (a very time consuming process with a lot of lagging)...</a:t>
            </a:r>
          </a:p>
          <a:p>
            <a:pPr lvl="1">
              <a:buFontTx/>
              <a:buChar char="-"/>
            </a:pPr>
            <a:endParaRPr lang="en-GB" sz="1800" dirty="0" smtClean="0">
              <a:latin typeface="Cambria" pitchFamily="18" charset="0"/>
            </a:endParaRPr>
          </a:p>
          <a:p>
            <a:r>
              <a:rPr lang="en-GB" sz="2400" dirty="0" smtClean="0">
                <a:latin typeface="Cambria" pitchFamily="18" charset="0"/>
              </a:rPr>
              <a:t>...and towards the end of the project the tenant announced that she had intensions of leaving both offices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Did not make the process easier...</a:t>
            </a:r>
            <a:endParaRPr lang="en-GB" sz="2400" dirty="0" smtClean="0">
              <a:latin typeface="Cambria" pitchFamily="18" charset="0"/>
            </a:endParaRPr>
          </a:p>
          <a:p>
            <a:r>
              <a:rPr lang="en-GB" sz="2400" dirty="0" smtClean="0">
                <a:latin typeface="Cambria" pitchFamily="18" charset="0"/>
              </a:rPr>
              <a:t>Is a gross lease better from a energy efficiency point of view...?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So, why no green leases...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Cambria" pitchFamily="18" charset="0"/>
              </a:rPr>
              <a:t>Hope you haven’t fallen asleep...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Thanks for you attention!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21570" y="2843733"/>
            <a:ext cx="7205662" cy="41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554" y="2195661"/>
            <a:ext cx="7205662" cy="4535488"/>
          </a:xfrm>
        </p:spPr>
        <p:txBody>
          <a:bodyPr/>
          <a:lstStyle/>
          <a:p>
            <a:r>
              <a:rPr lang="en-US" sz="2400" dirty="0" smtClean="0">
                <a:latin typeface="Cambria" pitchFamily="18" charset="0"/>
              </a:rPr>
              <a:t>A green lease is a contract that creates economic incentives for both landlord and tenant to “behave” in a more energy efficient (and environmental friendly) way.</a:t>
            </a:r>
          </a:p>
          <a:p>
            <a:pPr>
              <a:buNone/>
            </a:pPr>
            <a:endParaRPr lang="en-US" sz="11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Can be divided into “dark” green and “light” green leases</a:t>
            </a:r>
          </a:p>
          <a:p>
            <a:pPr lvl="1">
              <a:buFontTx/>
              <a:buChar char="-"/>
            </a:pPr>
            <a:r>
              <a:rPr lang="en-US" sz="1800" dirty="0" smtClean="0">
                <a:latin typeface="Cambria" pitchFamily="18" charset="0"/>
              </a:rPr>
              <a:t>“Dark” green leases contains specific environmental goals</a:t>
            </a:r>
          </a:p>
          <a:p>
            <a:pPr lvl="1">
              <a:buFontTx/>
              <a:buChar char="-"/>
            </a:pPr>
            <a:r>
              <a:rPr lang="en-US" sz="1800" dirty="0" smtClean="0">
                <a:latin typeface="Cambria" pitchFamily="18" charset="0"/>
              </a:rPr>
              <a:t>“light” green leases contains general agreements (“declaration of intent”) 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endParaRPr lang="en-US" sz="2800" dirty="0" smtClean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What is a ”green” lease?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300" dirty="0" smtClean="0">
                <a:latin typeface="Cambria" pitchFamily="18" charset="0"/>
              </a:rPr>
              <a:t>There is no single standard for a green lease, but most of them are designed as additional contracts to the lease and considers agreements about:</a:t>
            </a:r>
          </a:p>
          <a:p>
            <a:pPr lvl="1">
              <a:buFontTx/>
              <a:buChar char="-"/>
            </a:pPr>
            <a:r>
              <a:rPr lang="en-GB" sz="2000" i="1" dirty="0" smtClean="0">
                <a:latin typeface="Cambria" pitchFamily="18" charset="0"/>
              </a:rPr>
              <a:t>Energy efficiency </a:t>
            </a:r>
          </a:p>
          <a:p>
            <a:pPr lvl="1"/>
            <a:r>
              <a:rPr lang="en-GB" sz="1800" dirty="0" smtClean="0">
                <a:latin typeface="Cambria" pitchFamily="18" charset="0"/>
              </a:rPr>
              <a:t>	Ex. Targets for lowering the energy usage</a:t>
            </a:r>
          </a:p>
          <a:p>
            <a:pPr lvl="1">
              <a:buFontTx/>
              <a:buChar char="-"/>
            </a:pPr>
            <a:r>
              <a:rPr lang="en-GB" sz="2000" i="1" dirty="0" smtClean="0">
                <a:latin typeface="Cambria" pitchFamily="18" charset="0"/>
              </a:rPr>
              <a:t>Service fees</a:t>
            </a:r>
          </a:p>
          <a:p>
            <a:pPr lvl="1"/>
            <a:r>
              <a:rPr lang="en-GB" sz="1800" dirty="0" smtClean="0">
                <a:latin typeface="Cambria" pitchFamily="18" charset="0"/>
              </a:rPr>
              <a:t>	How earnings due to reduced energy consumption should be divided between the affected parties</a:t>
            </a:r>
          </a:p>
          <a:p>
            <a:pPr lvl="1">
              <a:buFontTx/>
              <a:buChar char="-"/>
            </a:pPr>
            <a:r>
              <a:rPr lang="en-GB" sz="2000" i="1" dirty="0" smtClean="0">
                <a:latin typeface="Cambria" pitchFamily="18" charset="0"/>
              </a:rPr>
              <a:t>Maintenance, repairs and rebuilding</a:t>
            </a:r>
          </a:p>
          <a:p>
            <a:pPr lvl="1">
              <a:buFontTx/>
              <a:buChar char="-"/>
            </a:pPr>
            <a:r>
              <a:rPr lang="en-GB" sz="2000" i="1" dirty="0" smtClean="0">
                <a:latin typeface="Cambria" pitchFamily="18" charset="0"/>
              </a:rPr>
              <a:t>Rent</a:t>
            </a:r>
          </a:p>
          <a:p>
            <a:pPr lvl="1"/>
            <a:r>
              <a:rPr lang="en-GB" sz="1800" i="1" dirty="0" smtClean="0">
                <a:latin typeface="Cambria" pitchFamily="18" charset="0"/>
              </a:rPr>
              <a:t>	</a:t>
            </a:r>
            <a:r>
              <a:rPr lang="en-GB" sz="1800" dirty="0" smtClean="0">
                <a:latin typeface="Cambria" pitchFamily="18" charset="0"/>
              </a:rPr>
              <a:t>If the tenant commits to specific environmental target it can lead to a reduced rent (depending on how the earnings from the reduced service fees are divided) </a:t>
            </a:r>
            <a:endParaRPr lang="en-GB" sz="1800" i="1" dirty="0" smtClean="0">
              <a:latin typeface="Cambria" pitchFamily="18" charset="0"/>
            </a:endParaRPr>
          </a:p>
          <a:p>
            <a:pPr lvl="1">
              <a:buFontTx/>
              <a:buChar char="-"/>
            </a:pPr>
            <a:endParaRPr lang="en-GB" dirty="0" smtClean="0"/>
          </a:p>
          <a:p>
            <a:pPr lvl="1">
              <a:buFontTx/>
              <a:buChar char="-"/>
            </a:pPr>
            <a:endParaRPr lang="en-GB" dirty="0" smtClean="0"/>
          </a:p>
          <a:p>
            <a:pPr lvl="1">
              <a:buFontTx/>
              <a:buChar char="-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Green lease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3578" y="1619597"/>
            <a:ext cx="7205662" cy="4535488"/>
          </a:xfrm>
        </p:spPr>
        <p:txBody>
          <a:bodyPr/>
          <a:lstStyle/>
          <a:p>
            <a:r>
              <a:rPr lang="en-GB" sz="2800" dirty="0" smtClean="0">
                <a:latin typeface="Cambria" pitchFamily="18" charset="0"/>
              </a:rPr>
              <a:t>“The energy efficiency gap”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Energy efficiency investments, that </a:t>
            </a:r>
            <a:r>
              <a:rPr lang="en-GB" sz="1800" b="1" i="1" dirty="0" smtClean="0">
                <a:latin typeface="Cambria" pitchFamily="18" charset="0"/>
              </a:rPr>
              <a:t>appears</a:t>
            </a:r>
            <a:r>
              <a:rPr lang="en-GB" sz="1800" dirty="0" smtClean="0">
                <a:latin typeface="Cambria" pitchFamily="18" charset="0"/>
              </a:rPr>
              <a:t> to be profitable are not being conducted on the market. </a:t>
            </a:r>
          </a:p>
          <a:p>
            <a:pPr lvl="1"/>
            <a:endParaRPr lang="en-GB" dirty="0" smtClean="0"/>
          </a:p>
          <a:p>
            <a:pPr lvl="1">
              <a:buFontTx/>
              <a:buChar char="-"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</a:p>
          <a:p>
            <a:pPr lvl="1">
              <a:buFontTx/>
              <a:buChar char="-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>
              <a:buFontTx/>
              <a:buChar char="-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1570" y="683493"/>
            <a:ext cx="7205662" cy="12604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Why do we need a green lease...?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04" t="25897" r="11622" b="12142"/>
          <a:stretch/>
        </p:blipFill>
        <p:spPr bwMode="auto">
          <a:xfrm>
            <a:off x="2825626" y="2843733"/>
            <a:ext cx="6480720" cy="47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ambria" pitchFamily="18" charset="0"/>
              </a:rPr>
              <a:t>Externalities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dealt with via energy taxes/tradable permits</a:t>
            </a:r>
          </a:p>
          <a:p>
            <a:r>
              <a:rPr lang="en-GB" sz="2400" dirty="0" smtClean="0">
                <a:latin typeface="Cambria" pitchFamily="18" charset="0"/>
              </a:rPr>
              <a:t>Asymmetric information</a:t>
            </a:r>
          </a:p>
          <a:p>
            <a:r>
              <a:rPr lang="en-GB" sz="2400" dirty="0" smtClean="0">
                <a:latin typeface="Cambria" pitchFamily="18" charset="0"/>
              </a:rPr>
              <a:t>“Split incentives” </a:t>
            </a:r>
          </a:p>
          <a:p>
            <a:r>
              <a:rPr lang="en-GB" sz="2400" dirty="0" smtClean="0">
                <a:latin typeface="Cambria" pitchFamily="18" charset="0"/>
              </a:rPr>
              <a:t>Transaction costs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Time (</a:t>
            </a:r>
            <a:r>
              <a:rPr lang="en-GB" sz="1800" i="1" dirty="0" smtClean="0">
                <a:latin typeface="Cambria" pitchFamily="18" charset="0"/>
              </a:rPr>
              <a:t>indirect</a:t>
            </a:r>
            <a:r>
              <a:rPr lang="en-GB" sz="1800" dirty="0" smtClean="0">
                <a:latin typeface="Cambria" pitchFamily="18" charset="0"/>
              </a:rPr>
              <a:t>), money to consultants (</a:t>
            </a:r>
            <a:r>
              <a:rPr lang="en-GB" sz="1800" i="1" dirty="0" smtClean="0">
                <a:latin typeface="Cambria" pitchFamily="18" charset="0"/>
              </a:rPr>
              <a:t>direct</a:t>
            </a:r>
            <a:r>
              <a:rPr lang="en-GB" sz="1800" dirty="0" smtClean="0">
                <a:latin typeface="Cambria" pitchFamily="18" charset="0"/>
              </a:rPr>
              <a:t>) etc</a:t>
            </a:r>
            <a:endParaRPr lang="en-GB" sz="1800" b="1" dirty="0" smtClean="0">
              <a:latin typeface="Cambria" pitchFamily="18" charset="0"/>
            </a:endParaRPr>
          </a:p>
          <a:p>
            <a:r>
              <a:rPr lang="en-GB" sz="2400" dirty="0" smtClean="0">
                <a:latin typeface="Cambria" pitchFamily="18" charset="0"/>
              </a:rPr>
              <a:t>Uncertainty 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Option to do an better investment in the future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Market failures/barriers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ambria" pitchFamily="18" charset="0"/>
              </a:rPr>
              <a:t>The framing of the lease creates different incentives for the involved parties</a:t>
            </a:r>
          </a:p>
          <a:p>
            <a:pPr>
              <a:buNone/>
            </a:pPr>
            <a:endParaRPr lang="en-GB" sz="1000" dirty="0" smtClean="0">
              <a:latin typeface="Cambria" pitchFamily="18" charset="0"/>
            </a:endParaRPr>
          </a:p>
          <a:p>
            <a:pPr lvl="1">
              <a:buFontTx/>
              <a:buChar char="-"/>
            </a:pPr>
            <a:r>
              <a:rPr lang="en-GB" sz="1800" b="1" dirty="0" smtClean="0">
                <a:latin typeface="Cambria" pitchFamily="18" charset="0"/>
              </a:rPr>
              <a:t>Gross lease</a:t>
            </a:r>
            <a:r>
              <a:rPr lang="en-GB" sz="1800" dirty="0" smtClean="0">
                <a:latin typeface="Cambria" pitchFamily="18" charset="0"/>
              </a:rPr>
              <a:t> (“everything” included)</a:t>
            </a:r>
          </a:p>
          <a:p>
            <a:pPr lvl="1"/>
            <a:r>
              <a:rPr lang="en-GB" sz="1800" dirty="0" smtClean="0">
                <a:latin typeface="Cambria" pitchFamily="18" charset="0"/>
              </a:rPr>
              <a:t>	Incentive for land lord to regard energy performance, but no incentive to for the tenants to regard energy usage (a “usage” problem)</a:t>
            </a:r>
          </a:p>
          <a:p>
            <a:pPr lvl="1"/>
            <a:endParaRPr lang="en-GB" sz="1000" dirty="0" smtClean="0">
              <a:latin typeface="Cambria" pitchFamily="18" charset="0"/>
            </a:endParaRPr>
          </a:p>
          <a:p>
            <a:pPr lvl="1">
              <a:buFontTx/>
              <a:buChar char="-"/>
            </a:pPr>
            <a:r>
              <a:rPr lang="en-GB" sz="1800" b="1" dirty="0" smtClean="0">
                <a:latin typeface="Cambria" pitchFamily="18" charset="0"/>
              </a:rPr>
              <a:t>Net lease</a:t>
            </a:r>
            <a:r>
              <a:rPr lang="en-GB" sz="1800" dirty="0" smtClean="0">
                <a:latin typeface="Cambria" pitchFamily="18" charset="0"/>
              </a:rPr>
              <a:t> (“nothing” included)</a:t>
            </a:r>
          </a:p>
          <a:p>
            <a:pPr lvl="1"/>
            <a:r>
              <a:rPr lang="en-GB" sz="2500" dirty="0" smtClean="0">
                <a:latin typeface="Cambria" pitchFamily="18" charset="0"/>
              </a:rPr>
              <a:t>	</a:t>
            </a:r>
            <a:r>
              <a:rPr lang="en-GB" sz="1800" dirty="0" smtClean="0">
                <a:latin typeface="Cambria" pitchFamily="18" charset="0"/>
              </a:rPr>
              <a:t>Incentive  for the tenant to regard energy usage, but no incentive for the land lord to regard energy efficiency (a “efficiency” problem</a:t>
            </a:r>
            <a:endParaRPr lang="en-GB" sz="2500" dirty="0" smtClean="0">
              <a:latin typeface="Cambria" pitchFamily="18" charset="0"/>
            </a:endParaRPr>
          </a:p>
          <a:p>
            <a:pPr lvl="1">
              <a:buFontTx/>
              <a:buChar char="-"/>
            </a:pPr>
            <a:endParaRPr lang="en-GB" sz="1000" i="1" dirty="0" smtClean="0">
              <a:latin typeface="Cambria" pitchFamily="18" charset="0"/>
            </a:endParaRPr>
          </a:p>
          <a:p>
            <a:pPr lvl="1">
              <a:buFontTx/>
              <a:buChar char="-"/>
            </a:pPr>
            <a:r>
              <a:rPr lang="en-GB" sz="1800" b="1" dirty="0" smtClean="0">
                <a:latin typeface="Cambria" pitchFamily="18" charset="0"/>
              </a:rPr>
              <a:t>“landlord-tenant dilemma” </a:t>
            </a:r>
            <a:endParaRPr lang="en-GB" b="1" dirty="0" smtClean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Split incentives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latin typeface="Cambria" pitchFamily="18" charset="0"/>
              </a:rPr>
              <a:t>Consisted of 2 office building in the Stockholm region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Both buildings (single-tenant) had the same tenant, but different land lords. Both buildings had been owned by the tenant, but had been sold in a sale-lease back transaction during the end of the nineties.  </a:t>
            </a:r>
          </a:p>
          <a:p>
            <a:r>
              <a:rPr lang="en-GB" sz="1800" b="1" dirty="0" smtClean="0">
                <a:latin typeface="Cambria" pitchFamily="18" charset="0"/>
              </a:rPr>
              <a:t>Building A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Located in the suburbs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Owned by an international investor (outsourced maintenance and no “green” agenda)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Tenant had outsourced FM-service </a:t>
            </a:r>
          </a:p>
          <a:p>
            <a:r>
              <a:rPr lang="en-GB" sz="1800" b="1" dirty="0" smtClean="0">
                <a:latin typeface="Cambria" pitchFamily="18" charset="0"/>
              </a:rPr>
              <a:t>Building B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CBD location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Owned by a Swedish real estate firm (in-house maintenance and a “green” agenda)</a:t>
            </a:r>
          </a:p>
          <a:p>
            <a:pPr lvl="1">
              <a:buFontTx/>
              <a:buChar char="-"/>
            </a:pPr>
            <a:r>
              <a:rPr lang="en-GB" sz="1800" dirty="0" smtClean="0">
                <a:latin typeface="Cambria" pitchFamily="18" charset="0"/>
              </a:rPr>
              <a:t>Tenant had outsourced FM-service </a:t>
            </a:r>
          </a:p>
          <a:p>
            <a:pPr lvl="1">
              <a:buFontTx/>
              <a:buChar char="-"/>
            </a:pPr>
            <a:endParaRPr lang="en-GB" sz="800" dirty="0" smtClean="0"/>
          </a:p>
          <a:p>
            <a:pPr lvl="1"/>
            <a:endParaRPr lang="en-GB" dirty="0" smtClean="0"/>
          </a:p>
          <a:p>
            <a:pPr lvl="1">
              <a:buFontTx/>
              <a:buChar char="-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Case study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latin typeface="Cambria" pitchFamily="18" charset="0"/>
              </a:rPr>
              <a:t>3 (4) involved parties 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Cambria" pitchFamily="18" charset="0"/>
              </a:rPr>
              <a:t>Tenant, landlord and the maintenance operator</a:t>
            </a:r>
          </a:p>
          <a:p>
            <a:r>
              <a:rPr lang="en-GB" sz="2000" b="1" dirty="0" smtClean="0">
                <a:latin typeface="Cambria" pitchFamily="18" charset="0"/>
              </a:rPr>
              <a:t>Lease 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Cambria" pitchFamily="18" charset="0"/>
              </a:rPr>
              <a:t>Land lord pays heating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Cambria" pitchFamily="18" charset="0"/>
              </a:rPr>
              <a:t>Tenant pays electricity (but get compensated for the property electricity) and cooling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Cambria" pitchFamily="18" charset="0"/>
              </a:rPr>
              <a:t>Long lease (about 10 years)</a:t>
            </a:r>
          </a:p>
          <a:p>
            <a:pPr lvl="1">
              <a:buFontTx/>
              <a:buChar char="-"/>
            </a:pPr>
            <a:endParaRPr lang="en-GB" sz="800" dirty="0" smtClean="0">
              <a:latin typeface="Cambria" pitchFamily="18" charset="0"/>
            </a:endParaRPr>
          </a:p>
          <a:p>
            <a:r>
              <a:rPr lang="en-GB" sz="2000" b="1" dirty="0" smtClean="0">
                <a:latin typeface="Cambria" pitchFamily="18" charset="0"/>
              </a:rPr>
              <a:t>The maintenance contract was fixed price and long term</a:t>
            </a:r>
          </a:p>
          <a:p>
            <a:pPr lvl="1">
              <a:buFontTx/>
              <a:buChar char="-"/>
            </a:pPr>
            <a:r>
              <a:rPr lang="en-GB" dirty="0" smtClean="0">
                <a:latin typeface="Cambria" pitchFamily="18" charset="0"/>
              </a:rPr>
              <a:t>No incentive to reduce energy usage, only wanted to reduce the wear and tear of the technical installations</a:t>
            </a:r>
          </a:p>
          <a:p>
            <a:pPr lvl="1">
              <a:buFontTx/>
              <a:buChar char="-"/>
            </a:pPr>
            <a:endParaRPr lang="en-GB" dirty="0" smtClean="0">
              <a:latin typeface="Cambria" pitchFamily="18" charset="0"/>
            </a:endParaRPr>
          </a:p>
          <a:p>
            <a:r>
              <a:rPr lang="en-GB" sz="2000" dirty="0" smtClean="0">
                <a:latin typeface="Cambria" pitchFamily="18" charset="0"/>
              </a:rPr>
              <a:t>The building had quite good technical standard </a:t>
            </a:r>
          </a:p>
          <a:p>
            <a:pPr lvl="1"/>
            <a:endParaRPr lang="en-GB" sz="1000" dirty="0" smtClean="0">
              <a:latin typeface="Cambria" pitchFamily="18" charset="0"/>
            </a:endParaRPr>
          </a:p>
          <a:p>
            <a:r>
              <a:rPr lang="en-GB" sz="2000" dirty="0" smtClean="0">
                <a:latin typeface="Cambria" pitchFamily="18" charset="0"/>
              </a:rPr>
              <a:t>The dialog between the tenant, land lord and maintenance operator was non-existing...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Building A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latin typeface="Cambria" pitchFamily="18" charset="0"/>
              </a:rPr>
              <a:t>The incentives in this case had a bad allocation</a:t>
            </a:r>
          </a:p>
          <a:p>
            <a:pPr lvl="1">
              <a:buFontTx/>
              <a:buChar char="-"/>
            </a:pPr>
            <a:r>
              <a:rPr lang="en-GB" sz="1700" dirty="0" smtClean="0">
                <a:latin typeface="Cambria" pitchFamily="18" charset="0"/>
              </a:rPr>
              <a:t>The maintenance operator (who has the best know-how) had no incentive to regard buildings energy performance</a:t>
            </a:r>
          </a:p>
          <a:p>
            <a:pPr lvl="1">
              <a:buFontTx/>
              <a:buChar char="-"/>
            </a:pPr>
            <a:r>
              <a:rPr lang="en-GB" sz="1700" dirty="0" smtClean="0">
                <a:latin typeface="Cambria" pitchFamily="18" charset="0"/>
              </a:rPr>
              <a:t>The splitting of heating and cooling costs was not optimal...</a:t>
            </a:r>
          </a:p>
          <a:p>
            <a:r>
              <a:rPr lang="en-GB" sz="2000" b="1" dirty="0" smtClean="0">
                <a:latin typeface="Cambria" pitchFamily="18" charset="0"/>
              </a:rPr>
              <a:t>We had 2 suggestions:</a:t>
            </a:r>
          </a:p>
          <a:p>
            <a:pPr lvl="1">
              <a:buFontTx/>
              <a:buChar char="-"/>
            </a:pPr>
            <a:r>
              <a:rPr lang="en-GB" sz="1700" dirty="0" smtClean="0">
                <a:latin typeface="Cambria" pitchFamily="18" charset="0"/>
              </a:rPr>
              <a:t>First, renegotiate the lease to a net lease (tenant gets compensated with a reduced rent)</a:t>
            </a:r>
          </a:p>
          <a:p>
            <a:pPr lvl="1">
              <a:buFontTx/>
              <a:buChar char="-"/>
            </a:pPr>
            <a:r>
              <a:rPr lang="en-GB" sz="1700" dirty="0" smtClean="0">
                <a:latin typeface="Cambria" pitchFamily="18" charset="0"/>
              </a:rPr>
              <a:t>Second, implement a green agreement that could give economic incentives for the maintenance operator (between tenant and maintenance operator)</a:t>
            </a:r>
          </a:p>
          <a:p>
            <a:r>
              <a:rPr lang="en-GB" sz="2000" b="1" dirty="0" smtClean="0">
                <a:latin typeface="Cambria" pitchFamily="18" charset="0"/>
              </a:rPr>
              <a:t>But non of was implemented...</a:t>
            </a:r>
          </a:p>
          <a:p>
            <a:pPr lvl="1">
              <a:buFontTx/>
              <a:buChar char="-"/>
            </a:pPr>
            <a:r>
              <a:rPr lang="en-GB" sz="1650" dirty="0" smtClean="0">
                <a:latin typeface="Cambria" pitchFamily="18" charset="0"/>
              </a:rPr>
              <a:t>Hard to set the new rent</a:t>
            </a:r>
          </a:p>
          <a:p>
            <a:pPr lvl="1">
              <a:buFontTx/>
              <a:buChar char="-"/>
            </a:pPr>
            <a:r>
              <a:rPr lang="en-GB" sz="1650" dirty="0" smtClean="0">
                <a:latin typeface="Cambria" pitchFamily="18" charset="0"/>
              </a:rPr>
              <a:t>The entire building had 4 leases (with different expire dates)</a:t>
            </a:r>
          </a:p>
          <a:p>
            <a:pPr lvl="1">
              <a:buFontTx/>
              <a:buChar char="-"/>
            </a:pPr>
            <a:r>
              <a:rPr lang="en-GB" sz="1650" dirty="0" smtClean="0">
                <a:latin typeface="Cambria" pitchFamily="18" charset="0"/>
              </a:rPr>
              <a:t>Tenant was reluctant to conduct major investments in somebody else's property (also not optimal from accountancy point of view)</a:t>
            </a:r>
          </a:p>
          <a:p>
            <a:pPr lvl="1">
              <a:buFontTx/>
              <a:buChar char="-"/>
            </a:pPr>
            <a:r>
              <a:rPr lang="en-GB" sz="1650" dirty="0" smtClean="0">
                <a:latin typeface="Cambria" pitchFamily="18" charset="0"/>
              </a:rPr>
              <a:t>New situation for the maintenance operator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Calibri" pitchFamily="34" charset="0"/>
              </a:rPr>
              <a:t>Building A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2011-06-17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34189!KTHmall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H utan logo">
  <a:themeElements>
    <a:clrScheme name="KTH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Office-t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TH utan logo och ram">
  <a:themeElements>
    <a:clrScheme name="KTH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Office-t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1.34189!KTHmall</Template>
  <TotalTime>1480</TotalTime>
  <Words>780</Words>
  <Application>Microsoft Office PowerPoint</Application>
  <PresentationFormat>Custom</PresentationFormat>
  <Paragraphs>129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1.34189!KTHmall</vt:lpstr>
      <vt:lpstr>KTH utan logo</vt:lpstr>
      <vt:lpstr>KTH utan logo och ram</vt:lpstr>
      <vt:lpstr>  Implementation of Green leases in Sweden  </vt:lpstr>
      <vt:lpstr>What is a ”green” lease?</vt:lpstr>
      <vt:lpstr>Green lease</vt:lpstr>
      <vt:lpstr>Why do we need a green lease...?</vt:lpstr>
      <vt:lpstr>Market failures/barriers</vt:lpstr>
      <vt:lpstr>Split incentives</vt:lpstr>
      <vt:lpstr>Case study</vt:lpstr>
      <vt:lpstr>Building A</vt:lpstr>
      <vt:lpstr>Building A</vt:lpstr>
      <vt:lpstr>Building B</vt:lpstr>
      <vt:lpstr>Building B</vt:lpstr>
      <vt:lpstr>So, why no green leases...</vt:lpstr>
      <vt:lpstr>Thanks for you attention!</vt:lpstr>
    </vt:vector>
  </TitlesOfParts>
  <Company>KTH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 på föredrag&gt;</dc:title>
  <dc:creator>xuser</dc:creator>
  <cp:lastModifiedBy>xuser</cp:lastModifiedBy>
  <cp:revision>222</cp:revision>
  <dcterms:created xsi:type="dcterms:W3CDTF">2009-10-30T14:33:10Z</dcterms:created>
  <dcterms:modified xsi:type="dcterms:W3CDTF">2011-06-16T16:15:03Z</dcterms:modified>
</cp:coreProperties>
</file>