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1"/>
  </p:sldMasterIdLst>
  <p:notesMasterIdLst>
    <p:notesMasterId r:id="rId17"/>
  </p:notesMasterIdLst>
  <p:sldIdLst>
    <p:sldId id="256" r:id="rId2"/>
    <p:sldId id="257" r:id="rId3"/>
    <p:sldId id="275" r:id="rId4"/>
    <p:sldId id="276" r:id="rId5"/>
    <p:sldId id="277" r:id="rId6"/>
    <p:sldId id="278" r:id="rId7"/>
    <p:sldId id="273" r:id="rId8"/>
    <p:sldId id="279" r:id="rId9"/>
    <p:sldId id="280" r:id="rId10"/>
    <p:sldId id="272" r:id="rId11"/>
    <p:sldId id="281" r:id="rId12"/>
    <p:sldId id="283" r:id="rId13"/>
    <p:sldId id="282" r:id="rId14"/>
    <p:sldId id="284" r:id="rId15"/>
    <p:sldId id="270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C2ED3-6FA0-482F-873C-4FEE4607C169}" type="datetimeFigureOut">
              <a:rPr lang="fr-FR" smtClean="0"/>
              <a:pPr/>
              <a:t>26/06/2014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13D48-C83E-4022-ACB8-0CE772CFA9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463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13D48-C83E-4022-ACB8-0CE772CFA990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13D48-C83E-4022-ACB8-0CE772CFA990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30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17F1287-DA13-48DD-B1E5-D5B244665045}" type="datetime1">
              <a:rPr lang="fr-FR" smtClean="0"/>
              <a:t>26/06/2014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fr-FR" smtClean="0"/>
              <a:t>ERES Conference 2014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62995D2-47F6-4356-900C-43416E9512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610C-3106-4317-B684-637449B1253B}" type="datetime1">
              <a:rPr lang="fr-FR" smtClean="0"/>
              <a:t>26/06/2014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ERES Conference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95D2-47F6-4356-900C-43416E9512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1A10-4640-486A-B8E6-199C40E59686}" type="datetime1">
              <a:rPr lang="fr-FR" smtClean="0"/>
              <a:t>26/06/2014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ERES Conference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95D2-47F6-4356-900C-43416E95124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le isocè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92BB-4121-4BC6-BD49-CCD07A340CE9}" type="datetime1">
              <a:rPr lang="fr-FR" smtClean="0"/>
              <a:t>26/06/2014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6048672" cy="365760"/>
          </a:xfrm>
        </p:spPr>
        <p:txBody>
          <a:bodyPr/>
          <a:lstStyle/>
          <a:p>
            <a:r>
              <a:rPr lang="fr-FR" smtClean="0"/>
              <a:t>ERES Conference 2014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95D2-47F6-4356-900C-43416E95124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84DA8FA-10C2-443B-8DD7-2A3D02A5F6DA}" type="datetime1">
              <a:rPr lang="fr-FR" smtClean="0"/>
              <a:t>26/06/2014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fr-FR" smtClean="0"/>
              <a:t>ERES Conference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62995D2-47F6-4356-900C-43416E95124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32B8-9155-4111-B471-15E1CFD985F4}" type="datetime1">
              <a:rPr lang="fr-FR" smtClean="0"/>
              <a:t>26/06/2014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ERES Conference 2014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95D2-47F6-4356-900C-43416E95124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52A5-47E7-4C4D-85EE-8BF2AB236D25}" type="datetime1">
              <a:rPr lang="fr-FR" smtClean="0"/>
              <a:t>26/06/2014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ERES Conference 2014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95D2-47F6-4356-900C-43416E95124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ED8F-8425-41B5-92E9-91067CE562CD}" type="datetime1">
              <a:rPr lang="fr-FR" smtClean="0"/>
              <a:t>26/06/2014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ERES Conference 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95D2-47F6-4356-900C-43416E95124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3677-7FC4-4112-AD23-4F045CE1D1CD}" type="datetime1">
              <a:rPr lang="fr-FR" smtClean="0"/>
              <a:t>26/06/2014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ERES Conference 2014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95D2-47F6-4356-900C-43416E95124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90CF-99A2-4DA1-A4FE-A91D4C5BD7C8}" type="datetime1">
              <a:rPr lang="fr-FR" smtClean="0"/>
              <a:t>26/06/2014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ERES Conference 2014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95D2-47F6-4356-900C-43416E95124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E3AC-B080-429B-A75A-8DEFD091B167}" type="datetime1">
              <a:rPr lang="fr-FR" smtClean="0"/>
              <a:t>26/06/2014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ERES Conference 2014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95D2-47F6-4356-900C-43416E95124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3C9B1F2-A5B2-4CDD-93A6-A3F84AB5E725}" type="datetime1">
              <a:rPr lang="fr-FR" smtClean="0"/>
              <a:t>26/06/2014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ERES Conference 2014</a:t>
            </a: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62995D2-47F6-4356-900C-43416E95124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8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cteur droit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isocè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urelien.decamps@kedgeb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tephane.virol@u-bordeaux4.fr" TargetMode="External"/><Relationship Id="rId5" Type="http://schemas.openxmlformats.org/officeDocument/2006/relationships/hyperlink" Target="mailto:Guillaume.pouyanne@u-bordeaux4.fr" TargetMode="External"/><Relationship Id="rId4" Type="http://schemas.openxmlformats.org/officeDocument/2006/relationships/hyperlink" Target="mailto:frederic.gaschet@u-bordeaux4.f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8640960" cy="2043659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A comparison of residential and commercial real estate values in polycentric cities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140968"/>
            <a:ext cx="6858000" cy="3312368"/>
          </a:xfrm>
        </p:spPr>
        <p:txBody>
          <a:bodyPr>
            <a:noAutofit/>
          </a:bodyPr>
          <a:lstStyle/>
          <a:p>
            <a:pPr algn="ctr"/>
            <a:r>
              <a:rPr lang="fr-FR" sz="1600" dirty="0" smtClean="0"/>
              <a:t>Aurélien DECAMPS</a:t>
            </a:r>
          </a:p>
          <a:p>
            <a:pPr algn="ctr"/>
            <a:r>
              <a:rPr lang="fr-FR" sz="1600" dirty="0" smtClean="0"/>
              <a:t>KEDGE Business </a:t>
            </a:r>
            <a:r>
              <a:rPr lang="fr-FR" sz="1600" dirty="0" err="1" smtClean="0"/>
              <a:t>School</a:t>
            </a:r>
            <a:endParaRPr lang="fr-FR" sz="1600" dirty="0" smtClean="0"/>
          </a:p>
          <a:p>
            <a:pPr algn="ctr"/>
            <a:r>
              <a:rPr lang="fr-FR" sz="1600" dirty="0" smtClean="0">
                <a:hlinkClick r:id="rId3"/>
              </a:rPr>
              <a:t>aurelien.decamps@kedgebs.com</a:t>
            </a:r>
            <a:r>
              <a:rPr lang="fr-FR" sz="1600" dirty="0" smtClean="0"/>
              <a:t> </a:t>
            </a:r>
          </a:p>
          <a:p>
            <a:pPr algn="ctr"/>
            <a:endParaRPr lang="fr-FR" sz="1600" dirty="0" smtClean="0"/>
          </a:p>
          <a:p>
            <a:pPr algn="ctr"/>
            <a:r>
              <a:rPr lang="fr-FR" sz="1600" dirty="0" smtClean="0"/>
              <a:t>Frédéric GASCHET, Guillaume POUYANNE, Stéphane VIROL</a:t>
            </a:r>
          </a:p>
          <a:p>
            <a:pPr algn="ctr"/>
            <a:r>
              <a:rPr lang="fr-FR" sz="1600" dirty="0" smtClean="0"/>
              <a:t>GRETHA UMR CNRS 5113</a:t>
            </a:r>
          </a:p>
          <a:p>
            <a:pPr algn="ctr"/>
            <a:r>
              <a:rPr lang="fr-FR" sz="1600" dirty="0" err="1" smtClean="0"/>
              <a:t>University</a:t>
            </a:r>
            <a:r>
              <a:rPr lang="fr-FR" sz="1600" dirty="0" smtClean="0"/>
              <a:t> Montesquieu Bordeaux IV</a:t>
            </a:r>
          </a:p>
          <a:p>
            <a:pPr algn="ctr"/>
            <a:r>
              <a:rPr lang="fr-FR" sz="1600" dirty="0" smtClean="0">
                <a:hlinkClick r:id="rId4"/>
              </a:rPr>
              <a:t>frederic.gaschet@u-bordeaux4.fr</a:t>
            </a:r>
            <a:r>
              <a:rPr lang="fr-FR" sz="1600" dirty="0" smtClean="0"/>
              <a:t> </a:t>
            </a:r>
          </a:p>
          <a:p>
            <a:pPr algn="ctr"/>
            <a:r>
              <a:rPr lang="fr-FR" sz="1600" dirty="0" smtClean="0">
                <a:hlinkClick r:id="rId5"/>
              </a:rPr>
              <a:t>guillaume.pouyanne@u-bordeaux4.fr</a:t>
            </a:r>
            <a:endParaRPr lang="fr-FR" sz="1600" dirty="0" smtClean="0"/>
          </a:p>
          <a:p>
            <a:pPr algn="ctr"/>
            <a:r>
              <a:rPr lang="fr-FR" sz="1600" dirty="0" smtClean="0">
                <a:hlinkClick r:id="rId6"/>
              </a:rPr>
              <a:t>stephane.virol@u-bordeaux4.fr</a:t>
            </a:r>
            <a:r>
              <a:rPr lang="fr-FR" sz="1600" dirty="0" smtClean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11663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European Real Estate Society </a:t>
            </a:r>
            <a:r>
              <a:rPr lang="en-US" dirty="0" smtClean="0"/>
              <a:t>21st </a:t>
            </a:r>
            <a:r>
              <a:rPr lang="en-US" dirty="0"/>
              <a:t>Annual Conference </a:t>
            </a:r>
            <a:r>
              <a:rPr lang="en-US" dirty="0" smtClean="0"/>
              <a:t>25th-28th June 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Method</a:t>
            </a:r>
            <a:r>
              <a:rPr lang="fr-FR" dirty="0"/>
              <a:t> and Data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ERES Conference 2014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95D2-47F6-4356-900C-43416E951244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19256" cy="50405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aramond" pitchFamily="18" charset="0"/>
              </a:rPr>
              <a:t>2. A log linear hedonic </a:t>
            </a:r>
            <a:r>
              <a:rPr lang="en-US" sz="2800" dirty="0">
                <a:latin typeface="Garamond" pitchFamily="18" charset="0"/>
              </a:rPr>
              <a:t>model of housing </a:t>
            </a:r>
            <a:r>
              <a:rPr lang="en-US" sz="2800" dirty="0" smtClean="0">
                <a:latin typeface="Garamond" pitchFamily="18" charset="0"/>
              </a:rPr>
              <a:t>and commercial prices</a:t>
            </a:r>
            <a:endParaRPr lang="fr-FR" sz="2500" dirty="0" smtClean="0">
              <a:latin typeface="Garamond" pitchFamily="18" charset="0"/>
            </a:endParaRPr>
          </a:p>
          <a:p>
            <a:pPr marL="274320" lvl="1" indent="0">
              <a:buNone/>
            </a:pPr>
            <a:endParaRPr lang="fr-FR" dirty="0" smtClean="0"/>
          </a:p>
          <a:p>
            <a:pPr lvl="1">
              <a:lnSpc>
                <a:spcPct val="90000"/>
              </a:lnSpc>
            </a:pPr>
            <a:r>
              <a:rPr lang="fr-FR" sz="2500" dirty="0">
                <a:latin typeface="Garamond" pitchFamily="18" charset="0"/>
              </a:rPr>
              <a:t>Transaction </a:t>
            </a:r>
            <a:r>
              <a:rPr lang="fr-FR" sz="2500" dirty="0" err="1">
                <a:latin typeface="Garamond" pitchFamily="18" charset="0"/>
              </a:rPr>
              <a:t>prices</a:t>
            </a:r>
            <a:r>
              <a:rPr lang="fr-FR" sz="2500" dirty="0">
                <a:latin typeface="Garamond" pitchFamily="18" charset="0"/>
              </a:rPr>
              <a:t> and </a:t>
            </a:r>
            <a:r>
              <a:rPr lang="fr-FR" sz="2500" dirty="0" err="1">
                <a:latin typeface="Garamond" pitchFamily="18" charset="0"/>
              </a:rPr>
              <a:t>intrinsic</a:t>
            </a:r>
            <a:r>
              <a:rPr lang="fr-FR" sz="2500" dirty="0">
                <a:latin typeface="Garamond" pitchFamily="18" charset="0"/>
              </a:rPr>
              <a:t> </a:t>
            </a:r>
            <a:r>
              <a:rPr lang="fr-FR" sz="2500" dirty="0" err="1">
                <a:latin typeface="Garamond" pitchFamily="18" charset="0"/>
              </a:rPr>
              <a:t>characteristics</a:t>
            </a:r>
            <a:r>
              <a:rPr lang="fr-FR" sz="2500" dirty="0">
                <a:latin typeface="Garamond" pitchFamily="18" charset="0"/>
              </a:rPr>
              <a:t>: PERVAL (2000-2010)</a:t>
            </a:r>
          </a:p>
          <a:p>
            <a:pPr lvl="1">
              <a:lnSpc>
                <a:spcPct val="90000"/>
              </a:lnSpc>
            </a:pPr>
            <a:r>
              <a:rPr lang="fr-FR" sz="2500" dirty="0">
                <a:latin typeface="Garamond" pitchFamily="18" charset="0"/>
              </a:rPr>
              <a:t>Location </a:t>
            </a:r>
            <a:r>
              <a:rPr lang="fr-FR" sz="2500" dirty="0" err="1">
                <a:latin typeface="Garamond" pitchFamily="18" charset="0"/>
              </a:rPr>
              <a:t>attributes</a:t>
            </a:r>
            <a:r>
              <a:rPr lang="fr-FR" sz="2500" dirty="0">
                <a:latin typeface="Garamond" pitchFamily="18" charset="0"/>
              </a:rPr>
              <a:t> (</a:t>
            </a:r>
            <a:r>
              <a:rPr lang="fr-FR" sz="2500" dirty="0" err="1">
                <a:latin typeface="Garamond" pitchFamily="18" charset="0"/>
              </a:rPr>
              <a:t>geolocalized</a:t>
            </a:r>
            <a:r>
              <a:rPr lang="fr-FR" sz="2500" dirty="0">
                <a:latin typeface="Garamond" pitchFamily="18" charset="0"/>
              </a:rPr>
              <a:t> </a:t>
            </a:r>
            <a:r>
              <a:rPr lang="fr-FR" sz="2500" dirty="0" err="1">
                <a:latin typeface="Garamond" pitchFamily="18" charset="0"/>
              </a:rPr>
              <a:t>database</a:t>
            </a:r>
            <a:r>
              <a:rPr lang="fr-FR" sz="2500" dirty="0">
                <a:latin typeface="Garamond" pitchFamily="18" charset="0"/>
              </a:rPr>
              <a:t>, INSEE and IGN)</a:t>
            </a:r>
          </a:p>
          <a:p>
            <a:pPr lvl="2">
              <a:lnSpc>
                <a:spcPct val="90000"/>
              </a:lnSpc>
            </a:pPr>
            <a:r>
              <a:rPr lang="fr-FR" sz="2500" dirty="0" err="1">
                <a:solidFill>
                  <a:schemeClr val="tx2"/>
                </a:solidFill>
                <a:latin typeface="Garamond" pitchFamily="18" charset="0"/>
              </a:rPr>
              <a:t>Median</a:t>
            </a:r>
            <a:r>
              <a:rPr lang="fr-FR" sz="2500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fr-FR" sz="2500" dirty="0" err="1">
                <a:solidFill>
                  <a:schemeClr val="tx2"/>
                </a:solidFill>
                <a:latin typeface="Garamond" pitchFamily="18" charset="0"/>
              </a:rPr>
              <a:t>income</a:t>
            </a:r>
            <a:r>
              <a:rPr lang="fr-FR" sz="2500" dirty="0">
                <a:solidFill>
                  <a:schemeClr val="tx2"/>
                </a:solidFill>
                <a:latin typeface="Garamond" pitchFamily="18" charset="0"/>
              </a:rPr>
              <a:t>, </a:t>
            </a:r>
            <a:r>
              <a:rPr lang="fr-FR" sz="2500" dirty="0" err="1">
                <a:solidFill>
                  <a:schemeClr val="tx2"/>
                </a:solidFill>
                <a:latin typeface="Garamond" pitchFamily="18" charset="0"/>
              </a:rPr>
              <a:t>proximity</a:t>
            </a:r>
            <a:r>
              <a:rPr lang="fr-FR" sz="2500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fr-FR" sz="2500" dirty="0" err="1">
                <a:solidFill>
                  <a:schemeClr val="tx2"/>
                </a:solidFill>
                <a:latin typeface="Garamond" pitchFamily="18" charset="0"/>
              </a:rPr>
              <a:t>with</a:t>
            </a:r>
            <a:r>
              <a:rPr lang="fr-FR" sz="2500" dirty="0">
                <a:solidFill>
                  <a:schemeClr val="tx2"/>
                </a:solidFill>
                <a:latin typeface="Garamond" pitchFamily="18" charset="0"/>
              </a:rPr>
              <a:t> transport infrastructures, </a:t>
            </a:r>
            <a:r>
              <a:rPr lang="fr-FR" sz="2500" dirty="0" err="1">
                <a:solidFill>
                  <a:schemeClr val="tx2"/>
                </a:solidFill>
                <a:latin typeface="Garamond" pitchFamily="18" charset="0"/>
              </a:rPr>
              <a:t>schools</a:t>
            </a:r>
            <a:r>
              <a:rPr lang="fr-FR" sz="2500" dirty="0">
                <a:solidFill>
                  <a:schemeClr val="tx2"/>
                </a:solidFill>
                <a:latin typeface="Garamond" pitchFamily="18" charset="0"/>
              </a:rPr>
              <a:t> and </a:t>
            </a:r>
            <a:r>
              <a:rPr lang="fr-FR" sz="2500" dirty="0" err="1">
                <a:solidFill>
                  <a:schemeClr val="tx2"/>
                </a:solidFill>
                <a:latin typeface="Garamond" pitchFamily="18" charset="0"/>
              </a:rPr>
              <a:t>universities</a:t>
            </a:r>
            <a:r>
              <a:rPr lang="fr-FR" sz="2500" dirty="0">
                <a:solidFill>
                  <a:schemeClr val="tx2"/>
                </a:solidFill>
                <a:latin typeface="Garamond" pitchFamily="18" charset="0"/>
              </a:rPr>
              <a:t>, commercial and </a:t>
            </a:r>
            <a:r>
              <a:rPr lang="fr-FR" sz="2500" dirty="0" err="1">
                <a:solidFill>
                  <a:schemeClr val="tx2"/>
                </a:solidFill>
                <a:latin typeface="Garamond" pitchFamily="18" charset="0"/>
              </a:rPr>
              <a:t>industrial</a:t>
            </a:r>
            <a:r>
              <a:rPr lang="fr-FR" sz="2500" dirty="0">
                <a:solidFill>
                  <a:schemeClr val="tx2"/>
                </a:solidFill>
                <a:latin typeface="Garamond" pitchFamily="18" charset="0"/>
              </a:rPr>
              <a:t> areas, </a:t>
            </a:r>
            <a:r>
              <a:rPr lang="fr-FR" sz="2500" dirty="0" err="1">
                <a:solidFill>
                  <a:schemeClr val="tx2"/>
                </a:solidFill>
                <a:latin typeface="Garamond" pitchFamily="18" charset="0"/>
              </a:rPr>
              <a:t>airport</a:t>
            </a:r>
            <a:r>
              <a:rPr lang="fr-FR" sz="2500" dirty="0">
                <a:solidFill>
                  <a:schemeClr val="tx2"/>
                </a:solidFill>
                <a:latin typeface="Garamond" pitchFamily="18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fr-FR" sz="2500" dirty="0" smtClean="0">
                <a:latin typeface="Garamond" pitchFamily="18" charset="0"/>
              </a:rPr>
              <a:t>3 </a:t>
            </a:r>
            <a:r>
              <a:rPr lang="fr-FR" sz="2500" dirty="0" err="1" smtClean="0">
                <a:latin typeface="Garamond" pitchFamily="18" charset="0"/>
              </a:rPr>
              <a:t>Polycentric</a:t>
            </a:r>
            <a:r>
              <a:rPr lang="fr-FR" sz="2500" dirty="0" smtClean="0">
                <a:latin typeface="Garamond" pitchFamily="18" charset="0"/>
              </a:rPr>
              <a:t> </a:t>
            </a:r>
            <a:r>
              <a:rPr lang="fr-FR" sz="2500" dirty="0" err="1" smtClean="0">
                <a:latin typeface="Garamond" pitchFamily="18" charset="0"/>
              </a:rPr>
              <a:t>specifications</a:t>
            </a:r>
            <a:endParaRPr lang="fr-FR" sz="2500" dirty="0" smtClean="0">
              <a:latin typeface="Garamond" pitchFamily="18" charset="0"/>
            </a:endParaRPr>
          </a:p>
          <a:p>
            <a:pPr lvl="2">
              <a:lnSpc>
                <a:spcPct val="90000"/>
              </a:lnSpc>
            </a:pPr>
            <a:r>
              <a:rPr lang="fr-FR" sz="2200" dirty="0" smtClean="0">
                <a:latin typeface="Garamond" pitchFamily="18" charset="0"/>
              </a:rPr>
              <a:t>Distance to CBD and </a:t>
            </a:r>
            <a:r>
              <a:rPr lang="fr-FR" sz="2200" dirty="0" err="1" smtClean="0">
                <a:latin typeface="Garamond" pitchFamily="18" charset="0"/>
              </a:rPr>
              <a:t>each</a:t>
            </a:r>
            <a:r>
              <a:rPr lang="fr-FR" sz="2200" dirty="0" smtClean="0">
                <a:latin typeface="Garamond" pitchFamily="18" charset="0"/>
              </a:rPr>
              <a:t> </a:t>
            </a:r>
            <a:r>
              <a:rPr lang="fr-FR" sz="2200" dirty="0" err="1" smtClean="0">
                <a:latin typeface="Garamond" pitchFamily="18" charset="0"/>
              </a:rPr>
              <a:t>subcentres</a:t>
            </a:r>
            <a:endParaRPr lang="fr-FR" sz="2200" dirty="0" smtClean="0">
              <a:latin typeface="Garamond" pitchFamily="18" charset="0"/>
            </a:endParaRPr>
          </a:p>
          <a:p>
            <a:pPr lvl="2">
              <a:lnSpc>
                <a:spcPct val="90000"/>
              </a:lnSpc>
            </a:pPr>
            <a:r>
              <a:rPr lang="fr-FR" sz="2200" dirty="0" smtClean="0">
                <a:latin typeface="Garamond" pitchFamily="18" charset="0"/>
              </a:rPr>
              <a:t>Distance to CBD and the </a:t>
            </a:r>
            <a:r>
              <a:rPr lang="fr-FR" sz="2200" dirty="0" err="1" smtClean="0">
                <a:latin typeface="Garamond" pitchFamily="18" charset="0"/>
              </a:rPr>
              <a:t>nearest</a:t>
            </a:r>
            <a:r>
              <a:rPr lang="fr-FR" sz="2200" dirty="0" smtClean="0">
                <a:latin typeface="Garamond" pitchFamily="18" charset="0"/>
              </a:rPr>
              <a:t> </a:t>
            </a:r>
            <a:r>
              <a:rPr lang="fr-FR" sz="2200" dirty="0" err="1" smtClean="0">
                <a:latin typeface="Garamond" pitchFamily="18" charset="0"/>
              </a:rPr>
              <a:t>subcentre</a:t>
            </a:r>
            <a:endParaRPr lang="fr-FR" sz="2200" dirty="0" smtClean="0">
              <a:latin typeface="Garamond" pitchFamily="18" charset="0"/>
            </a:endParaRPr>
          </a:p>
          <a:p>
            <a:pPr lvl="2">
              <a:lnSpc>
                <a:spcPct val="90000"/>
              </a:lnSpc>
            </a:pPr>
            <a:r>
              <a:rPr lang="fr-FR" sz="2200" dirty="0" err="1" smtClean="0">
                <a:latin typeface="Garamond" pitchFamily="18" charset="0"/>
              </a:rPr>
              <a:t>Genaralized</a:t>
            </a:r>
            <a:r>
              <a:rPr lang="fr-FR" sz="2200" dirty="0" smtClean="0">
                <a:latin typeface="Garamond" pitchFamily="18" charset="0"/>
              </a:rPr>
              <a:t> job </a:t>
            </a:r>
            <a:r>
              <a:rPr lang="fr-FR" sz="2200" dirty="0" err="1" smtClean="0">
                <a:latin typeface="Garamond" pitchFamily="18" charset="0"/>
              </a:rPr>
              <a:t>accessibility</a:t>
            </a:r>
            <a:endParaRPr lang="fr-FR" sz="2200" dirty="0" smtClean="0">
              <a:latin typeface="Garamond" pitchFamily="18" charset="0"/>
            </a:endParaRPr>
          </a:p>
          <a:p>
            <a:pPr>
              <a:lnSpc>
                <a:spcPct val="90000"/>
              </a:lnSpc>
            </a:pPr>
            <a:endParaRPr lang="fr-FR" sz="2800" dirty="0">
              <a:latin typeface="Garamond" pitchFamily="18" charset="0"/>
            </a:endParaRPr>
          </a:p>
          <a:p>
            <a:pPr>
              <a:lnSpc>
                <a:spcPct val="90000"/>
              </a:lnSpc>
            </a:pPr>
            <a:r>
              <a:rPr lang="fr-FR" sz="2800" dirty="0" smtClean="0">
                <a:latin typeface="Garamond" pitchFamily="18" charset="0"/>
              </a:rPr>
              <a:t>3</a:t>
            </a:r>
            <a:r>
              <a:rPr lang="fr-FR" sz="2800" dirty="0">
                <a:latin typeface="Garamond" pitchFamily="18" charset="0"/>
              </a:rPr>
              <a:t>. Semi </a:t>
            </a:r>
            <a:r>
              <a:rPr lang="fr-FR" sz="2800" dirty="0" err="1">
                <a:latin typeface="Garamond" pitchFamily="18" charset="0"/>
              </a:rPr>
              <a:t>parametric</a:t>
            </a:r>
            <a:r>
              <a:rPr lang="fr-FR" sz="2800" dirty="0">
                <a:latin typeface="Garamond" pitchFamily="18" charset="0"/>
              </a:rPr>
              <a:t> </a:t>
            </a:r>
            <a:r>
              <a:rPr lang="fr-FR" sz="2800" dirty="0" err="1" smtClean="0">
                <a:latin typeface="Garamond" pitchFamily="18" charset="0"/>
              </a:rPr>
              <a:t>regression</a:t>
            </a:r>
            <a:r>
              <a:rPr lang="fr-FR" sz="2800" dirty="0" smtClean="0">
                <a:latin typeface="Garamond" pitchFamily="18" charset="0"/>
              </a:rPr>
              <a:t>: GAM (General Additive Model)</a:t>
            </a:r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7"/>
            <a:ext cx="6192688" cy="5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017" y="5788705"/>
            <a:ext cx="612068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516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ERES Conference 2014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95D2-47F6-4356-900C-43416E951244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Polycentric</a:t>
            </a:r>
            <a:r>
              <a:rPr lang="fr-FR" dirty="0" smtClean="0"/>
              <a:t> </a:t>
            </a:r>
            <a:r>
              <a:rPr lang="fr-FR" dirty="0" err="1" smtClean="0"/>
              <a:t>hedonic</a:t>
            </a:r>
            <a:r>
              <a:rPr lang="fr-FR" dirty="0" smtClean="0"/>
              <a:t> model</a:t>
            </a:r>
          </a:p>
          <a:p>
            <a:pPr lvl="1"/>
            <a:r>
              <a:rPr lang="fr-FR" dirty="0" err="1" smtClean="0"/>
              <a:t>Intrinsic</a:t>
            </a:r>
            <a:r>
              <a:rPr lang="fr-FR" dirty="0" smtClean="0"/>
              <a:t> </a:t>
            </a:r>
            <a:r>
              <a:rPr lang="fr-FR" dirty="0" err="1" smtClean="0"/>
              <a:t>characteristics</a:t>
            </a:r>
            <a:r>
              <a:rPr lang="fr-FR" dirty="0" smtClean="0"/>
              <a:t> and location </a:t>
            </a:r>
            <a:r>
              <a:rPr lang="fr-FR" dirty="0" err="1" smtClean="0"/>
              <a:t>attributes</a:t>
            </a:r>
            <a:r>
              <a:rPr lang="fr-FR" dirty="0" smtClean="0"/>
              <a:t> </a:t>
            </a:r>
            <a:r>
              <a:rPr lang="fr-FR" dirty="0" err="1" smtClean="0"/>
              <a:t>significant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 smtClean="0"/>
              <a:t>signs</a:t>
            </a:r>
            <a:endParaRPr lang="fr-FR" dirty="0"/>
          </a:p>
          <a:p>
            <a:pPr lvl="1"/>
            <a:r>
              <a:rPr lang="fr-FR" dirty="0" err="1" smtClean="0"/>
              <a:t>Strong</a:t>
            </a:r>
            <a:r>
              <a:rPr lang="fr-FR" dirty="0" smtClean="0"/>
              <a:t> impact of CBD : </a:t>
            </a:r>
            <a:r>
              <a:rPr lang="fr-FR" dirty="0" err="1" smtClean="0"/>
              <a:t>amenities</a:t>
            </a:r>
            <a:r>
              <a:rPr lang="fr-FR" dirty="0" smtClean="0"/>
              <a:t> + job </a:t>
            </a:r>
            <a:r>
              <a:rPr lang="fr-FR" dirty="0" err="1" smtClean="0"/>
              <a:t>accessibility</a:t>
            </a:r>
            <a:endParaRPr lang="fr-FR" dirty="0" smtClean="0"/>
          </a:p>
          <a:p>
            <a:pPr lvl="1"/>
            <a:r>
              <a:rPr lang="fr-FR" dirty="0" err="1" smtClean="0"/>
              <a:t>Subcentres</a:t>
            </a:r>
            <a:r>
              <a:rPr lang="fr-FR" dirty="0" smtClean="0"/>
              <a:t>:</a:t>
            </a:r>
          </a:p>
          <a:p>
            <a:pPr lvl="2"/>
            <a:r>
              <a:rPr lang="fr-FR" dirty="0" err="1" smtClean="0"/>
              <a:t>Similarity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adjusted</a:t>
            </a:r>
            <a:r>
              <a:rPr lang="fr-FR" dirty="0" smtClean="0"/>
              <a:t> R² of </a:t>
            </a:r>
            <a:r>
              <a:rPr lang="fr-FR" dirty="0" err="1" smtClean="0"/>
              <a:t>polycentric</a:t>
            </a:r>
            <a:r>
              <a:rPr lang="fr-FR" dirty="0" smtClean="0"/>
              <a:t> and </a:t>
            </a:r>
            <a:r>
              <a:rPr lang="fr-FR" dirty="0" err="1" smtClean="0"/>
              <a:t>genralized</a:t>
            </a:r>
            <a:r>
              <a:rPr lang="fr-FR" dirty="0" smtClean="0"/>
              <a:t> </a:t>
            </a:r>
            <a:r>
              <a:rPr lang="fr-FR" dirty="0" err="1" smtClean="0"/>
              <a:t>accessibility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endParaRPr lang="fr-FR" dirty="0" smtClean="0"/>
          </a:p>
          <a:p>
            <a:pPr lvl="2"/>
            <a:r>
              <a:rPr lang="fr-FR" dirty="0" err="1" smtClean="0"/>
              <a:t>Strong</a:t>
            </a:r>
            <a:r>
              <a:rPr lang="fr-FR" dirty="0" smtClean="0"/>
              <a:t> impact of Arcachon for Bordeaux</a:t>
            </a:r>
          </a:p>
          <a:p>
            <a:pPr lvl="2"/>
            <a:r>
              <a:rPr lang="fr-FR" dirty="0" err="1" smtClean="0"/>
              <a:t>Residential</a:t>
            </a:r>
            <a:r>
              <a:rPr lang="fr-FR" dirty="0" smtClean="0"/>
              <a:t> </a:t>
            </a:r>
            <a:r>
              <a:rPr lang="fr-FR" dirty="0" err="1" smtClean="0"/>
              <a:t>prices</a:t>
            </a:r>
            <a:r>
              <a:rPr lang="fr-FR" dirty="0" smtClean="0"/>
              <a:t> : </a:t>
            </a:r>
            <a:r>
              <a:rPr lang="fr-FR" dirty="0" err="1" smtClean="0"/>
              <a:t>significant</a:t>
            </a:r>
            <a:r>
              <a:rPr lang="fr-FR" dirty="0" smtClean="0"/>
              <a:t> </a:t>
            </a:r>
            <a:r>
              <a:rPr lang="fr-FR" dirty="0"/>
              <a:t>impact of </a:t>
            </a:r>
            <a:r>
              <a:rPr lang="fr-FR" dirty="0" err="1"/>
              <a:t>several</a:t>
            </a:r>
            <a:r>
              <a:rPr lang="fr-FR" dirty="0"/>
              <a:t> </a:t>
            </a:r>
            <a:r>
              <a:rPr lang="fr-FR" dirty="0" err="1"/>
              <a:t>subcenters</a:t>
            </a:r>
            <a:r>
              <a:rPr lang="fr-FR" dirty="0"/>
              <a:t> (</a:t>
            </a:r>
            <a:r>
              <a:rPr lang="fr-FR" dirty="0" err="1"/>
              <a:t>number</a:t>
            </a:r>
            <a:r>
              <a:rPr lang="fr-FR" dirty="0"/>
              <a:t> of jobs and </a:t>
            </a:r>
            <a:r>
              <a:rPr lang="fr-FR" dirty="0" err="1"/>
              <a:t>specialization</a:t>
            </a:r>
            <a:r>
              <a:rPr lang="fr-FR" dirty="0"/>
              <a:t> </a:t>
            </a:r>
            <a:r>
              <a:rPr lang="fr-FR" dirty="0" err="1"/>
              <a:t>allowing</a:t>
            </a:r>
            <a:r>
              <a:rPr lang="fr-FR" dirty="0"/>
              <a:t> </a:t>
            </a:r>
            <a:r>
              <a:rPr lang="fr-FR" dirty="0" err="1"/>
              <a:t>complementarity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CBD) and </a:t>
            </a:r>
            <a:r>
              <a:rPr lang="fr-FR" dirty="0" err="1"/>
              <a:t>nearest</a:t>
            </a:r>
            <a:r>
              <a:rPr lang="fr-FR" dirty="0"/>
              <a:t> </a:t>
            </a:r>
            <a:r>
              <a:rPr lang="fr-FR" dirty="0" err="1" smtClean="0"/>
              <a:t>subcenter</a:t>
            </a:r>
            <a:endParaRPr lang="fr-FR" dirty="0" smtClean="0"/>
          </a:p>
          <a:p>
            <a:pPr lvl="2"/>
            <a:r>
              <a:rPr lang="fr-FR" dirty="0" smtClean="0"/>
              <a:t>Commercial </a:t>
            </a:r>
            <a:r>
              <a:rPr lang="fr-FR" dirty="0" err="1" smtClean="0"/>
              <a:t>prices</a:t>
            </a:r>
            <a:r>
              <a:rPr lang="fr-FR" dirty="0" smtClean="0"/>
              <a:t> : more </a:t>
            </a:r>
            <a:r>
              <a:rPr lang="fr-FR" dirty="0" err="1" smtClean="0"/>
              <a:t>selective</a:t>
            </a:r>
            <a:r>
              <a:rPr lang="fr-FR" dirty="0" smtClean="0"/>
              <a:t> impact of </a:t>
            </a:r>
            <a:r>
              <a:rPr lang="fr-FR" dirty="0" err="1" smtClean="0"/>
              <a:t>subcenters</a:t>
            </a:r>
            <a:r>
              <a:rPr lang="fr-FR" dirty="0" smtClean="0"/>
              <a:t> (job </a:t>
            </a:r>
            <a:r>
              <a:rPr lang="fr-FR" dirty="0" err="1" smtClean="0"/>
              <a:t>density</a:t>
            </a:r>
            <a:r>
              <a:rPr lang="fr-FR" dirty="0" smtClean="0"/>
              <a:t> and </a:t>
            </a:r>
            <a:r>
              <a:rPr lang="fr-FR" dirty="0" err="1" smtClean="0"/>
              <a:t>metropolitan</a:t>
            </a:r>
            <a:r>
              <a:rPr lang="fr-FR" dirty="0" smtClean="0"/>
              <a:t> </a:t>
            </a:r>
            <a:r>
              <a:rPr lang="fr-FR" dirty="0" err="1" smtClean="0"/>
              <a:t>functions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1284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ERES Conference 2014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95D2-47F6-4356-900C-43416E951244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2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499993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95"/>
            <a:ext cx="4499992" cy="347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4499992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241884" y="171445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Houses</a:t>
            </a:r>
            <a:r>
              <a:rPr lang="fr-FR" sz="1600" dirty="0" smtClean="0"/>
              <a:t> - Bordeaux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084168" y="176635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Houses</a:t>
            </a:r>
            <a:r>
              <a:rPr lang="fr-FR" sz="1600" dirty="0" smtClean="0"/>
              <a:t> - Lyon</a:t>
            </a:r>
            <a:endParaRPr lang="fr-FR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241884" y="3645024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Appt</a:t>
            </a:r>
            <a:r>
              <a:rPr lang="fr-FR" sz="1600" dirty="0" smtClean="0"/>
              <a:t> - Bordeaux</a:t>
            </a:r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074359" y="3650214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Appt</a:t>
            </a:r>
            <a:r>
              <a:rPr lang="fr-FR" sz="1600" dirty="0" smtClean="0"/>
              <a:t> - Lyon</a:t>
            </a:r>
            <a:endParaRPr lang="fr-FR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270831" y="271620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Dist_CBD</a:t>
            </a:r>
            <a:endParaRPr lang="fr-FR" sz="1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8090583" y="275848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Dist_CBD</a:t>
            </a:r>
            <a:endParaRPr lang="fr-FR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3253261" y="609329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Dist_CBD</a:t>
            </a:r>
            <a:endParaRPr lang="fr-FR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7884368" y="6093963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Dist_CBD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203702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ERES Conference 2014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95D2-47F6-4356-900C-43416E951244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15796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76624"/>
            <a:ext cx="442798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6" y="0"/>
            <a:ext cx="4541734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6" y="3476624"/>
            <a:ext cx="4541734" cy="338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241884" y="171445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Houses</a:t>
            </a:r>
            <a:r>
              <a:rPr lang="fr-FR" sz="1600" dirty="0" smtClean="0"/>
              <a:t> - Bordeaux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084168" y="176635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Houses</a:t>
            </a:r>
            <a:r>
              <a:rPr lang="fr-FR" sz="1600" dirty="0" smtClean="0"/>
              <a:t> - Lyon</a:t>
            </a:r>
            <a:endParaRPr lang="fr-FR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241884" y="3645024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Appt</a:t>
            </a:r>
            <a:r>
              <a:rPr lang="fr-FR" sz="1600" dirty="0" smtClean="0"/>
              <a:t> - Bordeaux</a:t>
            </a:r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074359" y="3650214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Appt</a:t>
            </a:r>
            <a:r>
              <a:rPr lang="fr-FR" sz="1600" dirty="0" smtClean="0"/>
              <a:t> - Lyon</a:t>
            </a:r>
            <a:endParaRPr lang="fr-FR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059832" y="6093296"/>
            <a:ext cx="1158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Dist_nearestSC</a:t>
            </a:r>
            <a:endParaRPr lang="fr-FR" sz="1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7596336" y="6229091"/>
            <a:ext cx="1158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Dist_nearestSC</a:t>
            </a:r>
            <a:endParaRPr lang="fr-FR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3225107" y="2852936"/>
            <a:ext cx="1158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Dist_nearestSC</a:t>
            </a:r>
            <a:endParaRPr lang="fr-FR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7686270" y="2846472"/>
            <a:ext cx="1158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Dist_nearestSC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056944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ERES Conference 2014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95D2-47F6-4356-900C-43416E951244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73"/>
            <a:ext cx="4499992" cy="347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7"/>
            <a:ext cx="4499992" cy="335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0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7"/>
            <a:ext cx="4572000" cy="336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241884" y="171445"/>
            <a:ext cx="2177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Commercial - Bordeaux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084168" y="176635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Commercial </a:t>
            </a:r>
            <a:r>
              <a:rPr lang="fr-FR" sz="1600" dirty="0" smtClean="0"/>
              <a:t>- Lyon</a:t>
            </a:r>
            <a:endParaRPr lang="fr-FR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241884" y="3645024"/>
            <a:ext cx="2177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Commercial </a:t>
            </a:r>
            <a:r>
              <a:rPr lang="fr-FR" sz="1600" dirty="0" smtClean="0"/>
              <a:t>- Bordeaux</a:t>
            </a:r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074359" y="3650214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Commercial </a:t>
            </a:r>
            <a:r>
              <a:rPr lang="fr-FR" sz="1600" dirty="0" smtClean="0"/>
              <a:t>- Lyon</a:t>
            </a: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3270831" y="271620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Dist_CBD</a:t>
            </a:r>
            <a:endParaRPr lang="fr-FR" sz="1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7956376" y="2716917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Dist_CBD</a:t>
            </a:r>
            <a:endParaRPr lang="fr-FR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3059832" y="6093296"/>
            <a:ext cx="1158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Dist_nearestSC</a:t>
            </a:r>
            <a:endParaRPr lang="fr-FR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7770440" y="6076737"/>
            <a:ext cx="1158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Dist_nearestSC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225706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ERES Conference 2014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95D2-47F6-4356-900C-43416E951244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polycentric</a:t>
            </a:r>
            <a:r>
              <a:rPr lang="fr-FR" dirty="0" smtClean="0"/>
              <a:t> structure of real </a:t>
            </a:r>
            <a:r>
              <a:rPr lang="fr-FR" dirty="0" err="1" smtClean="0"/>
              <a:t>estate</a:t>
            </a:r>
            <a:r>
              <a:rPr lang="fr-FR" dirty="0" smtClean="0"/>
              <a:t> </a:t>
            </a:r>
            <a:r>
              <a:rPr lang="fr-FR" dirty="0" err="1" smtClean="0"/>
              <a:t>prices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confirmed</a:t>
            </a:r>
            <a:r>
              <a:rPr lang="fr-FR" dirty="0"/>
              <a:t> </a:t>
            </a:r>
            <a:r>
              <a:rPr lang="fr-FR" dirty="0" smtClean="0"/>
              <a:t>in the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cities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dirty="0" err="1" smtClean="0"/>
              <a:t>Differenciated</a:t>
            </a:r>
            <a:r>
              <a:rPr lang="fr-FR" dirty="0" smtClean="0"/>
              <a:t> impact of </a:t>
            </a:r>
            <a:r>
              <a:rPr lang="fr-FR" dirty="0" err="1" smtClean="0"/>
              <a:t>centralities</a:t>
            </a:r>
            <a:r>
              <a:rPr lang="fr-FR" dirty="0" smtClean="0"/>
              <a:t>:</a:t>
            </a:r>
          </a:p>
          <a:p>
            <a:pPr lvl="1"/>
            <a:r>
              <a:rPr lang="fr-FR" dirty="0" err="1" smtClean="0"/>
              <a:t>Residential</a:t>
            </a:r>
            <a:r>
              <a:rPr lang="fr-FR" dirty="0" smtClean="0"/>
              <a:t> </a:t>
            </a:r>
            <a:r>
              <a:rPr lang="fr-FR" dirty="0" err="1" smtClean="0"/>
              <a:t>prices</a:t>
            </a:r>
            <a:r>
              <a:rPr lang="fr-FR" dirty="0" smtClean="0"/>
              <a:t>: </a:t>
            </a:r>
            <a:r>
              <a:rPr lang="fr-FR" dirty="0" err="1" smtClean="0"/>
              <a:t>complementarity</a:t>
            </a:r>
            <a:r>
              <a:rPr lang="fr-FR" dirty="0" smtClean="0"/>
              <a:t>, mix of </a:t>
            </a:r>
            <a:r>
              <a:rPr lang="fr-FR" dirty="0" err="1"/>
              <a:t>localized</a:t>
            </a:r>
            <a:r>
              <a:rPr lang="fr-FR" dirty="0"/>
              <a:t> </a:t>
            </a:r>
            <a:r>
              <a:rPr lang="fr-FR" dirty="0" err="1" smtClean="0"/>
              <a:t>amenities</a:t>
            </a:r>
            <a:r>
              <a:rPr lang="fr-FR" dirty="0" smtClean="0"/>
              <a:t> and job </a:t>
            </a:r>
            <a:r>
              <a:rPr lang="fr-FR" dirty="0" err="1" smtClean="0"/>
              <a:t>accessibility</a:t>
            </a:r>
            <a:endParaRPr lang="fr-FR" dirty="0" smtClean="0"/>
          </a:p>
          <a:p>
            <a:pPr lvl="1"/>
            <a:r>
              <a:rPr lang="fr-FR" dirty="0" err="1" smtClean="0"/>
              <a:t>Selectivity</a:t>
            </a:r>
            <a:r>
              <a:rPr lang="fr-FR" dirty="0" smtClean="0"/>
              <a:t> of commercial </a:t>
            </a:r>
            <a:r>
              <a:rPr lang="fr-FR" dirty="0" err="1" smtClean="0"/>
              <a:t>prices</a:t>
            </a:r>
            <a:r>
              <a:rPr lang="fr-FR" dirty="0" smtClean="0"/>
              <a:t> and </a:t>
            </a:r>
            <a:r>
              <a:rPr lang="fr-FR" dirty="0" err="1" smtClean="0"/>
              <a:t>substituability</a:t>
            </a:r>
            <a:endParaRPr lang="fr-FR" dirty="0" smtClean="0"/>
          </a:p>
          <a:p>
            <a:pPr lvl="1"/>
            <a:r>
              <a:rPr lang="fr-FR" dirty="0" err="1" smtClean="0"/>
              <a:t>Different</a:t>
            </a:r>
            <a:r>
              <a:rPr lang="fr-FR" dirty="0" smtClean="0"/>
              <a:t> spatial </a:t>
            </a:r>
            <a:r>
              <a:rPr lang="fr-FR" dirty="0" err="1" smtClean="0"/>
              <a:t>extent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Bordeaux and Lyon, </a:t>
            </a:r>
            <a:r>
              <a:rPr lang="fr-FR" dirty="0" err="1" smtClean="0"/>
              <a:t>residential</a:t>
            </a:r>
            <a:r>
              <a:rPr lang="fr-FR" dirty="0" smtClean="0"/>
              <a:t> and commercial </a:t>
            </a:r>
            <a:r>
              <a:rPr lang="fr-FR" dirty="0" err="1" smtClean="0"/>
              <a:t>prices</a:t>
            </a:r>
            <a:r>
              <a:rPr lang="fr-FR" dirty="0" smtClean="0"/>
              <a:t> </a:t>
            </a:r>
          </a:p>
          <a:p>
            <a:endParaRPr lang="fr-FR" dirty="0"/>
          </a:p>
          <a:p>
            <a:r>
              <a:rPr lang="fr-FR" dirty="0" err="1" smtClean="0"/>
              <a:t>Research</a:t>
            </a:r>
            <a:r>
              <a:rPr lang="fr-FR" dirty="0" smtClean="0"/>
              <a:t> perspectives</a:t>
            </a:r>
          </a:p>
          <a:p>
            <a:pPr lvl="1"/>
            <a:r>
              <a:rPr lang="fr-FR" dirty="0" smtClean="0"/>
              <a:t>Segmentation of </a:t>
            </a:r>
            <a:r>
              <a:rPr lang="fr-FR" dirty="0" err="1" smtClean="0"/>
              <a:t>sample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the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/>
              <a:t>break-points of </a:t>
            </a:r>
            <a:r>
              <a:rPr lang="fr-FR" dirty="0" smtClean="0"/>
              <a:t>the </a:t>
            </a:r>
            <a:r>
              <a:rPr lang="fr-FR" dirty="0" err="1" smtClean="0"/>
              <a:t>price</a:t>
            </a:r>
            <a:r>
              <a:rPr lang="fr-FR" dirty="0" smtClean="0"/>
              <a:t> </a:t>
            </a:r>
            <a:r>
              <a:rPr lang="fr-FR" dirty="0"/>
              <a:t>gradients to </a:t>
            </a:r>
            <a:r>
              <a:rPr lang="fr-FR" dirty="0" err="1" smtClean="0"/>
              <a:t>sharpen</a:t>
            </a:r>
            <a:r>
              <a:rPr lang="fr-FR" dirty="0" smtClean="0"/>
              <a:t> the </a:t>
            </a:r>
            <a:r>
              <a:rPr lang="fr-FR" dirty="0" err="1" smtClean="0"/>
              <a:t>analysis</a:t>
            </a:r>
            <a:r>
              <a:rPr lang="fr-FR" dirty="0" smtClean="0"/>
              <a:t> of spatial patterns of real </a:t>
            </a:r>
            <a:r>
              <a:rPr lang="fr-FR" dirty="0" err="1" smtClean="0"/>
              <a:t>estate</a:t>
            </a:r>
            <a:r>
              <a:rPr lang="fr-FR" dirty="0" smtClean="0"/>
              <a:t> </a:t>
            </a:r>
            <a:r>
              <a:rPr lang="fr-FR" dirty="0" err="1" smtClean="0"/>
              <a:t>prices</a:t>
            </a:r>
            <a:endParaRPr lang="fr-FR" dirty="0" smtClean="0"/>
          </a:p>
          <a:p>
            <a:pPr lvl="1"/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metropolitan</a:t>
            </a:r>
            <a:r>
              <a:rPr lang="fr-FR" dirty="0" smtClean="0"/>
              <a:t> areas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size (Ex: Paris)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64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71600" y="1556792"/>
            <a:ext cx="7715200" cy="4600168"/>
          </a:xfrm>
        </p:spPr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Background</a:t>
            </a:r>
          </a:p>
          <a:p>
            <a:endParaRPr lang="fr-FR" dirty="0" smtClean="0"/>
          </a:p>
          <a:p>
            <a:r>
              <a:rPr lang="fr-FR" dirty="0" err="1" smtClean="0"/>
              <a:t>Aim</a:t>
            </a:r>
            <a:r>
              <a:rPr lang="fr-FR" dirty="0" smtClean="0"/>
              <a:t> of the </a:t>
            </a:r>
            <a:r>
              <a:rPr lang="fr-FR" dirty="0" err="1" smtClean="0"/>
              <a:t>paper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Method</a:t>
            </a:r>
            <a:r>
              <a:rPr lang="fr-FR" dirty="0" smtClean="0"/>
              <a:t> and Data</a:t>
            </a:r>
          </a:p>
          <a:p>
            <a:endParaRPr lang="fr-FR" dirty="0" smtClean="0"/>
          </a:p>
          <a:p>
            <a:r>
              <a:rPr lang="fr-FR" dirty="0" err="1" smtClean="0"/>
              <a:t>Results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95D2-47F6-4356-900C-43416E951244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ERES </a:t>
            </a:r>
            <a:r>
              <a:rPr lang="fr-FR" dirty="0" err="1" smtClean="0"/>
              <a:t>Conference</a:t>
            </a:r>
            <a:r>
              <a:rPr lang="fr-FR" dirty="0" smtClean="0"/>
              <a:t> 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Background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ERES Conference 2014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95D2-47F6-4356-900C-43416E951244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857872"/>
          </a:xfrm>
        </p:spPr>
        <p:txBody>
          <a:bodyPr/>
          <a:lstStyle/>
          <a:p>
            <a:r>
              <a:rPr lang="fr-FR" dirty="0">
                <a:latin typeface="Garamond" pitchFamily="18" charset="0"/>
              </a:rPr>
              <a:t>The « </a:t>
            </a:r>
            <a:r>
              <a:rPr lang="fr-FR" dirty="0" err="1">
                <a:latin typeface="Garamond" pitchFamily="18" charset="0"/>
              </a:rPr>
              <a:t>polycentric</a:t>
            </a:r>
            <a:r>
              <a:rPr lang="fr-FR" dirty="0">
                <a:latin typeface="Garamond" pitchFamily="18" charset="0"/>
              </a:rPr>
              <a:t> city » :</a:t>
            </a:r>
          </a:p>
          <a:p>
            <a:pPr lvl="1"/>
            <a:r>
              <a:rPr lang="fr-FR" dirty="0">
                <a:latin typeface="Garamond" pitchFamily="18" charset="0"/>
              </a:rPr>
              <a:t>Emergence of </a:t>
            </a:r>
            <a:r>
              <a:rPr lang="fr-FR" dirty="0" err="1">
                <a:latin typeface="Garamond" pitchFamily="18" charset="0"/>
              </a:rPr>
              <a:t>subcenters</a:t>
            </a:r>
            <a:r>
              <a:rPr lang="fr-FR" dirty="0">
                <a:latin typeface="Garamond" pitchFamily="18" charset="0"/>
              </a:rPr>
              <a:t> (Giuliano and Small, 1991; </a:t>
            </a:r>
            <a:r>
              <a:rPr lang="fr-FR" dirty="0" err="1">
                <a:latin typeface="Garamond" pitchFamily="18" charset="0"/>
              </a:rPr>
              <a:t>Cervero</a:t>
            </a:r>
            <a:r>
              <a:rPr lang="fr-FR" dirty="0">
                <a:latin typeface="Garamond" pitchFamily="18" charset="0"/>
              </a:rPr>
              <a:t> and Wu, 1997; Bogart and Anderson, 2001)</a:t>
            </a:r>
          </a:p>
          <a:p>
            <a:pPr lvl="1"/>
            <a:r>
              <a:rPr lang="fr-FR" dirty="0" err="1">
                <a:latin typeface="Garamond" pitchFamily="18" charset="0"/>
              </a:rPr>
              <a:t>Economically</a:t>
            </a:r>
            <a:r>
              <a:rPr lang="fr-FR" dirty="0">
                <a:latin typeface="Garamond" pitchFamily="18" charset="0"/>
              </a:rPr>
              <a:t> </a:t>
            </a:r>
            <a:r>
              <a:rPr lang="fr-FR" dirty="0" err="1">
                <a:latin typeface="Garamond" pitchFamily="18" charset="0"/>
              </a:rPr>
              <a:t>specialized</a:t>
            </a:r>
            <a:r>
              <a:rPr lang="fr-FR" dirty="0">
                <a:latin typeface="Garamond" pitchFamily="18" charset="0"/>
              </a:rPr>
              <a:t> (</a:t>
            </a:r>
            <a:r>
              <a:rPr lang="fr-FR" dirty="0" err="1">
                <a:latin typeface="Garamond" pitchFamily="18" charset="0"/>
              </a:rPr>
              <a:t>Gaschet</a:t>
            </a:r>
            <a:r>
              <a:rPr lang="fr-FR" dirty="0">
                <a:latin typeface="Garamond" pitchFamily="18" charset="0"/>
              </a:rPr>
              <a:t>, 2001; </a:t>
            </a:r>
            <a:r>
              <a:rPr lang="fr-FR" dirty="0" err="1">
                <a:latin typeface="Garamond" pitchFamily="18" charset="0"/>
              </a:rPr>
              <a:t>Bingham</a:t>
            </a:r>
            <a:r>
              <a:rPr lang="fr-FR" dirty="0">
                <a:latin typeface="Garamond" pitchFamily="18" charset="0"/>
              </a:rPr>
              <a:t> and </a:t>
            </a:r>
            <a:r>
              <a:rPr lang="fr-FR" dirty="0" err="1">
                <a:latin typeface="Garamond" pitchFamily="18" charset="0"/>
              </a:rPr>
              <a:t>Kimble</a:t>
            </a:r>
            <a:r>
              <a:rPr lang="fr-FR" dirty="0">
                <a:latin typeface="Garamond" pitchFamily="18" charset="0"/>
              </a:rPr>
              <a:t>, 1995)</a:t>
            </a:r>
          </a:p>
          <a:p>
            <a:pPr lvl="1"/>
            <a:r>
              <a:rPr lang="fr-FR" dirty="0" err="1">
                <a:latin typeface="Garamond" pitchFamily="18" charset="0"/>
              </a:rPr>
              <a:t>Two</a:t>
            </a:r>
            <a:r>
              <a:rPr lang="fr-FR" dirty="0">
                <a:latin typeface="Garamond" pitchFamily="18" charset="0"/>
              </a:rPr>
              <a:t> types of </a:t>
            </a:r>
            <a:r>
              <a:rPr lang="fr-FR" dirty="0" err="1">
                <a:latin typeface="Garamond" pitchFamily="18" charset="0"/>
              </a:rPr>
              <a:t>subcenters</a:t>
            </a:r>
            <a:r>
              <a:rPr lang="fr-FR" dirty="0">
                <a:latin typeface="Garamond" pitchFamily="18" charset="0"/>
              </a:rPr>
              <a:t> (</a:t>
            </a:r>
            <a:r>
              <a:rPr lang="fr-FR" dirty="0" err="1">
                <a:latin typeface="Garamond" pitchFamily="18" charset="0"/>
              </a:rPr>
              <a:t>Muniz</a:t>
            </a:r>
            <a:r>
              <a:rPr lang="fr-FR" dirty="0">
                <a:latin typeface="Garamond" pitchFamily="18" charset="0"/>
              </a:rPr>
              <a:t> </a:t>
            </a:r>
            <a:r>
              <a:rPr lang="fr-FR" i="1" dirty="0">
                <a:latin typeface="Garamond" pitchFamily="18" charset="0"/>
              </a:rPr>
              <a:t>et al</a:t>
            </a:r>
            <a:r>
              <a:rPr lang="fr-FR" dirty="0">
                <a:latin typeface="Garamond" pitchFamily="18" charset="0"/>
              </a:rPr>
              <a:t>., 2009) :</a:t>
            </a:r>
          </a:p>
          <a:p>
            <a:pPr lvl="2" indent="-220663">
              <a:buNone/>
            </a:pPr>
            <a:r>
              <a:rPr lang="fr-FR" dirty="0" err="1">
                <a:latin typeface="Garamond" pitchFamily="18" charset="0"/>
              </a:rPr>
              <a:t>Suburbanization</a:t>
            </a:r>
            <a:r>
              <a:rPr lang="fr-FR" dirty="0">
                <a:latin typeface="Garamond" pitchFamily="18" charset="0"/>
              </a:rPr>
              <a:t> of jobs  -  </a:t>
            </a:r>
            <a:r>
              <a:rPr lang="fr-FR" dirty="0" err="1">
                <a:latin typeface="Garamond" pitchFamily="18" charset="0"/>
              </a:rPr>
              <a:t>Integration</a:t>
            </a:r>
            <a:r>
              <a:rPr lang="fr-FR" dirty="0">
                <a:latin typeface="Garamond" pitchFamily="18" charset="0"/>
              </a:rPr>
              <a:t> of </a:t>
            </a:r>
            <a:r>
              <a:rPr lang="fr-FR" dirty="0" err="1">
                <a:latin typeface="Garamond" pitchFamily="18" charset="0"/>
              </a:rPr>
              <a:t>remote</a:t>
            </a:r>
            <a:r>
              <a:rPr lang="fr-FR" dirty="0">
                <a:latin typeface="Garamond" pitchFamily="18" charset="0"/>
              </a:rPr>
              <a:t> </a:t>
            </a:r>
            <a:r>
              <a:rPr lang="fr-FR" dirty="0" smtClean="0">
                <a:latin typeface="Garamond" pitchFamily="18" charset="0"/>
              </a:rPr>
              <a:t>medium-</a:t>
            </a:r>
            <a:r>
              <a:rPr lang="fr-FR" dirty="0" err="1" smtClean="0">
                <a:latin typeface="Garamond" pitchFamily="18" charset="0"/>
              </a:rPr>
              <a:t>sized</a:t>
            </a:r>
            <a:r>
              <a:rPr lang="fr-FR" dirty="0" smtClean="0">
                <a:latin typeface="Garamond" pitchFamily="18" charset="0"/>
              </a:rPr>
              <a:t> city</a:t>
            </a:r>
            <a:endParaRPr lang="fr-FR" dirty="0">
              <a:latin typeface="Garamond" pitchFamily="18" charset="0"/>
            </a:endParaRPr>
          </a:p>
        </p:txBody>
      </p:sp>
      <p:pic>
        <p:nvPicPr>
          <p:cNvPr id="6" name="Picture 4" descr="muniz_decentraliz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40732" y="4139605"/>
            <a:ext cx="44481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muniz_integr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752" y="4260255"/>
            <a:ext cx="4427537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2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Background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ERES Conference 2014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95D2-47F6-4356-900C-43416E951244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6805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dirty="0" err="1">
                <a:latin typeface="Garamond" pitchFamily="18" charset="0"/>
              </a:rPr>
              <a:t>Density</a:t>
            </a:r>
            <a:r>
              <a:rPr lang="fr-FR" dirty="0">
                <a:latin typeface="Garamond" pitchFamily="18" charset="0"/>
              </a:rPr>
              <a:t> </a:t>
            </a:r>
            <a:r>
              <a:rPr lang="fr-FR" dirty="0" err="1">
                <a:latin typeface="Garamond" pitchFamily="18" charset="0"/>
              </a:rPr>
              <a:t>polycentric</a:t>
            </a:r>
            <a:r>
              <a:rPr lang="fr-FR" dirty="0">
                <a:latin typeface="Garamond" pitchFamily="18" charset="0"/>
              </a:rPr>
              <a:t> gradients :</a:t>
            </a:r>
          </a:p>
          <a:p>
            <a:pPr lvl="1">
              <a:lnSpc>
                <a:spcPct val="90000"/>
              </a:lnSpc>
            </a:pPr>
            <a:r>
              <a:rPr lang="fr-FR" dirty="0">
                <a:latin typeface="Garamond" pitchFamily="18" charset="0"/>
              </a:rPr>
              <a:t>A </a:t>
            </a:r>
            <a:r>
              <a:rPr lang="fr-FR" dirty="0" err="1">
                <a:latin typeface="Garamond" pitchFamily="18" charset="0"/>
              </a:rPr>
              <a:t>growing</a:t>
            </a:r>
            <a:r>
              <a:rPr lang="fr-FR" dirty="0">
                <a:latin typeface="Garamond" pitchFamily="18" charset="0"/>
              </a:rPr>
              <a:t> impact of </a:t>
            </a:r>
            <a:r>
              <a:rPr lang="fr-FR" dirty="0" err="1">
                <a:latin typeface="Garamond" pitchFamily="18" charset="0"/>
              </a:rPr>
              <a:t>subcenters</a:t>
            </a:r>
            <a:r>
              <a:rPr lang="fr-FR" dirty="0">
                <a:latin typeface="Garamond" pitchFamily="18" charset="0"/>
              </a:rPr>
              <a:t> on :</a:t>
            </a:r>
          </a:p>
          <a:p>
            <a:pPr lvl="2">
              <a:lnSpc>
                <a:spcPct val="90000"/>
              </a:lnSpc>
            </a:pPr>
            <a:r>
              <a:rPr lang="fr-FR" dirty="0" err="1">
                <a:latin typeface="Garamond" pitchFamily="18" charset="0"/>
              </a:rPr>
              <a:t>Residential</a:t>
            </a:r>
            <a:r>
              <a:rPr lang="fr-FR" dirty="0">
                <a:latin typeface="Garamond" pitchFamily="18" charset="0"/>
              </a:rPr>
              <a:t> </a:t>
            </a:r>
            <a:r>
              <a:rPr lang="fr-FR" dirty="0" err="1">
                <a:latin typeface="Garamond" pitchFamily="18" charset="0"/>
              </a:rPr>
              <a:t>density</a:t>
            </a:r>
            <a:r>
              <a:rPr lang="fr-FR" dirty="0">
                <a:latin typeface="Garamond" pitchFamily="18" charset="0"/>
              </a:rPr>
              <a:t> (</a:t>
            </a:r>
            <a:r>
              <a:rPr lang="fr-FR" dirty="0" err="1">
                <a:latin typeface="Garamond" pitchFamily="18" charset="0"/>
              </a:rPr>
              <a:t>McMillen</a:t>
            </a:r>
            <a:r>
              <a:rPr lang="fr-FR" dirty="0">
                <a:latin typeface="Garamond" pitchFamily="18" charset="0"/>
              </a:rPr>
              <a:t> and McDonald, 1998)</a:t>
            </a:r>
          </a:p>
          <a:p>
            <a:pPr lvl="2">
              <a:lnSpc>
                <a:spcPct val="90000"/>
              </a:lnSpc>
            </a:pPr>
            <a:r>
              <a:rPr lang="fr-FR" dirty="0">
                <a:latin typeface="Garamond" pitchFamily="18" charset="0"/>
              </a:rPr>
              <a:t>Job </a:t>
            </a:r>
            <a:r>
              <a:rPr lang="fr-FR" dirty="0" err="1">
                <a:latin typeface="Garamond" pitchFamily="18" charset="0"/>
              </a:rPr>
              <a:t>density</a:t>
            </a:r>
            <a:r>
              <a:rPr lang="fr-FR" dirty="0">
                <a:latin typeface="Garamond" pitchFamily="18" charset="0"/>
              </a:rPr>
              <a:t> (Small and Song, 1994)</a:t>
            </a:r>
          </a:p>
          <a:p>
            <a:pPr>
              <a:lnSpc>
                <a:spcPct val="90000"/>
              </a:lnSpc>
            </a:pPr>
            <a:endParaRPr lang="fr-FR" dirty="0" smtClean="0">
              <a:latin typeface="Garamond" pitchFamily="18" charset="0"/>
            </a:endParaRPr>
          </a:p>
          <a:p>
            <a:pPr>
              <a:lnSpc>
                <a:spcPct val="90000"/>
              </a:lnSpc>
            </a:pPr>
            <a:r>
              <a:rPr lang="fr-FR" dirty="0" smtClean="0">
                <a:latin typeface="Garamond" pitchFamily="18" charset="0"/>
              </a:rPr>
              <a:t>The </a:t>
            </a:r>
            <a:r>
              <a:rPr lang="fr-FR" dirty="0" err="1">
                <a:latin typeface="Garamond" pitchFamily="18" charset="0"/>
              </a:rPr>
              <a:t>price</a:t>
            </a:r>
            <a:r>
              <a:rPr lang="fr-FR" dirty="0">
                <a:latin typeface="Garamond" pitchFamily="18" charset="0"/>
              </a:rPr>
              <a:t> gradient </a:t>
            </a:r>
            <a:r>
              <a:rPr lang="fr-FR" dirty="0" smtClean="0">
                <a:latin typeface="Garamond" pitchFamily="18" charset="0"/>
              </a:rPr>
              <a:t>: </a:t>
            </a:r>
          </a:p>
          <a:p>
            <a:pPr lvl="1">
              <a:lnSpc>
                <a:spcPct val="90000"/>
              </a:lnSpc>
            </a:pPr>
            <a:r>
              <a:rPr lang="fr-FR" dirty="0">
                <a:latin typeface="Garamond" pitchFamily="18" charset="0"/>
              </a:rPr>
              <a:t>I</a:t>
            </a:r>
            <a:r>
              <a:rPr lang="fr-FR" dirty="0" smtClean="0">
                <a:latin typeface="Garamond" pitchFamily="18" charset="0"/>
              </a:rPr>
              <a:t>mpact of </a:t>
            </a:r>
            <a:r>
              <a:rPr lang="fr-FR" dirty="0" err="1" smtClean="0">
                <a:latin typeface="Garamond" pitchFamily="18" charset="0"/>
              </a:rPr>
              <a:t>centralities</a:t>
            </a:r>
            <a:r>
              <a:rPr lang="fr-FR" dirty="0" smtClean="0">
                <a:latin typeface="Garamond" pitchFamily="18" charset="0"/>
              </a:rPr>
              <a:t> on real </a:t>
            </a:r>
            <a:r>
              <a:rPr lang="fr-FR" dirty="0" err="1" smtClean="0">
                <a:latin typeface="Garamond" pitchFamily="18" charset="0"/>
              </a:rPr>
              <a:t>estate</a:t>
            </a:r>
            <a:r>
              <a:rPr lang="fr-FR" dirty="0" smtClean="0">
                <a:latin typeface="Garamond" pitchFamily="18" charset="0"/>
              </a:rPr>
              <a:t> </a:t>
            </a:r>
            <a:r>
              <a:rPr lang="fr-FR" dirty="0" err="1" smtClean="0">
                <a:latin typeface="Garamond" pitchFamily="18" charset="0"/>
              </a:rPr>
              <a:t>prices</a:t>
            </a:r>
            <a:endParaRPr lang="fr-FR" dirty="0">
              <a:latin typeface="Garamond" pitchFamily="18" charset="0"/>
            </a:endParaRPr>
          </a:p>
          <a:p>
            <a:pPr lvl="2">
              <a:lnSpc>
                <a:spcPct val="90000"/>
              </a:lnSpc>
            </a:pPr>
            <a:r>
              <a:rPr lang="fr-FR" dirty="0" err="1" smtClean="0">
                <a:latin typeface="Garamond" pitchFamily="18" charset="0"/>
              </a:rPr>
              <a:t>Residential</a:t>
            </a:r>
            <a:r>
              <a:rPr lang="fr-FR" dirty="0" smtClean="0">
                <a:latin typeface="Garamond" pitchFamily="18" charset="0"/>
              </a:rPr>
              <a:t> </a:t>
            </a:r>
            <a:r>
              <a:rPr lang="fr-FR" dirty="0" err="1" smtClean="0">
                <a:latin typeface="Garamond" pitchFamily="18" charset="0"/>
              </a:rPr>
              <a:t>prices</a:t>
            </a:r>
            <a:r>
              <a:rPr lang="fr-FR" dirty="0" smtClean="0">
                <a:latin typeface="Garamond" pitchFamily="18" charset="0"/>
              </a:rPr>
              <a:t>: job </a:t>
            </a:r>
            <a:r>
              <a:rPr lang="fr-FR" dirty="0" err="1">
                <a:latin typeface="Garamond" pitchFamily="18" charset="0"/>
              </a:rPr>
              <a:t>accessibility</a:t>
            </a:r>
            <a:r>
              <a:rPr lang="fr-FR" dirty="0">
                <a:latin typeface="Garamond" pitchFamily="18" charset="0"/>
              </a:rPr>
              <a:t> </a:t>
            </a:r>
            <a:r>
              <a:rPr lang="fr-FR" dirty="0" smtClean="0">
                <a:latin typeface="Garamond" pitchFamily="18" charset="0"/>
              </a:rPr>
              <a:t>and/or </a:t>
            </a:r>
            <a:r>
              <a:rPr lang="fr-FR" dirty="0" err="1" smtClean="0">
                <a:latin typeface="Garamond" pitchFamily="18" charset="0"/>
              </a:rPr>
              <a:t>amenities</a:t>
            </a:r>
            <a:r>
              <a:rPr lang="fr-FR" dirty="0" smtClean="0">
                <a:latin typeface="Garamond" pitchFamily="18" charset="0"/>
              </a:rPr>
              <a:t> (</a:t>
            </a:r>
            <a:r>
              <a:rPr lang="fr-FR" dirty="0" err="1" smtClean="0">
                <a:latin typeface="Garamond" pitchFamily="18" charset="0"/>
              </a:rPr>
              <a:t>Ommeren</a:t>
            </a:r>
            <a:r>
              <a:rPr lang="fr-FR" dirty="0" smtClean="0">
                <a:latin typeface="Garamond" pitchFamily="18" charset="0"/>
              </a:rPr>
              <a:t> et al, 1997; </a:t>
            </a:r>
            <a:r>
              <a:rPr lang="fr-FR" dirty="0" err="1" smtClean="0">
                <a:latin typeface="Garamond" pitchFamily="18" charset="0"/>
              </a:rPr>
              <a:t>Brueckner</a:t>
            </a:r>
            <a:r>
              <a:rPr lang="fr-FR" dirty="0" smtClean="0">
                <a:latin typeface="Garamond" pitchFamily="18" charset="0"/>
              </a:rPr>
              <a:t> et al, 1999)</a:t>
            </a:r>
            <a:endParaRPr lang="fr-FR" dirty="0">
              <a:latin typeface="Garamond" pitchFamily="18" charset="0"/>
            </a:endParaRPr>
          </a:p>
          <a:p>
            <a:pPr lvl="2">
              <a:lnSpc>
                <a:spcPct val="90000"/>
              </a:lnSpc>
            </a:pPr>
            <a:r>
              <a:rPr lang="fr-FR" dirty="0" smtClean="0">
                <a:latin typeface="Garamond" pitchFamily="18" charset="0"/>
              </a:rPr>
              <a:t>Commercial </a:t>
            </a:r>
            <a:r>
              <a:rPr lang="fr-FR" dirty="0" err="1" smtClean="0">
                <a:latin typeface="Garamond" pitchFamily="18" charset="0"/>
              </a:rPr>
              <a:t>prices</a:t>
            </a:r>
            <a:r>
              <a:rPr lang="fr-FR" dirty="0" smtClean="0">
                <a:latin typeface="Garamond" pitchFamily="18" charset="0"/>
              </a:rPr>
              <a:t>: </a:t>
            </a:r>
            <a:r>
              <a:rPr lang="fr-FR" dirty="0" err="1" smtClean="0">
                <a:latin typeface="Garamond" pitchFamily="18" charset="0"/>
              </a:rPr>
              <a:t>firms</a:t>
            </a:r>
            <a:r>
              <a:rPr lang="fr-FR" dirty="0" smtClean="0">
                <a:latin typeface="Garamond" pitchFamily="18" charset="0"/>
              </a:rPr>
              <a:t>’ </a:t>
            </a:r>
            <a:r>
              <a:rPr lang="fr-FR" dirty="0" err="1" smtClean="0">
                <a:latin typeface="Garamond" pitchFamily="18" charset="0"/>
              </a:rPr>
              <a:t>proximity</a:t>
            </a:r>
            <a:r>
              <a:rPr lang="fr-FR" dirty="0" smtClean="0">
                <a:latin typeface="Garamond" pitchFamily="18" charset="0"/>
              </a:rPr>
              <a:t> and </a:t>
            </a:r>
            <a:r>
              <a:rPr lang="fr-FR" dirty="0" err="1" smtClean="0">
                <a:latin typeface="Garamond" pitchFamily="18" charset="0"/>
              </a:rPr>
              <a:t>agglomeration</a:t>
            </a:r>
            <a:r>
              <a:rPr lang="fr-FR" dirty="0" smtClean="0">
                <a:latin typeface="Garamond" pitchFamily="18" charset="0"/>
              </a:rPr>
              <a:t> </a:t>
            </a:r>
            <a:r>
              <a:rPr lang="fr-FR" dirty="0" err="1" smtClean="0">
                <a:latin typeface="Garamond" pitchFamily="18" charset="0"/>
              </a:rPr>
              <a:t>effects</a:t>
            </a:r>
            <a:r>
              <a:rPr lang="fr-FR" dirty="0" smtClean="0">
                <a:latin typeface="Garamond" pitchFamily="18" charset="0"/>
              </a:rPr>
              <a:t> (Anas, Kim, 1996; </a:t>
            </a:r>
            <a:r>
              <a:rPr lang="fr-FR" dirty="0" err="1" smtClean="0">
                <a:latin typeface="Garamond" pitchFamily="18" charset="0"/>
              </a:rPr>
              <a:t>Sivitanidou</a:t>
            </a:r>
            <a:r>
              <a:rPr lang="fr-FR" dirty="0" smtClean="0">
                <a:latin typeface="Garamond" pitchFamily="18" charset="0"/>
              </a:rPr>
              <a:t>, 1996; </a:t>
            </a:r>
            <a:r>
              <a:rPr lang="fr-FR" dirty="0" err="1" smtClean="0">
                <a:latin typeface="Garamond" pitchFamily="18" charset="0"/>
              </a:rPr>
              <a:t>Sasaki</a:t>
            </a:r>
            <a:r>
              <a:rPr lang="fr-FR" dirty="0" smtClean="0">
                <a:latin typeface="Garamond" pitchFamily="18" charset="0"/>
              </a:rPr>
              <a:t>, Mun, 1997)</a:t>
            </a:r>
            <a:endParaRPr lang="fr-FR" dirty="0">
              <a:latin typeface="Garamond" pitchFamily="18" charset="0"/>
            </a:endParaRPr>
          </a:p>
          <a:p>
            <a:pPr lvl="1">
              <a:lnSpc>
                <a:spcPct val="90000"/>
              </a:lnSpc>
            </a:pPr>
            <a:r>
              <a:rPr lang="fr-FR" dirty="0">
                <a:latin typeface="Garamond" pitchFamily="18" charset="0"/>
              </a:rPr>
              <a:t>The </a:t>
            </a:r>
            <a:r>
              <a:rPr lang="fr-FR" dirty="0" err="1" smtClean="0">
                <a:latin typeface="Garamond" pitchFamily="18" charset="0"/>
              </a:rPr>
              <a:t>form</a:t>
            </a:r>
            <a:r>
              <a:rPr lang="fr-FR" dirty="0" smtClean="0">
                <a:latin typeface="Garamond" pitchFamily="18" charset="0"/>
              </a:rPr>
              <a:t> of the gradient: spatial pattern of real </a:t>
            </a:r>
            <a:r>
              <a:rPr lang="fr-FR" dirty="0" err="1" smtClean="0">
                <a:latin typeface="Garamond" pitchFamily="18" charset="0"/>
              </a:rPr>
              <a:t>estate</a:t>
            </a:r>
            <a:r>
              <a:rPr lang="fr-FR" dirty="0" smtClean="0">
                <a:latin typeface="Garamond" pitchFamily="18" charset="0"/>
              </a:rPr>
              <a:t> </a:t>
            </a:r>
            <a:r>
              <a:rPr lang="fr-FR" dirty="0" err="1" smtClean="0">
                <a:latin typeface="Garamond" pitchFamily="18" charset="0"/>
              </a:rPr>
              <a:t>prices</a:t>
            </a:r>
            <a:r>
              <a:rPr lang="fr-FR" dirty="0" smtClean="0">
                <a:latin typeface="Garamond" pitchFamily="18" charset="0"/>
              </a:rPr>
              <a:t> in a </a:t>
            </a:r>
            <a:r>
              <a:rPr lang="fr-FR" dirty="0" err="1" smtClean="0">
                <a:latin typeface="Garamond" pitchFamily="18" charset="0"/>
              </a:rPr>
              <a:t>polycentric</a:t>
            </a:r>
            <a:r>
              <a:rPr lang="fr-FR" dirty="0" smtClean="0">
                <a:latin typeface="Garamond" pitchFamily="18" charset="0"/>
              </a:rPr>
              <a:t> city</a:t>
            </a:r>
            <a:endParaRPr lang="fr-FR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219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Background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ERES Conference 2014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95D2-47F6-4356-900C-43416E951244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625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 smtClean="0"/>
              <a:t>Price gradient </a:t>
            </a:r>
            <a:r>
              <a:rPr lang="fr-FR" sz="2400" dirty="0" err="1" smtClean="0"/>
              <a:t>regarding</a:t>
            </a:r>
            <a:r>
              <a:rPr lang="fr-FR" sz="2400" dirty="0" smtClean="0"/>
              <a:t> type of </a:t>
            </a:r>
            <a:r>
              <a:rPr lang="fr-FR" sz="2400" dirty="0" err="1" smtClean="0"/>
              <a:t>subcenters</a:t>
            </a:r>
            <a:endParaRPr lang="fr-FR" sz="2400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2087563" y="1976310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320800" y="1764418"/>
            <a:ext cx="9715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800" b="1" i="1" dirty="0"/>
              <a:t>Housing </a:t>
            </a:r>
            <a:r>
              <a:rPr lang="en-GB" sz="800" b="1" i="1" dirty="0" smtClean="0"/>
              <a:t>prices</a:t>
            </a:r>
            <a:endParaRPr lang="en-GB" sz="800" b="1" i="1" dirty="0"/>
          </a:p>
        </p:txBody>
      </p: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1701800" y="2695448"/>
            <a:ext cx="5876925" cy="3308350"/>
            <a:chOff x="1140" y="1343"/>
            <a:chExt cx="3702" cy="208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383" y="3158"/>
              <a:ext cx="324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395" y="1343"/>
              <a:ext cx="2168" cy="1758"/>
            </a:xfrm>
            <a:custGeom>
              <a:avLst/>
              <a:gdLst>
                <a:gd name="T0" fmla="*/ 0 w 2211"/>
                <a:gd name="T1" fmla="*/ 0 h 1758"/>
                <a:gd name="T2" fmla="*/ 333 w 2211"/>
                <a:gd name="T3" fmla="*/ 1305 h 1758"/>
                <a:gd name="T4" fmla="*/ 1000 w 2211"/>
                <a:gd name="T5" fmla="*/ 1645 h 1758"/>
                <a:gd name="T6" fmla="*/ 1445 w 2211"/>
                <a:gd name="T7" fmla="*/ 1078 h 1758"/>
                <a:gd name="T8" fmla="*/ 1723 w 2211"/>
                <a:gd name="T9" fmla="*/ 1418 h 1758"/>
                <a:gd name="T10" fmla="*/ 1835 w 2211"/>
                <a:gd name="T11" fmla="*/ 1588 h 1758"/>
                <a:gd name="T12" fmla="*/ 2001 w 2211"/>
                <a:gd name="T13" fmla="*/ 1701 h 1758"/>
                <a:gd name="T14" fmla="*/ 2168 w 2211"/>
                <a:gd name="T15" fmla="*/ 1758 h 17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11" h="1758">
                  <a:moveTo>
                    <a:pt x="0" y="0"/>
                  </a:moveTo>
                  <a:cubicBezTo>
                    <a:pt x="85" y="515"/>
                    <a:pt x="170" y="1031"/>
                    <a:pt x="340" y="1305"/>
                  </a:cubicBezTo>
                  <a:cubicBezTo>
                    <a:pt x="510" y="1579"/>
                    <a:pt x="831" y="1683"/>
                    <a:pt x="1020" y="1645"/>
                  </a:cubicBezTo>
                  <a:cubicBezTo>
                    <a:pt x="1209" y="1607"/>
                    <a:pt x="1351" y="1116"/>
                    <a:pt x="1474" y="1078"/>
                  </a:cubicBezTo>
                  <a:cubicBezTo>
                    <a:pt x="1597" y="1040"/>
                    <a:pt x="1691" y="1333"/>
                    <a:pt x="1757" y="1418"/>
                  </a:cubicBezTo>
                  <a:cubicBezTo>
                    <a:pt x="1823" y="1503"/>
                    <a:pt x="1824" y="1541"/>
                    <a:pt x="1871" y="1588"/>
                  </a:cubicBezTo>
                  <a:cubicBezTo>
                    <a:pt x="1918" y="1635"/>
                    <a:pt x="1984" y="1673"/>
                    <a:pt x="2041" y="1701"/>
                  </a:cubicBezTo>
                  <a:cubicBezTo>
                    <a:pt x="2098" y="1729"/>
                    <a:pt x="2183" y="1749"/>
                    <a:pt x="2211" y="175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395" y="2421"/>
              <a:ext cx="2168" cy="454"/>
            </a:xfrm>
            <a:custGeom>
              <a:avLst/>
              <a:gdLst>
                <a:gd name="T0" fmla="*/ 0 w 2211"/>
                <a:gd name="T1" fmla="*/ 0 h 1758"/>
                <a:gd name="T2" fmla="*/ 333 w 2211"/>
                <a:gd name="T3" fmla="*/ 337 h 1758"/>
                <a:gd name="T4" fmla="*/ 1000 w 2211"/>
                <a:gd name="T5" fmla="*/ 425 h 1758"/>
                <a:gd name="T6" fmla="*/ 1445 w 2211"/>
                <a:gd name="T7" fmla="*/ 278 h 1758"/>
                <a:gd name="T8" fmla="*/ 1723 w 2211"/>
                <a:gd name="T9" fmla="*/ 366 h 1758"/>
                <a:gd name="T10" fmla="*/ 1835 w 2211"/>
                <a:gd name="T11" fmla="*/ 410 h 1758"/>
                <a:gd name="T12" fmla="*/ 2001 w 2211"/>
                <a:gd name="T13" fmla="*/ 439 h 1758"/>
                <a:gd name="T14" fmla="*/ 2168 w 2211"/>
                <a:gd name="T15" fmla="*/ 454 h 17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11" h="1758">
                  <a:moveTo>
                    <a:pt x="0" y="0"/>
                  </a:moveTo>
                  <a:cubicBezTo>
                    <a:pt x="85" y="515"/>
                    <a:pt x="170" y="1031"/>
                    <a:pt x="340" y="1305"/>
                  </a:cubicBezTo>
                  <a:cubicBezTo>
                    <a:pt x="510" y="1579"/>
                    <a:pt x="831" y="1683"/>
                    <a:pt x="1020" y="1645"/>
                  </a:cubicBezTo>
                  <a:cubicBezTo>
                    <a:pt x="1209" y="1607"/>
                    <a:pt x="1351" y="1116"/>
                    <a:pt x="1474" y="1078"/>
                  </a:cubicBezTo>
                  <a:cubicBezTo>
                    <a:pt x="1597" y="1040"/>
                    <a:pt x="1691" y="1333"/>
                    <a:pt x="1757" y="1418"/>
                  </a:cubicBezTo>
                  <a:cubicBezTo>
                    <a:pt x="1823" y="1503"/>
                    <a:pt x="1824" y="1541"/>
                    <a:pt x="1871" y="1588"/>
                  </a:cubicBezTo>
                  <a:cubicBezTo>
                    <a:pt x="1918" y="1635"/>
                    <a:pt x="1984" y="1673"/>
                    <a:pt x="2041" y="1701"/>
                  </a:cubicBezTo>
                  <a:cubicBezTo>
                    <a:pt x="2098" y="1729"/>
                    <a:pt x="2183" y="1749"/>
                    <a:pt x="2211" y="1758"/>
                  </a:cubicBezTo>
                </a:path>
              </a:pathLst>
            </a:custGeom>
            <a:noFill/>
            <a:ln w="28575" cmpd="sng">
              <a:solidFill>
                <a:srgbClr val="988B3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2897" y="2421"/>
              <a:ext cx="0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1395" y="2242"/>
              <a:ext cx="2168" cy="415"/>
            </a:xfrm>
            <a:custGeom>
              <a:avLst/>
              <a:gdLst>
                <a:gd name="T0" fmla="*/ 0 w 2211"/>
                <a:gd name="T1" fmla="*/ 179 h 415"/>
                <a:gd name="T2" fmla="*/ 611 w 2211"/>
                <a:gd name="T3" fmla="*/ 9 h 415"/>
                <a:gd name="T4" fmla="*/ 1279 w 2211"/>
                <a:gd name="T5" fmla="*/ 235 h 415"/>
                <a:gd name="T6" fmla="*/ 1612 w 2211"/>
                <a:gd name="T7" fmla="*/ 349 h 415"/>
                <a:gd name="T8" fmla="*/ 1890 w 2211"/>
                <a:gd name="T9" fmla="*/ 406 h 415"/>
                <a:gd name="T10" fmla="*/ 2168 w 2211"/>
                <a:gd name="T11" fmla="*/ 406 h 4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11" h="415">
                  <a:moveTo>
                    <a:pt x="0" y="179"/>
                  </a:moveTo>
                  <a:cubicBezTo>
                    <a:pt x="203" y="89"/>
                    <a:pt x="406" y="0"/>
                    <a:pt x="623" y="9"/>
                  </a:cubicBezTo>
                  <a:cubicBezTo>
                    <a:pt x="840" y="18"/>
                    <a:pt x="1134" y="178"/>
                    <a:pt x="1304" y="235"/>
                  </a:cubicBezTo>
                  <a:cubicBezTo>
                    <a:pt x="1474" y="292"/>
                    <a:pt x="1540" y="321"/>
                    <a:pt x="1644" y="349"/>
                  </a:cubicBezTo>
                  <a:cubicBezTo>
                    <a:pt x="1748" y="377"/>
                    <a:pt x="1833" y="397"/>
                    <a:pt x="1927" y="406"/>
                  </a:cubicBezTo>
                  <a:cubicBezTo>
                    <a:pt x="2021" y="415"/>
                    <a:pt x="2116" y="410"/>
                    <a:pt x="2211" y="406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4230" y="3215"/>
              <a:ext cx="6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800" b="1" i="1"/>
                <a:t>Distance to the CBD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2585" y="3214"/>
              <a:ext cx="61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900" b="1" i="1"/>
                <a:t>Subcenter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1140" y="3214"/>
              <a:ext cx="5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900" b="1" i="1"/>
                <a:t>CBD</a:t>
              </a: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V="1">
              <a:off x="1366" y="3186"/>
              <a:ext cx="0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2897" y="3158"/>
              <a:ext cx="0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3266" y="2166"/>
              <a:ext cx="657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800" b="1" i="1">
                  <a:solidFill>
                    <a:srgbClr val="CC0000"/>
                  </a:solidFill>
                </a:rPr>
                <a:t>Strong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GB" sz="800" b="1" i="1">
                  <a:solidFill>
                    <a:srgbClr val="CC0000"/>
                  </a:solidFill>
                </a:rPr>
                <a:t>complementarity</a:t>
              </a: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3436" y="2364"/>
              <a:ext cx="139" cy="25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3691" y="2931"/>
              <a:ext cx="612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800" b="1" i="1"/>
                <a:t>Strong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GB" sz="800" b="1" i="1"/>
                <a:t>Substituability</a:t>
              </a: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3578" y="3073"/>
              <a:ext cx="19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3748" y="2676"/>
              <a:ext cx="674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800" b="1" i="1">
                  <a:solidFill>
                    <a:srgbClr val="988B32"/>
                  </a:solidFill>
                </a:rPr>
                <a:t>Medium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GB" sz="800" b="1" i="1">
                  <a:solidFill>
                    <a:srgbClr val="988B32"/>
                  </a:solidFill>
                </a:rPr>
                <a:t>Complementarity</a:t>
              </a: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3606" y="2789"/>
              <a:ext cx="223" cy="57"/>
            </a:xfrm>
            <a:prstGeom prst="line">
              <a:avLst/>
            </a:prstGeom>
            <a:noFill/>
            <a:ln w="9525">
              <a:solidFill>
                <a:srgbClr val="988B3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70068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Aim</a:t>
            </a:r>
            <a:r>
              <a:rPr lang="fr-FR" dirty="0" smtClean="0"/>
              <a:t> of the </a:t>
            </a:r>
            <a:r>
              <a:rPr lang="fr-FR" dirty="0" err="1" smtClean="0"/>
              <a:t>paper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ERES Conference 2014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95D2-47F6-4356-900C-43416E951244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/>
          <a:lstStyle/>
          <a:p>
            <a:r>
              <a:rPr lang="fr-FR" dirty="0" err="1" smtClean="0"/>
              <a:t>Comparison</a:t>
            </a:r>
            <a:r>
              <a:rPr lang="fr-FR" dirty="0" smtClean="0"/>
              <a:t> of the pattern of </a:t>
            </a:r>
            <a:r>
              <a:rPr lang="fr-FR" dirty="0" err="1" smtClean="0"/>
              <a:t>residential</a:t>
            </a:r>
            <a:r>
              <a:rPr lang="fr-FR" dirty="0" smtClean="0"/>
              <a:t> and commercial real </a:t>
            </a:r>
            <a:r>
              <a:rPr lang="fr-FR" dirty="0" err="1" smtClean="0"/>
              <a:t>estate</a:t>
            </a:r>
            <a:r>
              <a:rPr lang="fr-FR" dirty="0" smtClean="0"/>
              <a:t> </a:t>
            </a:r>
            <a:r>
              <a:rPr lang="fr-FR" dirty="0" err="1" smtClean="0"/>
              <a:t>prices</a:t>
            </a:r>
            <a:r>
              <a:rPr lang="fr-FR" dirty="0" smtClean="0"/>
              <a:t> in </a:t>
            </a:r>
            <a:r>
              <a:rPr lang="fr-FR" dirty="0" err="1" smtClean="0"/>
              <a:t>two</a:t>
            </a:r>
            <a:r>
              <a:rPr lang="fr-FR" dirty="0" smtClean="0"/>
              <a:t> french </a:t>
            </a:r>
            <a:r>
              <a:rPr lang="fr-FR" dirty="0" err="1" smtClean="0"/>
              <a:t>polycentric</a:t>
            </a:r>
            <a:r>
              <a:rPr lang="fr-FR" dirty="0" smtClean="0"/>
              <a:t> </a:t>
            </a:r>
            <a:r>
              <a:rPr lang="fr-FR" dirty="0" err="1" smtClean="0"/>
              <a:t>cities</a:t>
            </a:r>
            <a:r>
              <a:rPr lang="fr-FR" dirty="0" smtClean="0"/>
              <a:t> : Bordeaux and Lyon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Do </a:t>
            </a:r>
            <a:r>
              <a:rPr lang="fr-FR" dirty="0" err="1" smtClean="0"/>
              <a:t>centralities</a:t>
            </a:r>
            <a:r>
              <a:rPr lang="fr-FR" dirty="0" smtClean="0"/>
              <a:t> have the </a:t>
            </a:r>
            <a:r>
              <a:rPr lang="fr-FR" dirty="0" err="1" smtClean="0"/>
              <a:t>same</a:t>
            </a:r>
            <a:r>
              <a:rPr lang="fr-FR" dirty="0" smtClean="0"/>
              <a:t> impact on </a:t>
            </a:r>
            <a:r>
              <a:rPr lang="fr-FR" dirty="0" err="1" smtClean="0"/>
              <a:t>residential</a:t>
            </a:r>
            <a:r>
              <a:rPr lang="fr-FR" dirty="0" smtClean="0"/>
              <a:t> and commercial </a:t>
            </a:r>
            <a:r>
              <a:rPr lang="fr-FR" dirty="0" err="1" smtClean="0"/>
              <a:t>prices</a:t>
            </a:r>
            <a:r>
              <a:rPr lang="fr-FR" dirty="0" smtClean="0"/>
              <a:t> or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a </a:t>
            </a:r>
            <a:r>
              <a:rPr lang="fr-FR" dirty="0" err="1" smtClean="0"/>
              <a:t>differenciation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residential</a:t>
            </a:r>
            <a:r>
              <a:rPr lang="fr-FR" dirty="0" smtClean="0"/>
              <a:t> and </a:t>
            </a:r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 err="1" smtClean="0"/>
              <a:t>centralities</a:t>
            </a:r>
            <a:r>
              <a:rPr lang="fr-FR" dirty="0" smtClean="0"/>
              <a:t>?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The </a:t>
            </a:r>
            <a:r>
              <a:rPr lang="fr-FR" dirty="0" err="1" smtClean="0"/>
              <a:t>form</a:t>
            </a:r>
            <a:r>
              <a:rPr lang="fr-FR" dirty="0" smtClean="0"/>
              <a:t> of the gradient </a:t>
            </a:r>
          </a:p>
          <a:p>
            <a:pPr lvl="2"/>
            <a:r>
              <a:rPr lang="fr-FR" dirty="0" err="1" smtClean="0"/>
              <a:t>Complementarity</a:t>
            </a:r>
            <a:r>
              <a:rPr lang="fr-FR" dirty="0" smtClean="0"/>
              <a:t> vs. </a:t>
            </a:r>
            <a:r>
              <a:rPr lang="fr-FR" dirty="0" err="1" smtClean="0"/>
              <a:t>Substituability</a:t>
            </a:r>
            <a:endParaRPr lang="fr-FR" dirty="0" smtClean="0"/>
          </a:p>
          <a:p>
            <a:pPr lvl="2"/>
            <a:r>
              <a:rPr lang="fr-FR" dirty="0" smtClean="0"/>
              <a:t>Spatial influence of </a:t>
            </a:r>
            <a:r>
              <a:rPr lang="fr-FR" dirty="0" err="1" smtClean="0"/>
              <a:t>each</a:t>
            </a:r>
            <a:r>
              <a:rPr lang="fr-FR" dirty="0" smtClean="0"/>
              <a:t> type </a:t>
            </a:r>
            <a:r>
              <a:rPr lang="fr-FR" dirty="0" err="1" smtClean="0"/>
              <a:t>centralities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2051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Method</a:t>
            </a:r>
            <a:r>
              <a:rPr lang="fr-FR" dirty="0" smtClean="0"/>
              <a:t> and Data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ERES </a:t>
            </a:r>
            <a:r>
              <a:rPr lang="fr-FR" dirty="0" err="1" smtClean="0"/>
              <a:t>Conference</a:t>
            </a:r>
            <a:r>
              <a:rPr lang="fr-FR" dirty="0" smtClean="0"/>
              <a:t> 2014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95D2-47F6-4356-900C-43416E951244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6001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800" dirty="0">
                <a:latin typeface="Garamond" pitchFamily="18" charset="0"/>
              </a:rPr>
              <a:t>A </a:t>
            </a:r>
            <a:r>
              <a:rPr lang="fr-FR" sz="2800" dirty="0" smtClean="0">
                <a:latin typeface="Garamond" pitchFamily="18" charset="0"/>
              </a:rPr>
              <a:t>3-steps </a:t>
            </a:r>
            <a:r>
              <a:rPr lang="fr-FR" sz="2800" dirty="0" err="1">
                <a:latin typeface="Garamond" pitchFamily="18" charset="0"/>
              </a:rPr>
              <a:t>approach</a:t>
            </a:r>
            <a:r>
              <a:rPr lang="fr-FR" sz="2800" dirty="0">
                <a:latin typeface="Garamond" pitchFamily="18" charset="0"/>
              </a:rPr>
              <a:t> :</a:t>
            </a:r>
          </a:p>
          <a:p>
            <a:pPr lvl="1">
              <a:lnSpc>
                <a:spcPct val="90000"/>
              </a:lnSpc>
              <a:buNone/>
            </a:pPr>
            <a:r>
              <a:rPr lang="fr-FR" sz="2400" dirty="0">
                <a:latin typeface="Garamond" pitchFamily="18" charset="0"/>
              </a:rPr>
              <a:t>1. Identification of </a:t>
            </a:r>
            <a:r>
              <a:rPr lang="fr-FR" sz="2400" dirty="0" err="1">
                <a:latin typeface="Garamond" pitchFamily="18" charset="0"/>
              </a:rPr>
              <a:t>subcenters</a:t>
            </a:r>
            <a:endParaRPr lang="fr-FR" sz="2400" dirty="0">
              <a:latin typeface="Garamond" pitchFamily="18" charset="0"/>
            </a:endParaRPr>
          </a:p>
          <a:p>
            <a:pPr lvl="1">
              <a:lnSpc>
                <a:spcPct val="90000"/>
              </a:lnSpc>
              <a:buNone/>
            </a:pPr>
            <a:r>
              <a:rPr lang="fr-FR" sz="2400" dirty="0" smtClean="0">
                <a:latin typeface="Garamond" pitchFamily="18" charset="0"/>
              </a:rPr>
              <a:t>2. </a:t>
            </a:r>
            <a:r>
              <a:rPr lang="fr-FR" sz="2400" dirty="0" err="1" smtClean="0">
                <a:latin typeface="Garamond" pitchFamily="18" charset="0"/>
              </a:rPr>
              <a:t>Hedonic</a:t>
            </a:r>
            <a:r>
              <a:rPr lang="fr-FR" sz="2400" dirty="0" smtClean="0">
                <a:latin typeface="Garamond" pitchFamily="18" charset="0"/>
              </a:rPr>
              <a:t> </a:t>
            </a:r>
            <a:r>
              <a:rPr lang="fr-FR" sz="2400" dirty="0">
                <a:latin typeface="Garamond" pitchFamily="18" charset="0"/>
              </a:rPr>
              <a:t>model of </a:t>
            </a:r>
            <a:r>
              <a:rPr lang="fr-FR" sz="2400" dirty="0" err="1">
                <a:latin typeface="Garamond" pitchFamily="18" charset="0"/>
              </a:rPr>
              <a:t>housing</a:t>
            </a:r>
            <a:r>
              <a:rPr lang="fr-FR" sz="2400" dirty="0">
                <a:latin typeface="Garamond" pitchFamily="18" charset="0"/>
              </a:rPr>
              <a:t> </a:t>
            </a:r>
            <a:r>
              <a:rPr lang="fr-FR" sz="2400" dirty="0" smtClean="0">
                <a:latin typeface="Garamond" pitchFamily="18" charset="0"/>
              </a:rPr>
              <a:t>and commercial </a:t>
            </a:r>
            <a:r>
              <a:rPr lang="fr-FR" sz="2400" dirty="0" err="1" smtClean="0">
                <a:latin typeface="Garamond" pitchFamily="18" charset="0"/>
              </a:rPr>
              <a:t>prices</a:t>
            </a:r>
            <a:r>
              <a:rPr lang="fr-FR" sz="2400" dirty="0" smtClean="0">
                <a:latin typeface="Garamond" pitchFamily="18" charset="0"/>
              </a:rPr>
              <a:t> in </a:t>
            </a:r>
            <a:r>
              <a:rPr lang="fr-FR" sz="2400" dirty="0" err="1" smtClean="0">
                <a:latin typeface="Garamond" pitchFamily="18" charset="0"/>
              </a:rPr>
              <a:t>two</a:t>
            </a:r>
            <a:r>
              <a:rPr lang="fr-FR" sz="2400" dirty="0" smtClean="0">
                <a:latin typeface="Garamond" pitchFamily="18" charset="0"/>
              </a:rPr>
              <a:t> </a:t>
            </a:r>
            <a:r>
              <a:rPr lang="fr-FR" sz="2400" dirty="0" err="1" smtClean="0">
                <a:latin typeface="Garamond" pitchFamily="18" charset="0"/>
              </a:rPr>
              <a:t>polycentric</a:t>
            </a:r>
            <a:r>
              <a:rPr lang="fr-FR" sz="2400" dirty="0" smtClean="0">
                <a:latin typeface="Garamond" pitchFamily="18" charset="0"/>
              </a:rPr>
              <a:t> </a:t>
            </a:r>
            <a:r>
              <a:rPr lang="fr-FR" sz="2400" dirty="0" err="1" smtClean="0">
                <a:latin typeface="Garamond" pitchFamily="18" charset="0"/>
              </a:rPr>
              <a:t>cities</a:t>
            </a:r>
            <a:endParaRPr lang="fr-FR" sz="2400" dirty="0">
              <a:latin typeface="Garamond" pitchFamily="18" charset="0"/>
            </a:endParaRPr>
          </a:p>
          <a:p>
            <a:pPr lvl="1">
              <a:lnSpc>
                <a:spcPct val="90000"/>
              </a:lnSpc>
              <a:buNone/>
            </a:pPr>
            <a:r>
              <a:rPr lang="fr-FR" sz="2400" dirty="0" smtClean="0">
                <a:latin typeface="Garamond" pitchFamily="18" charset="0"/>
              </a:rPr>
              <a:t>3. Semi </a:t>
            </a:r>
            <a:r>
              <a:rPr lang="fr-FR" sz="2400" dirty="0" err="1" smtClean="0">
                <a:latin typeface="Garamond" pitchFamily="18" charset="0"/>
              </a:rPr>
              <a:t>parametric</a:t>
            </a:r>
            <a:r>
              <a:rPr lang="fr-FR" sz="2400" dirty="0" smtClean="0">
                <a:latin typeface="Garamond" pitchFamily="18" charset="0"/>
              </a:rPr>
              <a:t> </a:t>
            </a:r>
            <a:r>
              <a:rPr lang="fr-FR" sz="2400" dirty="0" err="1" smtClean="0">
                <a:latin typeface="Garamond" pitchFamily="18" charset="0"/>
              </a:rPr>
              <a:t>regression</a:t>
            </a:r>
            <a:r>
              <a:rPr lang="fr-FR" sz="2400" dirty="0" smtClean="0">
                <a:latin typeface="Garamond" pitchFamily="18" charset="0"/>
              </a:rPr>
              <a:t> to </a:t>
            </a:r>
            <a:r>
              <a:rPr lang="fr-FR" sz="2400" dirty="0" err="1" smtClean="0">
                <a:latin typeface="Garamond" pitchFamily="18" charset="0"/>
              </a:rPr>
              <a:t>estimate</a:t>
            </a:r>
            <a:r>
              <a:rPr lang="fr-FR" sz="2400" dirty="0" smtClean="0">
                <a:latin typeface="Garamond" pitchFamily="18" charset="0"/>
              </a:rPr>
              <a:t> the </a:t>
            </a:r>
            <a:r>
              <a:rPr lang="fr-FR" sz="2400" dirty="0" err="1" smtClean="0">
                <a:latin typeface="Garamond" pitchFamily="18" charset="0"/>
              </a:rPr>
              <a:t>form</a:t>
            </a:r>
            <a:r>
              <a:rPr lang="fr-FR" sz="2400" dirty="0" smtClean="0">
                <a:latin typeface="Garamond" pitchFamily="18" charset="0"/>
              </a:rPr>
              <a:t> of the </a:t>
            </a:r>
            <a:r>
              <a:rPr lang="fr-FR" sz="2400" dirty="0" err="1" smtClean="0">
                <a:latin typeface="Garamond" pitchFamily="18" charset="0"/>
              </a:rPr>
              <a:t>price</a:t>
            </a:r>
            <a:r>
              <a:rPr lang="fr-FR" sz="2400" dirty="0" smtClean="0">
                <a:latin typeface="Garamond" pitchFamily="18" charset="0"/>
              </a:rPr>
              <a:t> gradient (</a:t>
            </a:r>
            <a:r>
              <a:rPr lang="fr-FR" sz="2400" dirty="0" err="1">
                <a:latin typeface="Garamond" pitchFamily="18" charset="0"/>
              </a:rPr>
              <a:t>Geniaux</a:t>
            </a:r>
            <a:r>
              <a:rPr lang="fr-FR" sz="2400" dirty="0">
                <a:latin typeface="Garamond" pitchFamily="18" charset="0"/>
              </a:rPr>
              <a:t>, </a:t>
            </a:r>
            <a:r>
              <a:rPr lang="fr-FR" sz="2400" dirty="0" err="1">
                <a:latin typeface="Garamond" pitchFamily="18" charset="0"/>
              </a:rPr>
              <a:t>Napoleone</a:t>
            </a:r>
            <a:r>
              <a:rPr lang="fr-FR" sz="2400" dirty="0">
                <a:latin typeface="Garamond" pitchFamily="18" charset="0"/>
              </a:rPr>
              <a:t>, </a:t>
            </a:r>
            <a:r>
              <a:rPr lang="fr-FR" sz="2400" dirty="0" smtClean="0">
                <a:latin typeface="Garamond" pitchFamily="18" charset="0"/>
              </a:rPr>
              <a:t>2008; </a:t>
            </a:r>
            <a:r>
              <a:rPr lang="fr-FR" sz="2400" dirty="0" err="1" smtClean="0">
                <a:latin typeface="Garamond" pitchFamily="18" charset="0"/>
              </a:rPr>
              <a:t>McMillen</a:t>
            </a:r>
            <a:r>
              <a:rPr lang="fr-FR" sz="2400" dirty="0">
                <a:latin typeface="Garamond" pitchFamily="18" charset="0"/>
              </a:rPr>
              <a:t>, </a:t>
            </a:r>
            <a:r>
              <a:rPr lang="fr-FR" sz="2400" dirty="0" err="1">
                <a:latin typeface="Garamond" pitchFamily="18" charset="0"/>
              </a:rPr>
              <a:t>Redfearn</a:t>
            </a:r>
            <a:r>
              <a:rPr lang="fr-FR" sz="2400" dirty="0">
                <a:latin typeface="Garamond" pitchFamily="18" charset="0"/>
              </a:rPr>
              <a:t>, </a:t>
            </a:r>
            <a:r>
              <a:rPr lang="fr-FR" sz="2400" dirty="0" smtClean="0">
                <a:latin typeface="Garamond" pitchFamily="18" charset="0"/>
              </a:rPr>
              <a:t>2010)</a:t>
            </a:r>
            <a:endParaRPr lang="fr-FR" sz="2400" dirty="0">
              <a:latin typeface="Garamond" pitchFamily="18" charset="0"/>
            </a:endParaRPr>
          </a:p>
          <a:p>
            <a:pPr>
              <a:lnSpc>
                <a:spcPct val="90000"/>
              </a:lnSpc>
            </a:pPr>
            <a:endParaRPr lang="fr-FR" sz="2400" dirty="0" smtClean="0">
              <a:latin typeface="Garamond" pitchFamily="18" charset="0"/>
            </a:endParaRPr>
          </a:p>
          <a:p>
            <a:pPr>
              <a:lnSpc>
                <a:spcPct val="90000"/>
              </a:lnSpc>
            </a:pPr>
            <a:r>
              <a:rPr lang="fr-FR" sz="2800" dirty="0">
                <a:latin typeface="Garamond" pitchFamily="18" charset="0"/>
              </a:rPr>
              <a:t>1. Identification of </a:t>
            </a:r>
            <a:r>
              <a:rPr lang="fr-FR" sz="2800" dirty="0" err="1">
                <a:latin typeface="Garamond" pitchFamily="18" charset="0"/>
              </a:rPr>
              <a:t>subcenters</a:t>
            </a:r>
            <a:endParaRPr lang="fr-FR" sz="2800" dirty="0">
              <a:latin typeface="Garamond" pitchFamily="18" charset="0"/>
            </a:endParaRPr>
          </a:p>
          <a:p>
            <a:pPr lvl="1">
              <a:lnSpc>
                <a:spcPct val="90000"/>
              </a:lnSpc>
            </a:pPr>
            <a:r>
              <a:rPr lang="fr-FR" sz="2400" dirty="0">
                <a:latin typeface="Garamond" pitchFamily="18" charset="0"/>
              </a:rPr>
              <a:t>Giuliano and Small (1991)’s </a:t>
            </a:r>
            <a:r>
              <a:rPr lang="fr-FR" sz="2400" dirty="0" err="1">
                <a:latin typeface="Garamond" pitchFamily="18" charset="0"/>
              </a:rPr>
              <a:t>criterion</a:t>
            </a:r>
            <a:r>
              <a:rPr lang="fr-FR" sz="2400" dirty="0">
                <a:latin typeface="Garamond" pitchFamily="18" charset="0"/>
              </a:rPr>
              <a:t> : job </a:t>
            </a:r>
            <a:r>
              <a:rPr lang="fr-FR" sz="2400" dirty="0" err="1">
                <a:latin typeface="Garamond" pitchFamily="18" charset="0"/>
              </a:rPr>
              <a:t>density</a:t>
            </a:r>
            <a:r>
              <a:rPr lang="fr-FR" sz="2400" dirty="0">
                <a:latin typeface="Garamond" pitchFamily="18" charset="0"/>
              </a:rPr>
              <a:t> and minimum </a:t>
            </a:r>
            <a:r>
              <a:rPr lang="fr-FR" sz="2400" dirty="0" err="1">
                <a:latin typeface="Garamond" pitchFamily="18" charset="0"/>
              </a:rPr>
              <a:t>number</a:t>
            </a:r>
            <a:r>
              <a:rPr lang="fr-FR" sz="2400" dirty="0">
                <a:latin typeface="Garamond" pitchFamily="18" charset="0"/>
              </a:rPr>
              <a:t> of </a:t>
            </a:r>
            <a:r>
              <a:rPr lang="fr-FR" sz="2400" dirty="0" smtClean="0">
                <a:latin typeface="Garamond" pitchFamily="18" charset="0"/>
              </a:rPr>
              <a:t>jobs (</a:t>
            </a:r>
            <a:r>
              <a:rPr lang="fr-FR" sz="2400" dirty="0" err="1" smtClean="0">
                <a:latin typeface="Garamond" pitchFamily="18" charset="0"/>
              </a:rPr>
              <a:t>Geolocalized</a:t>
            </a:r>
            <a:r>
              <a:rPr lang="fr-FR" sz="2400" dirty="0" smtClean="0">
                <a:latin typeface="Garamond" pitchFamily="18" charset="0"/>
              </a:rPr>
              <a:t> Data </a:t>
            </a:r>
            <a:r>
              <a:rPr lang="fr-FR" sz="2400" dirty="0" err="1" smtClean="0">
                <a:latin typeface="Garamond" pitchFamily="18" charset="0"/>
              </a:rPr>
              <a:t>from</a:t>
            </a:r>
            <a:r>
              <a:rPr lang="fr-FR" sz="2400" dirty="0" smtClean="0">
                <a:latin typeface="Garamond" pitchFamily="18" charset="0"/>
              </a:rPr>
              <a:t> INSEE)</a:t>
            </a:r>
            <a:endParaRPr lang="fr-FR" sz="24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232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ERES Conference 2014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95D2-47F6-4356-900C-43416E951244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6" name="Espace réservé du contenu 5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1508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ERES Conference 2014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95D2-47F6-4356-900C-43416E951244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5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21596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1132</TotalTime>
  <Words>680</Words>
  <Application>Microsoft Office PowerPoint</Application>
  <PresentationFormat>Affichage à l'écran (4:3)</PresentationFormat>
  <Paragraphs>153</Paragraphs>
  <Slides>15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Origine</vt:lpstr>
      <vt:lpstr>A comparison of residential and commercial real estate values in polycentric cities</vt:lpstr>
      <vt:lpstr>Presentation</vt:lpstr>
      <vt:lpstr>Background</vt:lpstr>
      <vt:lpstr>Background</vt:lpstr>
      <vt:lpstr>Background</vt:lpstr>
      <vt:lpstr>Aim of the paper</vt:lpstr>
      <vt:lpstr>Method and Data</vt:lpstr>
      <vt:lpstr>Présentation PowerPoint</vt:lpstr>
      <vt:lpstr>Présentation PowerPoint</vt:lpstr>
      <vt:lpstr>Method and Data</vt:lpstr>
      <vt:lpstr>Results</vt:lpstr>
      <vt:lpstr>Présentation PowerPoint</vt:lpstr>
      <vt:lpstr>Présentation PowerPoint</vt:lpstr>
      <vt:lpstr>Présentation PowerPoint</vt:lpstr>
      <vt:lpstr>Conclusion</vt:lpstr>
    </vt:vector>
  </TitlesOfParts>
  <Company>BEM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énergétique et valeur verte pour l’immobilier d’entreprise : application au patrimoine d’un grand opérateur.</dc:title>
  <dc:creator>Aurelien DECAMPS</dc:creator>
  <cp:lastModifiedBy>Decamps Aurelien</cp:lastModifiedBy>
  <cp:revision>143</cp:revision>
  <dcterms:created xsi:type="dcterms:W3CDTF">2012-06-16T14:15:54Z</dcterms:created>
  <dcterms:modified xsi:type="dcterms:W3CDTF">2014-06-26T07:23:59Z</dcterms:modified>
</cp:coreProperties>
</file>