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71" r:id="rId3"/>
    <p:sldId id="259" r:id="rId4"/>
    <p:sldId id="260" r:id="rId5"/>
    <p:sldId id="277" r:id="rId6"/>
    <p:sldId id="275" r:id="rId7"/>
    <p:sldId id="265" r:id="rId8"/>
    <p:sldId id="273" r:id="rId9"/>
    <p:sldId id="276" r:id="rId10"/>
    <p:sldId id="270" r:id="rId11"/>
    <p:sldId id="266" r:id="rId12"/>
    <p:sldId id="267" r:id="rId13"/>
    <p:sldId id="268" r:id="rId14"/>
  </p:sldIdLst>
  <p:sldSz cx="9144000" cy="6858000" type="screen4x3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just forma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19" autoAdjust="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51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FC24B3-603E-4858-BF5E-0F0F7E6E9E63}" type="datetimeFigureOut">
              <a:rPr lang="en-GB" smtClean="0"/>
              <a:t>18/06/2015</a:t>
            </a:fld>
            <a:endParaRPr lang="en-GB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5E4845-5CDC-4C51-A811-4766DF988A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012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E4845-5CDC-4C51-A811-4766DF988A6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291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E4845-5CDC-4C51-A811-4766DF988A6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988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BAE18-5F27-4916-A8B0-9464646655E8}" type="slidenum">
              <a:rPr lang="sv-SE" smtClean="0"/>
              <a:pPr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28258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Östersund_äo_ekonomi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859" y="283925"/>
            <a:ext cx="8639430" cy="5808155"/>
          </a:xfrm>
          <a:prstGeom prst="rect">
            <a:avLst/>
          </a:prstGeom>
        </p:spPr>
      </p:pic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685800" y="3072891"/>
            <a:ext cx="5835014" cy="686002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32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228600" y="228600"/>
            <a:ext cx="8686800" cy="5923446"/>
          </a:xfrm>
          <a:prstGeom prst="rect">
            <a:avLst/>
          </a:prstGeom>
          <a:solidFill>
            <a:srgbClr val="3C71B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Frihandsfigur 7"/>
          <p:cNvSpPr/>
          <p:nvPr/>
        </p:nvSpPr>
        <p:spPr>
          <a:xfrm rot="60000">
            <a:off x="302025" y="315820"/>
            <a:ext cx="8566723" cy="5737517"/>
          </a:xfrm>
          <a:custGeom>
            <a:avLst/>
            <a:gdLst>
              <a:gd name="connsiteX0" fmla="*/ 0 w 8382000"/>
              <a:gd name="connsiteY0" fmla="*/ 0 h 5257800"/>
              <a:gd name="connsiteX1" fmla="*/ 8382000 w 8382000"/>
              <a:gd name="connsiteY1" fmla="*/ 0 h 5257800"/>
              <a:gd name="connsiteX2" fmla="*/ 8382000 w 8382000"/>
              <a:gd name="connsiteY2" fmla="*/ 5257800 h 5257800"/>
              <a:gd name="connsiteX3" fmla="*/ 0 w 8382000"/>
              <a:gd name="connsiteY3" fmla="*/ 5257800 h 5257800"/>
              <a:gd name="connsiteX4" fmla="*/ 0 w 8382000"/>
              <a:gd name="connsiteY4" fmla="*/ 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82000" h="5257800">
                <a:moveTo>
                  <a:pt x="0" y="0"/>
                </a:moveTo>
                <a:lnTo>
                  <a:pt x="8382000" y="0"/>
                </a:lnTo>
                <a:lnTo>
                  <a:pt x="8382000" y="5257800"/>
                </a:lnTo>
                <a:lnTo>
                  <a:pt x="0" y="52578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3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332656"/>
            <a:ext cx="750912" cy="5793507"/>
          </a:xfrm>
          <a:prstGeom prst="rect">
            <a:avLst/>
          </a:prstGeom>
        </p:spPr>
        <p:txBody>
          <a:bodyPr vert="eaVert"/>
          <a:lstStyle>
            <a:lvl1pPr>
              <a:defRPr sz="3200" baseline="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332656"/>
            <a:ext cx="6019800" cy="5793507"/>
          </a:xfrm>
          <a:prstGeom prst="rect">
            <a:avLst/>
          </a:prstGeom>
        </p:spPr>
        <p:txBody>
          <a:bodyPr vert="eaVert"/>
          <a:lstStyle>
            <a:lvl1pPr marL="288000" indent="-288000">
              <a:buClr>
                <a:srgbClr val="3C71B6"/>
              </a:buClr>
              <a:buFont typeface="Arial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1pPr>
            <a:lvl2pPr>
              <a:buClr>
                <a:srgbClr val="3C71B6"/>
              </a:buClr>
              <a:defRPr sz="1600">
                <a:latin typeface="Arial" pitchFamily="34" charset="0"/>
                <a:cs typeface="Arial" pitchFamily="34" charset="0"/>
              </a:defRPr>
            </a:lvl2pPr>
            <a:lvl3pPr>
              <a:buClr>
                <a:srgbClr val="3C71B6"/>
              </a:buClr>
              <a:defRPr sz="1600" i="1">
                <a:latin typeface="Arial" pitchFamily="34" charset="0"/>
                <a:cs typeface="Arial" pitchFamily="34" charset="0"/>
              </a:defRPr>
            </a:lvl3pPr>
            <a:lvl4pPr>
              <a:buClr>
                <a:srgbClr val="3C71B6"/>
              </a:buClr>
              <a:defRPr sz="1400" b="0">
                <a:latin typeface="Arial" pitchFamily="34" charset="0"/>
                <a:cs typeface="Arial" pitchFamily="34" charset="0"/>
              </a:defRPr>
            </a:lvl4pPr>
            <a:lvl5pPr>
              <a:buClr>
                <a:srgbClr val="3C71B6"/>
              </a:buClr>
              <a:defRPr sz="1400" b="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64CC0-309E-4B71-A651-DF3A64CD9851}" type="datetimeFigureOut">
              <a:rPr lang="sv-SE" smtClean="0"/>
              <a:pPr/>
              <a:t>2015-06-18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A73FB2-AC64-4BDE-98DB-E18E23AB152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2" name="Bildobjekt 11" descr="CER_eng_209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7378" y="4975835"/>
            <a:ext cx="1211580" cy="5912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5013176"/>
            <a:ext cx="7772400" cy="75579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83568" y="3512989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64CC0-309E-4B71-A651-DF3A64CD9851}" type="datetimeFigureOut">
              <a:rPr lang="sv-SE" smtClean="0"/>
              <a:pPr/>
              <a:t>2015-06-18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821871" cy="365125"/>
          </a:xfrm>
          <a:prstGeom prst="rect">
            <a:avLst/>
          </a:prstGeom>
        </p:spPr>
        <p:txBody>
          <a:bodyPr/>
          <a:lstStyle/>
          <a:p>
            <a:fld id="{35A73FB2-AC64-4BDE-98DB-E18E23AB152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64CC0-309E-4B71-A651-DF3A64CD9851}" type="datetimeFigureOut">
              <a:rPr lang="sv-SE" smtClean="0"/>
              <a:pPr/>
              <a:t>2015-06-18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994229" cy="365125"/>
          </a:xfrm>
          <a:prstGeom prst="rect">
            <a:avLst/>
          </a:prstGeom>
        </p:spPr>
        <p:txBody>
          <a:bodyPr/>
          <a:lstStyle/>
          <a:p>
            <a:fld id="{35A73FB2-AC64-4BDE-98DB-E18E23AB152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ast Rubrik Blå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6"/>
          <p:cNvGrpSpPr/>
          <p:nvPr/>
        </p:nvGrpSpPr>
        <p:grpSpPr>
          <a:xfrm>
            <a:off x="228600" y="228600"/>
            <a:ext cx="8686800" cy="5923446"/>
            <a:chOff x="228600" y="228600"/>
            <a:chExt cx="8686800" cy="5923446"/>
          </a:xfrm>
        </p:grpSpPr>
        <p:sp>
          <p:nvSpPr>
            <p:cNvPr id="10" name="Rektangel 9"/>
            <p:cNvSpPr/>
            <p:nvPr/>
          </p:nvSpPr>
          <p:spPr>
            <a:xfrm>
              <a:off x="228600" y="228600"/>
              <a:ext cx="8686800" cy="5923446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" name="Frihandsfigur 11"/>
            <p:cNvSpPr/>
            <p:nvPr/>
          </p:nvSpPr>
          <p:spPr>
            <a:xfrm rot="60000">
              <a:off x="302025" y="315820"/>
              <a:ext cx="8566723" cy="5737517"/>
            </a:xfrm>
            <a:custGeom>
              <a:avLst/>
              <a:gdLst>
                <a:gd name="connsiteX0" fmla="*/ 0 w 8382000"/>
                <a:gd name="connsiteY0" fmla="*/ 0 h 5257800"/>
                <a:gd name="connsiteX1" fmla="*/ 8382000 w 8382000"/>
                <a:gd name="connsiteY1" fmla="*/ 0 h 5257800"/>
                <a:gd name="connsiteX2" fmla="*/ 8382000 w 8382000"/>
                <a:gd name="connsiteY2" fmla="*/ 5257800 h 5257800"/>
                <a:gd name="connsiteX3" fmla="*/ 0 w 8382000"/>
                <a:gd name="connsiteY3" fmla="*/ 5257800 h 5257800"/>
                <a:gd name="connsiteX4" fmla="*/ 0 w 8382000"/>
                <a:gd name="connsiteY4" fmla="*/ 0 h 525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82000" h="5257800">
                  <a:moveTo>
                    <a:pt x="0" y="0"/>
                  </a:moveTo>
                  <a:lnTo>
                    <a:pt x="8382000" y="0"/>
                  </a:lnTo>
                  <a:lnTo>
                    <a:pt x="8382000" y="5257800"/>
                  </a:lnTo>
                  <a:lnTo>
                    <a:pt x="0" y="5257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5A5"/>
            </a:solidFill>
            <a:ln>
              <a:noFill/>
            </a:ln>
            <a:effectLst/>
            <a:scene3d>
              <a:camera prst="orthographicFront">
                <a:rot lat="0" lon="0" rev="3000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  <p:sp>
        <p:nvSpPr>
          <p:cNvPr id="14" name="Rubrik 1"/>
          <p:cNvSpPr>
            <a:spLocks noGrp="1"/>
          </p:cNvSpPr>
          <p:nvPr>
            <p:ph type="title"/>
          </p:nvPr>
        </p:nvSpPr>
        <p:spPr>
          <a:xfrm>
            <a:off x="683568" y="1196752"/>
            <a:ext cx="7848872" cy="43204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5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64CC0-309E-4B71-A651-DF3A64CD9851}" type="datetimeFigureOut">
              <a:rPr lang="sv-SE" smtClean="0"/>
              <a:pPr/>
              <a:t>2015-06-18</a:t>
            </a:fld>
            <a:endParaRPr lang="sv-SE"/>
          </a:p>
        </p:txBody>
      </p:sp>
      <p:sp>
        <p:nvSpPr>
          <p:cNvPr id="16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17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957943" cy="365125"/>
          </a:xfrm>
          <a:prstGeom prst="rect">
            <a:avLst/>
          </a:prstGeom>
        </p:spPr>
        <p:txBody>
          <a:bodyPr/>
          <a:lstStyle/>
          <a:p>
            <a:fld id="{35A73FB2-AC64-4BDE-98DB-E18E23AB152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9" name="Platshållare för innehåll 3"/>
          <p:cNvSpPr>
            <a:spLocks noGrp="1"/>
          </p:cNvSpPr>
          <p:nvPr>
            <p:ph sz="half" idx="13"/>
          </p:nvPr>
        </p:nvSpPr>
        <p:spPr>
          <a:xfrm>
            <a:off x="683568" y="1988841"/>
            <a:ext cx="7488832" cy="2808312"/>
          </a:xfrm>
          <a:prstGeom prst="rect">
            <a:avLst/>
          </a:prstGeom>
        </p:spPr>
        <p:txBody>
          <a:bodyPr/>
          <a:lstStyle>
            <a:lvl1pPr marL="288000" indent="-288000"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Clr>
                <a:schemeClr val="bg1"/>
              </a:buClr>
              <a:buFontTx/>
              <a:buNone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buClr>
                <a:schemeClr val="bg1"/>
              </a:buClr>
              <a:buFontTx/>
              <a:buNone/>
              <a:defRPr sz="160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buClr>
                <a:schemeClr val="bg1"/>
              </a:buClr>
              <a:buFontTx/>
              <a:buNone/>
              <a:defRPr sz="14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buClr>
                <a:schemeClr val="bg1"/>
              </a:buClr>
              <a:buFontTx/>
              <a:buNone/>
              <a:defRPr sz="14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pic>
        <p:nvPicPr>
          <p:cNvPr id="23" name="Bildobjekt 22" descr="CER_eng_209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820" y="6182526"/>
            <a:ext cx="1211580" cy="5912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 och innehåll Blå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3"/>
          <p:cNvGrpSpPr/>
          <p:nvPr/>
        </p:nvGrpSpPr>
        <p:grpSpPr>
          <a:xfrm>
            <a:off x="228600" y="228600"/>
            <a:ext cx="8686800" cy="5923446"/>
            <a:chOff x="228600" y="228600"/>
            <a:chExt cx="8686800" cy="5923446"/>
          </a:xfrm>
        </p:grpSpPr>
        <p:sp>
          <p:nvSpPr>
            <p:cNvPr id="10" name="Rektangel 9"/>
            <p:cNvSpPr/>
            <p:nvPr/>
          </p:nvSpPr>
          <p:spPr>
            <a:xfrm>
              <a:off x="228600" y="228600"/>
              <a:ext cx="8686800" cy="5923446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" name="Frihandsfigur 11"/>
            <p:cNvSpPr/>
            <p:nvPr/>
          </p:nvSpPr>
          <p:spPr>
            <a:xfrm rot="60000">
              <a:off x="302025" y="315820"/>
              <a:ext cx="8566723" cy="5737517"/>
            </a:xfrm>
            <a:custGeom>
              <a:avLst/>
              <a:gdLst>
                <a:gd name="connsiteX0" fmla="*/ 0 w 8382000"/>
                <a:gd name="connsiteY0" fmla="*/ 0 h 5257800"/>
                <a:gd name="connsiteX1" fmla="*/ 8382000 w 8382000"/>
                <a:gd name="connsiteY1" fmla="*/ 0 h 5257800"/>
                <a:gd name="connsiteX2" fmla="*/ 8382000 w 8382000"/>
                <a:gd name="connsiteY2" fmla="*/ 5257800 h 5257800"/>
                <a:gd name="connsiteX3" fmla="*/ 0 w 8382000"/>
                <a:gd name="connsiteY3" fmla="*/ 5257800 h 5257800"/>
                <a:gd name="connsiteX4" fmla="*/ 0 w 8382000"/>
                <a:gd name="connsiteY4" fmla="*/ 0 h 525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82000" h="5257800">
                  <a:moveTo>
                    <a:pt x="0" y="0"/>
                  </a:moveTo>
                  <a:lnTo>
                    <a:pt x="8382000" y="0"/>
                  </a:lnTo>
                  <a:lnTo>
                    <a:pt x="8382000" y="5257800"/>
                  </a:lnTo>
                  <a:lnTo>
                    <a:pt x="0" y="5257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5A5"/>
            </a:solidFill>
            <a:ln>
              <a:noFill/>
            </a:ln>
            <a:effectLst/>
            <a:scene3d>
              <a:camera prst="orthographicFront">
                <a:rot lat="0" lon="0" rev="3000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  <p:sp>
        <p:nvSpPr>
          <p:cNvPr id="14" name="Rubrik 1"/>
          <p:cNvSpPr>
            <a:spLocks noGrp="1"/>
          </p:cNvSpPr>
          <p:nvPr>
            <p:ph type="title"/>
          </p:nvPr>
        </p:nvSpPr>
        <p:spPr>
          <a:xfrm>
            <a:off x="683568" y="1196752"/>
            <a:ext cx="7848872" cy="43204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6" name="Platshållare för innehåll 3"/>
          <p:cNvSpPr>
            <a:spLocks noGrp="1"/>
          </p:cNvSpPr>
          <p:nvPr>
            <p:ph sz="half" idx="12"/>
          </p:nvPr>
        </p:nvSpPr>
        <p:spPr>
          <a:xfrm>
            <a:off x="683568" y="1988841"/>
            <a:ext cx="7488832" cy="2808312"/>
          </a:xfrm>
          <a:prstGeom prst="rect">
            <a:avLst/>
          </a:prstGeom>
        </p:spPr>
        <p:txBody>
          <a:bodyPr/>
          <a:lstStyle>
            <a:lvl1pPr marL="288000" indent="-288000">
              <a:buClr>
                <a:schemeClr val="bg1"/>
              </a:buClr>
              <a:buFont typeface="Arial" pitchFamily="34" charset="0"/>
              <a:buChar char="•"/>
              <a:defRPr sz="18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Clr>
                <a:schemeClr val="bg1"/>
              </a:buClr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buClr>
                <a:schemeClr val="bg1"/>
              </a:buClr>
              <a:defRPr sz="160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buClr>
                <a:schemeClr val="bg1"/>
              </a:buClr>
              <a:defRPr sz="14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buClr>
                <a:schemeClr val="bg1"/>
              </a:buClr>
              <a:defRPr sz="14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5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64CC0-309E-4B71-A651-DF3A64CD9851}" type="datetimeFigureOut">
              <a:rPr lang="sv-SE" smtClean="0"/>
              <a:pPr/>
              <a:t>2015-06-18</a:t>
            </a:fld>
            <a:endParaRPr lang="sv-SE"/>
          </a:p>
        </p:txBody>
      </p:sp>
      <p:sp>
        <p:nvSpPr>
          <p:cNvPr id="17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18" name="Platshållare för bildnummer 5"/>
          <p:cNvSpPr>
            <a:spLocks noGrp="1"/>
          </p:cNvSpPr>
          <p:nvPr>
            <p:ph type="sldNum" sz="quarter" idx="13"/>
          </p:nvPr>
        </p:nvSpPr>
        <p:spPr>
          <a:xfrm>
            <a:off x="6553200" y="6356350"/>
            <a:ext cx="886883" cy="365125"/>
          </a:xfrm>
          <a:prstGeom prst="rect">
            <a:avLst/>
          </a:prstGeom>
        </p:spPr>
        <p:txBody>
          <a:bodyPr/>
          <a:lstStyle/>
          <a:p>
            <a:fld id="{35A73FB2-AC64-4BDE-98DB-E18E23AB152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21" name="Bildobjekt 20" descr="CER_eng_209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820" y="6182526"/>
            <a:ext cx="1211580" cy="5912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"/>
          <p:cNvSpPr>
            <a:spLocks noGrp="1"/>
          </p:cNvSpPr>
          <p:nvPr>
            <p:ph type="title"/>
          </p:nvPr>
        </p:nvSpPr>
        <p:spPr>
          <a:xfrm>
            <a:off x="683568" y="1196752"/>
            <a:ext cx="7848872" cy="43204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24" name="Platshållare för text 23"/>
          <p:cNvSpPr>
            <a:spLocks noGrp="1"/>
          </p:cNvSpPr>
          <p:nvPr>
            <p:ph type="body" sz="quarter" idx="10"/>
          </p:nvPr>
        </p:nvSpPr>
        <p:spPr>
          <a:xfrm>
            <a:off x="684213" y="1989138"/>
            <a:ext cx="7488237" cy="2808287"/>
          </a:xfrm>
          <a:prstGeom prst="rect">
            <a:avLst/>
          </a:prstGeom>
        </p:spPr>
        <p:txBody>
          <a:bodyPr/>
          <a:lstStyle>
            <a:lvl1pPr marL="288000" indent="-288000">
              <a:buClr>
                <a:srgbClr val="3C71B6"/>
              </a:buClr>
              <a:buFont typeface="Arial" pitchFamily="34" charset="0"/>
              <a:buChar char="•"/>
              <a:defRPr sz="1800" baseline="0">
                <a:latin typeface="Arial" pitchFamily="34" charset="0"/>
                <a:cs typeface="Arial" pitchFamily="34" charset="0"/>
              </a:defRPr>
            </a:lvl1pPr>
            <a:lvl2pPr>
              <a:buClr>
                <a:srgbClr val="3C71B6"/>
              </a:buClr>
              <a:defRPr sz="1600">
                <a:latin typeface="Arial" pitchFamily="34" charset="0"/>
                <a:cs typeface="Arial" pitchFamily="34" charset="0"/>
              </a:defRPr>
            </a:lvl2pPr>
            <a:lvl3pPr>
              <a:buClr>
                <a:srgbClr val="3C71B6"/>
              </a:buClr>
              <a:defRPr sz="1600" i="1">
                <a:latin typeface="Arial" pitchFamily="34" charset="0"/>
                <a:cs typeface="Arial" pitchFamily="34" charset="0"/>
              </a:defRPr>
            </a:lvl3pPr>
            <a:lvl4pPr>
              <a:buClr>
                <a:srgbClr val="3C71B6"/>
              </a:buClr>
              <a:defRPr sz="1400" b="0">
                <a:latin typeface="Arial" pitchFamily="34" charset="0"/>
                <a:cs typeface="Arial" pitchFamily="34" charset="0"/>
              </a:defRPr>
            </a:lvl4pPr>
            <a:lvl5pPr>
              <a:buClr>
                <a:srgbClr val="3C71B6"/>
              </a:buClr>
              <a:defRPr sz="1400" b="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8" name="Platshållare för datum 4"/>
          <p:cNvSpPr>
            <a:spLocks noGrp="1"/>
          </p:cNvSpPr>
          <p:nvPr>
            <p:ph type="dt" sz="half" idx="11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64CC0-309E-4B71-A651-DF3A64CD9851}" type="datetimeFigureOut">
              <a:rPr lang="sv-SE" smtClean="0"/>
              <a:pPr/>
              <a:t>2015-06-18</a:t>
            </a:fld>
            <a:endParaRPr lang="sv-SE"/>
          </a:p>
        </p:txBody>
      </p:sp>
      <p:sp>
        <p:nvSpPr>
          <p:cNvPr id="9" name="Platshållare för sidfot 5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10" name="Platshållare för bildnummer 6"/>
          <p:cNvSpPr>
            <a:spLocks noGrp="1"/>
          </p:cNvSpPr>
          <p:nvPr>
            <p:ph type="sldNum" sz="quarter" idx="13"/>
          </p:nvPr>
        </p:nvSpPr>
        <p:spPr>
          <a:xfrm>
            <a:off x="6553200" y="6356350"/>
            <a:ext cx="867229" cy="365125"/>
          </a:xfrm>
          <a:prstGeom prst="rect">
            <a:avLst/>
          </a:prstGeom>
        </p:spPr>
        <p:txBody>
          <a:bodyPr/>
          <a:lstStyle/>
          <a:p>
            <a:fld id="{35A73FB2-AC64-4BDE-98DB-E18E23AB152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43204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988840"/>
            <a:ext cx="4038600" cy="4137323"/>
          </a:xfrm>
          <a:prstGeom prst="rect">
            <a:avLst/>
          </a:prstGeom>
        </p:spPr>
        <p:txBody>
          <a:bodyPr/>
          <a:lstStyle>
            <a:lvl1pPr marL="288000" indent="-288000">
              <a:buClr>
                <a:srgbClr val="3C71B6"/>
              </a:buClr>
              <a:buFont typeface="Arial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1pPr>
            <a:lvl2pPr>
              <a:buClr>
                <a:srgbClr val="3C71B6"/>
              </a:buClr>
              <a:defRPr sz="1600">
                <a:latin typeface="Arial" pitchFamily="34" charset="0"/>
                <a:cs typeface="Arial" pitchFamily="34" charset="0"/>
              </a:defRPr>
            </a:lvl2pPr>
            <a:lvl3pPr>
              <a:buClr>
                <a:srgbClr val="3C71B6"/>
              </a:buClr>
              <a:defRPr sz="1600" i="1">
                <a:latin typeface="Arial" pitchFamily="34" charset="0"/>
                <a:cs typeface="Arial" pitchFamily="34" charset="0"/>
              </a:defRPr>
            </a:lvl3pPr>
            <a:lvl4pPr>
              <a:buClr>
                <a:srgbClr val="3C71B6"/>
              </a:buClr>
              <a:defRPr sz="1400" b="0">
                <a:latin typeface="Arial" pitchFamily="34" charset="0"/>
                <a:cs typeface="Arial" pitchFamily="34" charset="0"/>
              </a:defRPr>
            </a:lvl4pPr>
            <a:lvl5pPr>
              <a:buClr>
                <a:srgbClr val="3C71B6"/>
              </a:buClr>
              <a:defRPr sz="1400" b="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988840"/>
            <a:ext cx="4038600" cy="4137323"/>
          </a:xfrm>
          <a:prstGeom prst="rect">
            <a:avLst/>
          </a:prstGeom>
        </p:spPr>
        <p:txBody>
          <a:bodyPr/>
          <a:lstStyle>
            <a:lvl1pPr marL="288000" indent="-288000">
              <a:buClr>
                <a:srgbClr val="3C71B6"/>
              </a:buClr>
              <a:buFont typeface="Arial" pitchFamily="34" charset="0"/>
              <a:buChar char="•"/>
              <a:defRPr sz="1800" b="0">
                <a:latin typeface="Arial" pitchFamily="34" charset="0"/>
                <a:cs typeface="Arial" pitchFamily="34" charset="0"/>
              </a:defRPr>
            </a:lvl1pPr>
            <a:lvl2pPr>
              <a:buClr>
                <a:srgbClr val="3C71B6"/>
              </a:buClr>
              <a:defRPr sz="1600">
                <a:latin typeface="Arial" pitchFamily="34" charset="0"/>
                <a:cs typeface="Arial" pitchFamily="34" charset="0"/>
              </a:defRPr>
            </a:lvl2pPr>
            <a:lvl3pPr>
              <a:buClr>
                <a:srgbClr val="3C71B6"/>
              </a:buClr>
              <a:defRPr sz="1600" i="1">
                <a:latin typeface="Arial" pitchFamily="34" charset="0"/>
                <a:cs typeface="Arial" pitchFamily="34" charset="0"/>
              </a:defRPr>
            </a:lvl3pPr>
            <a:lvl4pPr>
              <a:buClr>
                <a:srgbClr val="3C71B6"/>
              </a:buClr>
              <a:defRPr sz="1400" b="0">
                <a:latin typeface="Arial" pitchFamily="34" charset="0"/>
                <a:cs typeface="Arial" pitchFamily="34" charset="0"/>
              </a:defRPr>
            </a:lvl4pPr>
            <a:lvl5pPr>
              <a:buClr>
                <a:srgbClr val="3C71B6"/>
              </a:buClr>
              <a:defRPr sz="1400" b="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64CC0-309E-4B71-A651-DF3A64CD9851}" type="datetimeFigureOut">
              <a:rPr lang="sv-SE" smtClean="0"/>
              <a:pPr/>
              <a:t>2015-06-18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812800" cy="365125"/>
          </a:xfrm>
          <a:prstGeom prst="rect">
            <a:avLst/>
          </a:prstGeom>
        </p:spPr>
        <p:txBody>
          <a:bodyPr/>
          <a:lstStyle/>
          <a:p>
            <a:fld id="{35A73FB2-AC64-4BDE-98DB-E18E23AB152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64CC0-309E-4B71-A651-DF3A64CD9851}" type="datetimeFigureOut">
              <a:rPr lang="sv-SE" smtClean="0"/>
              <a:pPr/>
              <a:t>2015-06-18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A73FB2-AC64-4BDE-98DB-E18E23AB152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Rubrik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43204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1" name="Platshållare för innehåll 2"/>
          <p:cNvSpPr>
            <a:spLocks noGrp="1"/>
          </p:cNvSpPr>
          <p:nvPr>
            <p:ph sz="half" idx="1"/>
          </p:nvPr>
        </p:nvSpPr>
        <p:spPr>
          <a:xfrm>
            <a:off x="4644008" y="1988840"/>
            <a:ext cx="4038600" cy="4137323"/>
          </a:xfrm>
          <a:prstGeom prst="rect">
            <a:avLst/>
          </a:prstGeom>
        </p:spPr>
        <p:txBody>
          <a:bodyPr/>
          <a:lstStyle>
            <a:lvl1pPr marL="288000" indent="-288000">
              <a:buClr>
                <a:srgbClr val="3C71B6"/>
              </a:buClr>
              <a:buFont typeface="Arial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1pPr>
            <a:lvl2pPr>
              <a:buClr>
                <a:srgbClr val="3C71B6"/>
              </a:buClr>
              <a:defRPr sz="1600">
                <a:latin typeface="Arial" pitchFamily="34" charset="0"/>
                <a:cs typeface="Arial" pitchFamily="34" charset="0"/>
              </a:defRPr>
            </a:lvl2pPr>
            <a:lvl3pPr>
              <a:buClr>
                <a:srgbClr val="3C71B6"/>
              </a:buClr>
              <a:defRPr sz="1600" i="1">
                <a:latin typeface="Arial" pitchFamily="34" charset="0"/>
                <a:cs typeface="Arial" pitchFamily="34" charset="0"/>
              </a:defRPr>
            </a:lvl3pPr>
            <a:lvl4pPr>
              <a:buClr>
                <a:srgbClr val="3C71B6"/>
              </a:buClr>
              <a:defRPr sz="1400" b="0">
                <a:latin typeface="Arial" pitchFamily="34" charset="0"/>
                <a:cs typeface="Arial" pitchFamily="34" charset="0"/>
              </a:defRPr>
            </a:lvl4pPr>
            <a:lvl5pPr>
              <a:buClr>
                <a:srgbClr val="3C71B6"/>
              </a:buClr>
              <a:defRPr sz="1400" b="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3568" y="1196752"/>
            <a:ext cx="7931224" cy="432048"/>
          </a:xfrm>
          <a:prstGeom prst="rect">
            <a:avLst/>
          </a:prstGeom>
        </p:spPr>
        <p:txBody>
          <a:bodyPr/>
          <a:lstStyle>
            <a:lvl1pPr>
              <a:defRPr sz="3200" baseline="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64CC0-309E-4B71-A651-DF3A64CD9851}" type="datetimeFigureOut">
              <a:rPr lang="sv-SE" smtClean="0"/>
              <a:pPr/>
              <a:t>2015-06-18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821871" cy="365125"/>
          </a:xfrm>
          <a:prstGeom prst="rect">
            <a:avLst/>
          </a:prstGeom>
        </p:spPr>
        <p:txBody>
          <a:bodyPr/>
          <a:lstStyle/>
          <a:p>
            <a:fld id="{35A73FB2-AC64-4BDE-98DB-E18E23AB152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64CC0-309E-4B71-A651-DF3A64CD9851}" type="datetimeFigureOut">
              <a:rPr lang="sv-SE" smtClean="0"/>
              <a:pPr/>
              <a:t>2015-06-18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840014" cy="365125"/>
          </a:xfrm>
          <a:prstGeom prst="rect">
            <a:avLst/>
          </a:prstGeom>
        </p:spPr>
        <p:txBody>
          <a:bodyPr/>
          <a:lstStyle/>
          <a:p>
            <a:fld id="{35A73FB2-AC64-4BDE-98DB-E18E23AB152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  <a:prstGeom prst="rect">
            <a:avLst/>
          </a:prstGeom>
        </p:spPr>
        <p:txBody>
          <a:bodyPr/>
          <a:lstStyle>
            <a:lvl1pPr marL="288000" indent="-288000">
              <a:buClr>
                <a:srgbClr val="3C71B6"/>
              </a:buClr>
              <a:buFont typeface="Arial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1pPr>
            <a:lvl2pPr>
              <a:buClr>
                <a:srgbClr val="3C71B6"/>
              </a:buClr>
              <a:defRPr sz="1600">
                <a:latin typeface="Arial" pitchFamily="34" charset="0"/>
                <a:cs typeface="Arial" pitchFamily="34" charset="0"/>
              </a:defRPr>
            </a:lvl2pPr>
            <a:lvl3pPr>
              <a:buClr>
                <a:srgbClr val="3C71B6"/>
              </a:buClr>
              <a:defRPr sz="1600" i="1">
                <a:latin typeface="Arial" pitchFamily="34" charset="0"/>
                <a:cs typeface="Arial" pitchFamily="34" charset="0"/>
              </a:defRPr>
            </a:lvl3pPr>
            <a:lvl4pPr>
              <a:buClr>
                <a:srgbClr val="3C71B6"/>
              </a:buClr>
              <a:defRPr sz="1400" b="0">
                <a:latin typeface="Arial" pitchFamily="34" charset="0"/>
                <a:cs typeface="Arial" pitchFamily="34" charset="0"/>
              </a:defRPr>
            </a:lvl4pPr>
            <a:lvl5pPr>
              <a:buClr>
                <a:srgbClr val="3C71B6"/>
              </a:buClr>
              <a:defRPr sz="1400" b="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64CC0-309E-4B71-A651-DF3A64CD9851}" type="datetimeFigureOut">
              <a:rPr lang="sv-SE" smtClean="0"/>
              <a:pPr/>
              <a:t>2015-06-18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758371" cy="365125"/>
          </a:xfrm>
          <a:prstGeom prst="rect">
            <a:avLst/>
          </a:prstGeom>
        </p:spPr>
        <p:txBody>
          <a:bodyPr/>
          <a:lstStyle/>
          <a:p>
            <a:fld id="{35A73FB2-AC64-4BDE-98DB-E18E23AB152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Dra bilden till platshållaren eller klicka på ikonen för att lägga till den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64CC0-309E-4B71-A651-DF3A64CD9851}" type="datetimeFigureOut">
              <a:rPr lang="sv-SE" smtClean="0"/>
              <a:pPr/>
              <a:t>2015-06-18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994229" cy="365125"/>
          </a:xfrm>
          <a:prstGeom prst="rect">
            <a:avLst/>
          </a:prstGeom>
        </p:spPr>
        <p:txBody>
          <a:bodyPr/>
          <a:lstStyle/>
          <a:p>
            <a:fld id="{35A73FB2-AC64-4BDE-98DB-E18E23AB152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43204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aseline="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1988840"/>
            <a:ext cx="8229600" cy="4137323"/>
          </a:xfrm>
          <a:prstGeom prst="rect">
            <a:avLst/>
          </a:prstGeom>
        </p:spPr>
        <p:txBody>
          <a:bodyPr vert="eaVert"/>
          <a:lstStyle>
            <a:lvl1pPr marL="288000" indent="-288000">
              <a:buClr>
                <a:srgbClr val="3C71B6"/>
              </a:buClr>
              <a:buFont typeface="Arial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1pPr>
            <a:lvl2pPr>
              <a:buClr>
                <a:srgbClr val="3C71B6"/>
              </a:buClr>
              <a:defRPr sz="1600">
                <a:latin typeface="Arial" pitchFamily="34" charset="0"/>
                <a:cs typeface="Arial" pitchFamily="34" charset="0"/>
              </a:defRPr>
            </a:lvl2pPr>
            <a:lvl3pPr>
              <a:buClr>
                <a:srgbClr val="3C71B6"/>
              </a:buClr>
              <a:defRPr sz="1600" i="1">
                <a:latin typeface="Arial" pitchFamily="34" charset="0"/>
                <a:cs typeface="Arial" pitchFamily="34" charset="0"/>
              </a:defRPr>
            </a:lvl3pPr>
            <a:lvl4pPr>
              <a:buClr>
                <a:srgbClr val="3C71B6"/>
              </a:buClr>
              <a:defRPr sz="1400" b="0">
                <a:latin typeface="Arial" pitchFamily="34" charset="0"/>
                <a:cs typeface="Arial" pitchFamily="34" charset="0"/>
              </a:defRPr>
            </a:lvl4pPr>
            <a:lvl5pPr>
              <a:buClr>
                <a:srgbClr val="3C71B6"/>
              </a:buClr>
              <a:defRPr sz="1400" b="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64CC0-309E-4B71-A651-DF3A64CD9851}" type="datetimeFigureOut">
              <a:rPr lang="sv-SE" smtClean="0"/>
              <a:pPr/>
              <a:t>2015-06-18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830943" cy="365125"/>
          </a:xfrm>
          <a:prstGeom prst="rect">
            <a:avLst/>
          </a:prstGeom>
        </p:spPr>
        <p:txBody>
          <a:bodyPr/>
          <a:lstStyle/>
          <a:p>
            <a:fld id="{35A73FB2-AC64-4BDE-98DB-E18E23AB152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CER_eng_209.png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820" y="6172366"/>
            <a:ext cx="1211580" cy="591297"/>
          </a:xfrm>
          <a:prstGeom prst="rect">
            <a:avLst/>
          </a:prstGeom>
        </p:spPr>
      </p:pic>
      <p:sp>
        <p:nvSpPr>
          <p:cNvPr id="14" name="Rektangel 13"/>
          <p:cNvSpPr/>
          <p:nvPr/>
        </p:nvSpPr>
        <p:spPr>
          <a:xfrm>
            <a:off x="228600" y="228600"/>
            <a:ext cx="8686800" cy="5923446"/>
          </a:xfrm>
          <a:prstGeom prst="rect">
            <a:avLst/>
          </a:prstGeom>
          <a:solidFill>
            <a:srgbClr val="3C71B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Frihandsfigur 14"/>
          <p:cNvSpPr/>
          <p:nvPr/>
        </p:nvSpPr>
        <p:spPr>
          <a:xfrm rot="60000">
            <a:off x="302025" y="315820"/>
            <a:ext cx="8566723" cy="5737517"/>
          </a:xfrm>
          <a:custGeom>
            <a:avLst/>
            <a:gdLst>
              <a:gd name="connsiteX0" fmla="*/ 0 w 8382000"/>
              <a:gd name="connsiteY0" fmla="*/ 0 h 5257800"/>
              <a:gd name="connsiteX1" fmla="*/ 8382000 w 8382000"/>
              <a:gd name="connsiteY1" fmla="*/ 0 h 5257800"/>
              <a:gd name="connsiteX2" fmla="*/ 8382000 w 8382000"/>
              <a:gd name="connsiteY2" fmla="*/ 5257800 h 5257800"/>
              <a:gd name="connsiteX3" fmla="*/ 0 w 8382000"/>
              <a:gd name="connsiteY3" fmla="*/ 5257800 h 5257800"/>
              <a:gd name="connsiteX4" fmla="*/ 0 w 8382000"/>
              <a:gd name="connsiteY4" fmla="*/ 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82000" h="5257800">
                <a:moveTo>
                  <a:pt x="0" y="0"/>
                </a:moveTo>
                <a:lnTo>
                  <a:pt x="8382000" y="0"/>
                </a:lnTo>
                <a:lnTo>
                  <a:pt x="8382000" y="5257800"/>
                </a:lnTo>
                <a:lnTo>
                  <a:pt x="0" y="52578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3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9" name="Platshållare för datum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fld id="{A5A64CC0-309E-4B71-A651-DF3A64CD9851}" type="datetimeFigureOut">
              <a:rPr lang="sv-SE" smtClean="0"/>
              <a:pPr/>
              <a:t>2015-06-18</a:t>
            </a:fld>
            <a:endParaRPr lang="sv-SE" dirty="0"/>
          </a:p>
        </p:txBody>
      </p:sp>
      <p:sp>
        <p:nvSpPr>
          <p:cNvPr id="17" name="Platshållare för sidfot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sv-SE"/>
          </a:p>
        </p:txBody>
      </p:sp>
      <p:sp>
        <p:nvSpPr>
          <p:cNvPr id="18" name="Platshållare för bildnumm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579879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fld id="{35A73FB2-AC64-4BDE-98DB-E18E23AB152C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 cap="all" baseline="0">
          <a:solidFill>
            <a:srgbClr val="3C71B6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hyperlink" Target="http://www.lansstyrelsen.se/vasternorrland/Sv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LST2-V-CMYK-S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3735" y="6233680"/>
            <a:ext cx="1131665" cy="515359"/>
          </a:xfrm>
          <a:prstGeom prst="rect">
            <a:avLst/>
          </a:prstGeom>
        </p:spPr>
      </p:pic>
      <p:pic>
        <p:nvPicPr>
          <p:cNvPr id="3" name="Picture 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154458"/>
            <a:ext cx="899864" cy="68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Bildobjekt 30" descr="Länsstyrelsen Västernorrland">
            <a:hlinkClick r:id="rId4" tooltip="&quot;Länsstyrelsen Västernorrland&quot;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2848" y="6238318"/>
            <a:ext cx="1383935" cy="509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154458"/>
            <a:ext cx="899864" cy="68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latshållare för innehåll 2"/>
          <p:cNvSpPr txBox="1">
            <a:spLocks/>
          </p:cNvSpPr>
          <p:nvPr/>
        </p:nvSpPr>
        <p:spPr>
          <a:xfrm>
            <a:off x="428873" y="3727745"/>
            <a:ext cx="8358261" cy="22901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sv-SE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Lina Bellman &amp; Peter </a:t>
            </a:r>
            <a:r>
              <a:rPr lang="sv-SE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Öhman</a:t>
            </a:r>
          </a:p>
          <a:p>
            <a:endParaRPr lang="sv-SE" sz="10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GB" sz="2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How authorized property appraisers perceive</a:t>
            </a:r>
          </a:p>
          <a:p>
            <a:r>
              <a:rPr lang="en-GB" sz="2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information for valuation of commercial properties: </a:t>
            </a:r>
          </a:p>
          <a:p>
            <a:r>
              <a:rPr lang="en-GB" sz="2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 repertory grid study</a:t>
            </a:r>
          </a:p>
          <a:p>
            <a:endParaRPr lang="en-GB" sz="1000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Presentation 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at the ERES 2015, Istanbul, Turkey</a:t>
            </a:r>
            <a:endParaRPr lang="sv-SE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sv-SE" sz="2400" dirty="0" smtClean="0">
              <a:latin typeface="Bell MT" panose="02020503060305020303" pitchFamily="18" charset="0"/>
            </a:endParaRPr>
          </a:p>
          <a:p>
            <a:pPr algn="ctr">
              <a:buNone/>
            </a:pPr>
            <a:endParaRPr lang="sv-SE" sz="2400" dirty="0" smtClean="0">
              <a:latin typeface="Bell MT" panose="02020503060305020303" pitchFamily="18" charset="0"/>
            </a:endParaRPr>
          </a:p>
          <a:p>
            <a:pPr algn="ctr">
              <a:buNone/>
            </a:pPr>
            <a:endParaRPr lang="sv-SE" sz="2400" dirty="0" smtClean="0">
              <a:latin typeface="Bell MT" panose="02020503060305020303" pitchFamily="18" charset="0"/>
            </a:endParaRPr>
          </a:p>
          <a:p>
            <a:pPr algn="ctr">
              <a:buNone/>
            </a:pPr>
            <a:endParaRPr lang="sv-SE" sz="2400" dirty="0" smtClean="0">
              <a:latin typeface="Bell MT" panose="02020503060305020303" pitchFamily="18" charset="0"/>
            </a:endParaRPr>
          </a:p>
          <a:p>
            <a:pPr algn="ctr">
              <a:buNone/>
            </a:pPr>
            <a:endParaRPr lang="sv-SE" sz="2400" dirty="0" smtClean="0">
              <a:latin typeface="Bell MT" panose="02020503060305020303" pitchFamily="18" charset="0"/>
            </a:endParaRPr>
          </a:p>
          <a:p>
            <a:pPr algn="ctr">
              <a:buNone/>
            </a:pPr>
            <a:endParaRPr lang="sv-SE" sz="2400" dirty="0" smtClean="0">
              <a:latin typeface="Bell MT" panose="02020503060305020303" pitchFamily="18" charset="0"/>
            </a:endParaRPr>
          </a:p>
          <a:p>
            <a:pPr algn="ctr">
              <a:buNone/>
            </a:pPr>
            <a:endParaRPr lang="sv-SE" sz="1200" dirty="0" smtClean="0"/>
          </a:p>
        </p:txBody>
      </p:sp>
    </p:spTree>
    <p:extLst>
      <p:ext uri="{BB962C8B-B14F-4D97-AF65-F5344CB8AC3E}">
        <p14:creationId xmlns:p14="http://schemas.microsoft.com/office/powerpoint/2010/main" val="264217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derrubrik 3"/>
          <p:cNvSpPr>
            <a:spLocks noGrp="1"/>
          </p:cNvSpPr>
          <p:nvPr>
            <p:ph type="subTitle" idx="1"/>
          </p:nvPr>
        </p:nvSpPr>
        <p:spPr>
          <a:xfrm>
            <a:off x="286327" y="3288145"/>
            <a:ext cx="8580582" cy="2350655"/>
          </a:xfrm>
        </p:spPr>
        <p:txBody>
          <a:bodyPr/>
          <a:lstStyle/>
          <a:p>
            <a:r>
              <a:rPr lang="sv-SE" dirty="0" err="1" smtClean="0"/>
              <a:t>Thank</a:t>
            </a:r>
            <a:r>
              <a:rPr lang="sv-SE" dirty="0" smtClean="0"/>
              <a:t> </a:t>
            </a:r>
            <a:r>
              <a:rPr lang="sv-SE" dirty="0" err="1"/>
              <a:t>Y</a:t>
            </a:r>
            <a:r>
              <a:rPr lang="sv-SE" dirty="0" err="1" smtClean="0"/>
              <a:t>ou</a:t>
            </a:r>
            <a:r>
              <a:rPr lang="sv-SE" dirty="0" smtClean="0"/>
              <a:t> for </a:t>
            </a:r>
            <a:r>
              <a:rPr lang="sv-SE" dirty="0" err="1" smtClean="0"/>
              <a:t>Your</a:t>
            </a:r>
            <a:r>
              <a:rPr lang="sv-SE" dirty="0" smtClean="0"/>
              <a:t> </a:t>
            </a:r>
            <a:r>
              <a:rPr lang="sv-SE" dirty="0" smtClean="0"/>
              <a:t>Attention</a:t>
            </a:r>
            <a:r>
              <a:rPr lang="sv-SE" dirty="0" smtClean="0"/>
              <a:t>!</a:t>
            </a:r>
          </a:p>
          <a:p>
            <a:endParaRPr lang="sv-SE" sz="1800" dirty="0" smtClean="0"/>
          </a:p>
          <a:p>
            <a:r>
              <a:rPr lang="sv-SE" sz="2400" dirty="0" smtClean="0"/>
              <a:t>Lina Bellman</a:t>
            </a:r>
          </a:p>
          <a:p>
            <a:r>
              <a:rPr lang="en-GB" sz="1800" dirty="0"/>
              <a:t>Centre for research on Economic Relations (CER</a:t>
            </a:r>
            <a:r>
              <a:rPr lang="en-GB" sz="1800" dirty="0" smtClean="0"/>
              <a:t>), Mid </a:t>
            </a:r>
            <a:r>
              <a:rPr lang="en-GB" sz="1800" dirty="0"/>
              <a:t>Sweden University</a:t>
            </a:r>
            <a:br>
              <a:rPr lang="en-GB" sz="1800" dirty="0"/>
            </a:br>
            <a:r>
              <a:rPr lang="en-GB" sz="1800" dirty="0" smtClean="0"/>
              <a:t>lina.bellman@miun.se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692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2008" y="-123110"/>
            <a:ext cx="18473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sz="100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" name="Rak 2"/>
          <p:cNvCxnSpPr/>
          <p:nvPr/>
        </p:nvCxnSpPr>
        <p:spPr>
          <a:xfrm flipH="1">
            <a:off x="1691680" y="548680"/>
            <a:ext cx="5786929" cy="5718829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4" name="textruta 3"/>
          <p:cNvSpPr txBox="1"/>
          <p:nvPr/>
        </p:nvSpPr>
        <p:spPr>
          <a:xfrm>
            <a:off x="4347267" y="2276872"/>
            <a:ext cx="1224136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sv-SE" sz="1000" dirty="0" smtClean="0">
                <a:solidFill>
                  <a:prstClr val="black"/>
                </a:solidFill>
                <a:latin typeface="Calibri"/>
              </a:rPr>
              <a:t> (A) </a:t>
            </a:r>
            <a:r>
              <a:rPr lang="en-US" sz="1000" i="1" dirty="0">
                <a:solidFill>
                  <a:prstClr val="black"/>
                </a:solidFill>
                <a:latin typeface="Calibri"/>
              </a:rPr>
              <a:t>Vacancy </a:t>
            </a:r>
            <a:r>
              <a:rPr lang="en-US" sz="1000" i="1" dirty="0" smtClean="0">
                <a:solidFill>
                  <a:prstClr val="black"/>
                </a:solidFill>
                <a:latin typeface="Calibri"/>
              </a:rPr>
              <a:t>rate</a:t>
            </a:r>
            <a:endParaRPr lang="en-US" sz="10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5292080" y="1382579"/>
            <a:ext cx="12067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 smtClean="0">
                <a:solidFill>
                  <a:prstClr val="black"/>
                </a:solidFill>
                <a:latin typeface="Calibri"/>
              </a:rPr>
              <a:t>(M</a:t>
            </a:r>
            <a:r>
              <a:rPr lang="en-US" sz="1000" i="1" dirty="0">
                <a:solidFill>
                  <a:prstClr val="black"/>
                </a:solidFill>
                <a:latin typeface="Calibri"/>
              </a:rPr>
              <a:t>)</a:t>
            </a:r>
            <a:r>
              <a:rPr lang="en-US" sz="1000" i="1" dirty="0" smtClean="0">
                <a:solidFill>
                  <a:prstClr val="black"/>
                </a:solidFill>
                <a:latin typeface="Calibri"/>
              </a:rPr>
              <a:t> Rental </a:t>
            </a:r>
            <a:r>
              <a:rPr lang="en-US" sz="1000" i="1" dirty="0">
                <a:solidFill>
                  <a:prstClr val="black"/>
                </a:solidFill>
                <a:latin typeface="Calibri"/>
              </a:rPr>
              <a:t>income</a:t>
            </a:r>
            <a:endParaRPr lang="sv-SE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5606239" y="836712"/>
            <a:ext cx="1440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i="1" dirty="0" smtClean="0">
                <a:solidFill>
                  <a:prstClr val="black"/>
                </a:solidFill>
                <a:latin typeface="Calibri"/>
              </a:rPr>
              <a:t>(I) </a:t>
            </a:r>
            <a:r>
              <a:rPr lang="sv-SE" sz="1000" i="1" dirty="0" err="1" smtClean="0">
                <a:solidFill>
                  <a:prstClr val="black"/>
                </a:solidFill>
                <a:latin typeface="Calibri"/>
              </a:rPr>
              <a:t>Neighborhood</a:t>
            </a:r>
            <a:r>
              <a:rPr lang="en-US" sz="1000" i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sv-SE" sz="1000" dirty="0" smtClean="0">
                <a:solidFill>
                  <a:prstClr val="black"/>
                </a:solidFill>
                <a:latin typeface="Calibri"/>
              </a:rPr>
              <a:t>   </a:t>
            </a:r>
            <a:endParaRPr lang="sv-SE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2944278" y="5013176"/>
            <a:ext cx="2169589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GB" sz="1000" i="1" dirty="0">
                <a:solidFill>
                  <a:prstClr val="black"/>
                </a:solidFill>
                <a:latin typeface="Calibri"/>
              </a:rPr>
              <a:t>Operating &amp;</a:t>
            </a:r>
            <a:r>
              <a:rPr lang="en-GB" sz="1000" i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1000" i="1" dirty="0">
                <a:solidFill>
                  <a:prstClr val="black"/>
                </a:solidFill>
                <a:latin typeface="Calibri"/>
              </a:rPr>
              <a:t>heating </a:t>
            </a:r>
            <a:r>
              <a:rPr lang="en-GB" sz="1000" i="1" dirty="0" smtClean="0">
                <a:solidFill>
                  <a:prstClr val="black"/>
                </a:solidFill>
                <a:latin typeface="Calibri"/>
              </a:rPr>
              <a:t>economy (L)</a:t>
            </a:r>
            <a:endParaRPr lang="en-GB" sz="10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5940152" y="548680"/>
            <a:ext cx="1415008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  <a:defRPr/>
            </a:pPr>
            <a:r>
              <a:rPr lang="en-GB" sz="1000" i="1" dirty="0" smtClean="0">
                <a:solidFill>
                  <a:prstClr val="black"/>
                </a:solidFill>
                <a:latin typeface="Calibri"/>
              </a:rPr>
              <a:t>(K) Discount rate</a:t>
            </a:r>
            <a:endParaRPr lang="en-GB" sz="10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3059831" y="4797152"/>
            <a:ext cx="12241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prstClr val="black"/>
                </a:solidFill>
                <a:latin typeface="Calibri"/>
              </a:rPr>
              <a:t>Investment </a:t>
            </a:r>
            <a:r>
              <a:rPr lang="en-US" sz="1000" i="1" dirty="0" smtClean="0">
                <a:solidFill>
                  <a:prstClr val="black"/>
                </a:solidFill>
                <a:latin typeface="Calibri"/>
              </a:rPr>
              <a:t>need (J)</a:t>
            </a:r>
            <a:endParaRPr lang="en-US" sz="10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4572000" y="2060848"/>
            <a:ext cx="1224136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  <a:defRPr/>
            </a:pPr>
            <a:r>
              <a:rPr lang="sv-SE" sz="1000" dirty="0" smtClean="0">
                <a:solidFill>
                  <a:prstClr val="black"/>
                </a:solidFill>
                <a:latin typeface="Calibri"/>
              </a:rPr>
              <a:t> (H) </a:t>
            </a:r>
            <a:r>
              <a:rPr lang="en-GB" sz="1000" i="1" dirty="0" smtClean="0">
                <a:solidFill>
                  <a:prstClr val="black"/>
                </a:solidFill>
                <a:latin typeface="Calibri"/>
              </a:rPr>
              <a:t>Residual </a:t>
            </a:r>
            <a:r>
              <a:rPr lang="en-GB" sz="1000" i="1" dirty="0">
                <a:solidFill>
                  <a:prstClr val="black"/>
                </a:solidFill>
                <a:latin typeface="Calibri"/>
              </a:rPr>
              <a:t>value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1835696" y="6021288"/>
            <a:ext cx="22868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 smtClean="0">
                <a:solidFill>
                  <a:prstClr val="black"/>
                </a:solidFill>
                <a:latin typeface="Calibri"/>
              </a:rPr>
              <a:t>Administration &amp; Management (G)</a:t>
            </a:r>
            <a:endParaRPr lang="sv-SE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extruta 11"/>
          <p:cNvSpPr txBox="1"/>
          <p:nvPr/>
        </p:nvSpPr>
        <p:spPr>
          <a:xfrm>
            <a:off x="3635895" y="4149080"/>
            <a:ext cx="1786183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  <a:defRPr/>
            </a:pPr>
            <a:r>
              <a:rPr lang="sv-SE" sz="1000" dirty="0" smtClean="0">
                <a:solidFill>
                  <a:prstClr val="black"/>
                </a:solidFill>
                <a:latin typeface="Calibri"/>
              </a:rPr>
              <a:t>   </a:t>
            </a:r>
            <a:r>
              <a:rPr lang="en-GB" sz="1000" i="1" dirty="0">
                <a:solidFill>
                  <a:prstClr val="black"/>
                </a:solidFill>
                <a:latin typeface="Calibri"/>
              </a:rPr>
              <a:t>Environmental </a:t>
            </a:r>
            <a:r>
              <a:rPr lang="en-GB" sz="1000" i="1" dirty="0" smtClean="0">
                <a:solidFill>
                  <a:prstClr val="black"/>
                </a:solidFill>
                <a:latin typeface="Calibri"/>
              </a:rPr>
              <a:t>pollution (F)</a:t>
            </a:r>
            <a:endParaRPr lang="en-GB" sz="10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ruta 12"/>
          <p:cNvSpPr txBox="1"/>
          <p:nvPr/>
        </p:nvSpPr>
        <p:spPr>
          <a:xfrm>
            <a:off x="2555776" y="5301208"/>
            <a:ext cx="1872208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  <a:defRPr/>
            </a:pPr>
            <a:r>
              <a:rPr lang="en-GB" sz="1000" i="1" dirty="0">
                <a:solidFill>
                  <a:prstClr val="black"/>
                </a:solidFill>
                <a:latin typeface="Calibri"/>
              </a:rPr>
              <a:t>Contractual terms of </a:t>
            </a:r>
            <a:r>
              <a:rPr lang="en-GB" sz="1000" i="1" dirty="0" smtClean="0">
                <a:solidFill>
                  <a:prstClr val="black"/>
                </a:solidFill>
                <a:latin typeface="Calibri"/>
              </a:rPr>
              <a:t>leases (E) </a:t>
            </a:r>
            <a:endParaRPr lang="en-GB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ruta 13"/>
          <p:cNvSpPr txBox="1"/>
          <p:nvPr/>
        </p:nvSpPr>
        <p:spPr>
          <a:xfrm>
            <a:off x="2960534" y="4910971"/>
            <a:ext cx="10528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>
                <a:solidFill>
                  <a:prstClr val="black"/>
                </a:solidFill>
                <a:latin typeface="Calibri"/>
              </a:rPr>
              <a:t>Maintenance (D)</a:t>
            </a:r>
            <a:endParaRPr lang="sv-SE" sz="10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textruta 14"/>
          <p:cNvSpPr txBox="1"/>
          <p:nvPr/>
        </p:nvSpPr>
        <p:spPr>
          <a:xfrm>
            <a:off x="5894271" y="662499"/>
            <a:ext cx="1368152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  <a:defRPr/>
            </a:pPr>
            <a:r>
              <a:rPr lang="en-US" sz="1000" i="1" dirty="0" smtClean="0">
                <a:solidFill>
                  <a:prstClr val="black"/>
                </a:solidFill>
                <a:latin typeface="Calibri"/>
              </a:rPr>
              <a:t>(C) Location </a:t>
            </a:r>
            <a:endParaRPr lang="sv-SE" sz="10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extruta 15"/>
          <p:cNvSpPr txBox="1"/>
          <p:nvPr/>
        </p:nvSpPr>
        <p:spPr>
          <a:xfrm>
            <a:off x="3203849" y="4694947"/>
            <a:ext cx="16561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prstClr val="black"/>
                </a:solidFill>
                <a:latin typeface="Calibri"/>
              </a:rPr>
              <a:t>Condition &amp; </a:t>
            </a:r>
            <a:r>
              <a:rPr lang="en-US" sz="1000" i="1" dirty="0" smtClean="0">
                <a:solidFill>
                  <a:prstClr val="black"/>
                </a:solidFill>
                <a:latin typeface="Calibri"/>
              </a:rPr>
              <a:t>standard (B)</a:t>
            </a:r>
            <a:endParaRPr lang="sv-SE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Ellips 16"/>
          <p:cNvSpPr/>
          <p:nvPr/>
        </p:nvSpPr>
        <p:spPr>
          <a:xfrm>
            <a:off x="6444208" y="1511073"/>
            <a:ext cx="45719" cy="45719"/>
          </a:xfrm>
          <a:prstGeom prst="ellips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Likbent triangel 17"/>
          <p:cNvSpPr/>
          <p:nvPr/>
        </p:nvSpPr>
        <p:spPr>
          <a:xfrm>
            <a:off x="7308304" y="620688"/>
            <a:ext cx="72008" cy="45719"/>
          </a:xfrm>
          <a:prstGeom prst="triangl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Ellips 18"/>
          <p:cNvSpPr/>
          <p:nvPr/>
        </p:nvSpPr>
        <p:spPr>
          <a:xfrm>
            <a:off x="7226048" y="764704"/>
            <a:ext cx="45719" cy="45719"/>
          </a:xfrm>
          <a:prstGeom prst="ellips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Ellips 19"/>
          <p:cNvSpPr/>
          <p:nvPr/>
        </p:nvSpPr>
        <p:spPr>
          <a:xfrm>
            <a:off x="7018733" y="935009"/>
            <a:ext cx="45719" cy="45719"/>
          </a:xfrm>
          <a:prstGeom prst="ellips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Ellips 20"/>
          <p:cNvSpPr/>
          <p:nvPr/>
        </p:nvSpPr>
        <p:spPr>
          <a:xfrm>
            <a:off x="7298060" y="692696"/>
            <a:ext cx="45719" cy="45719"/>
          </a:xfrm>
          <a:prstGeom prst="ellips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Ellips 21"/>
          <p:cNvSpPr/>
          <p:nvPr/>
        </p:nvSpPr>
        <p:spPr>
          <a:xfrm>
            <a:off x="5516813" y="2420888"/>
            <a:ext cx="45719" cy="45719"/>
          </a:xfrm>
          <a:prstGeom prst="ellips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Ellips 22"/>
          <p:cNvSpPr/>
          <p:nvPr/>
        </p:nvSpPr>
        <p:spPr>
          <a:xfrm>
            <a:off x="5743882" y="2204864"/>
            <a:ext cx="45719" cy="45719"/>
          </a:xfrm>
          <a:prstGeom prst="ellips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Ellips 23"/>
          <p:cNvSpPr/>
          <p:nvPr/>
        </p:nvSpPr>
        <p:spPr>
          <a:xfrm>
            <a:off x="3716775" y="4247377"/>
            <a:ext cx="45719" cy="45719"/>
          </a:xfrm>
          <a:prstGeom prst="ellips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Ellips 24"/>
          <p:cNvSpPr/>
          <p:nvPr/>
        </p:nvSpPr>
        <p:spPr>
          <a:xfrm>
            <a:off x="3077412" y="4869160"/>
            <a:ext cx="45719" cy="45719"/>
          </a:xfrm>
          <a:prstGeom prst="ellips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Ellips 25"/>
          <p:cNvSpPr/>
          <p:nvPr/>
        </p:nvSpPr>
        <p:spPr>
          <a:xfrm>
            <a:off x="3022822" y="4895449"/>
            <a:ext cx="45719" cy="45719"/>
          </a:xfrm>
          <a:prstGeom prst="ellips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Ellips 26"/>
          <p:cNvSpPr/>
          <p:nvPr/>
        </p:nvSpPr>
        <p:spPr>
          <a:xfrm>
            <a:off x="2942105" y="5013176"/>
            <a:ext cx="45719" cy="45719"/>
          </a:xfrm>
          <a:prstGeom prst="ellips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Ellips 27"/>
          <p:cNvSpPr/>
          <p:nvPr/>
        </p:nvSpPr>
        <p:spPr>
          <a:xfrm>
            <a:off x="2870097" y="5013176"/>
            <a:ext cx="45719" cy="45719"/>
          </a:xfrm>
          <a:prstGeom prst="ellips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Ellips 28"/>
          <p:cNvSpPr/>
          <p:nvPr/>
        </p:nvSpPr>
        <p:spPr>
          <a:xfrm>
            <a:off x="2555776" y="5399505"/>
            <a:ext cx="45719" cy="45719"/>
          </a:xfrm>
          <a:prstGeom prst="ellips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Ellips 29"/>
          <p:cNvSpPr/>
          <p:nvPr/>
        </p:nvSpPr>
        <p:spPr>
          <a:xfrm>
            <a:off x="1835696" y="6119585"/>
            <a:ext cx="45719" cy="45719"/>
          </a:xfrm>
          <a:prstGeom prst="ellips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Likbent triangel 30"/>
          <p:cNvSpPr/>
          <p:nvPr/>
        </p:nvSpPr>
        <p:spPr>
          <a:xfrm>
            <a:off x="6605642" y="1367057"/>
            <a:ext cx="72008" cy="45719"/>
          </a:xfrm>
          <a:prstGeom prst="triangl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Likbent triangel 31"/>
          <p:cNvSpPr/>
          <p:nvPr/>
        </p:nvSpPr>
        <p:spPr>
          <a:xfrm>
            <a:off x="6677650" y="1295049"/>
            <a:ext cx="72008" cy="45719"/>
          </a:xfrm>
          <a:prstGeom prst="triangl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Likbent triangel 32"/>
          <p:cNvSpPr/>
          <p:nvPr/>
        </p:nvSpPr>
        <p:spPr>
          <a:xfrm>
            <a:off x="6819965" y="1124744"/>
            <a:ext cx="72008" cy="45719"/>
          </a:xfrm>
          <a:prstGeom prst="triangl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Likbent triangel 33"/>
          <p:cNvSpPr/>
          <p:nvPr/>
        </p:nvSpPr>
        <p:spPr>
          <a:xfrm>
            <a:off x="6599269" y="1340768"/>
            <a:ext cx="72008" cy="45719"/>
          </a:xfrm>
          <a:prstGeom prst="triangl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Likbent triangel 34"/>
          <p:cNvSpPr/>
          <p:nvPr/>
        </p:nvSpPr>
        <p:spPr>
          <a:xfrm>
            <a:off x="6308901" y="1655089"/>
            <a:ext cx="72008" cy="45719"/>
          </a:xfrm>
          <a:prstGeom prst="triangl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Likbent triangel 35"/>
          <p:cNvSpPr/>
          <p:nvPr/>
        </p:nvSpPr>
        <p:spPr>
          <a:xfrm>
            <a:off x="5796136" y="2159145"/>
            <a:ext cx="72008" cy="45719"/>
          </a:xfrm>
          <a:prstGeom prst="triangl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Likbent triangel 36"/>
          <p:cNvSpPr/>
          <p:nvPr/>
        </p:nvSpPr>
        <p:spPr>
          <a:xfrm>
            <a:off x="4572000" y="3356992"/>
            <a:ext cx="72008" cy="45719"/>
          </a:xfrm>
          <a:prstGeom prst="triangl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Likbent triangel 37"/>
          <p:cNvSpPr/>
          <p:nvPr/>
        </p:nvSpPr>
        <p:spPr>
          <a:xfrm>
            <a:off x="4499992" y="3429000"/>
            <a:ext cx="72008" cy="45719"/>
          </a:xfrm>
          <a:prstGeom prst="triangl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Likbent triangel 38"/>
          <p:cNvSpPr/>
          <p:nvPr/>
        </p:nvSpPr>
        <p:spPr>
          <a:xfrm>
            <a:off x="4355976" y="3573016"/>
            <a:ext cx="72008" cy="45719"/>
          </a:xfrm>
          <a:prstGeom prst="triangl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Likbent triangel 39"/>
          <p:cNvSpPr/>
          <p:nvPr/>
        </p:nvSpPr>
        <p:spPr>
          <a:xfrm>
            <a:off x="4283968" y="3599305"/>
            <a:ext cx="72008" cy="45719"/>
          </a:xfrm>
          <a:prstGeom prst="triangl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Likbent triangel 40"/>
          <p:cNvSpPr/>
          <p:nvPr/>
        </p:nvSpPr>
        <p:spPr>
          <a:xfrm>
            <a:off x="3978518" y="3933056"/>
            <a:ext cx="72008" cy="45719"/>
          </a:xfrm>
          <a:prstGeom prst="triangl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Likbent triangel 41"/>
          <p:cNvSpPr/>
          <p:nvPr/>
        </p:nvSpPr>
        <p:spPr>
          <a:xfrm>
            <a:off x="3886756" y="4031353"/>
            <a:ext cx="72008" cy="45719"/>
          </a:xfrm>
          <a:prstGeom prst="triangl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Likbent triangel 42"/>
          <p:cNvSpPr/>
          <p:nvPr/>
        </p:nvSpPr>
        <p:spPr>
          <a:xfrm>
            <a:off x="3779912" y="4103361"/>
            <a:ext cx="72008" cy="45719"/>
          </a:xfrm>
          <a:prstGeom prst="triangl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Likbent triangel 43"/>
          <p:cNvSpPr/>
          <p:nvPr/>
        </p:nvSpPr>
        <p:spPr>
          <a:xfrm>
            <a:off x="4735770" y="3212976"/>
            <a:ext cx="72008" cy="45719"/>
          </a:xfrm>
          <a:prstGeom prst="triangl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Likbent triangel 44"/>
          <p:cNvSpPr/>
          <p:nvPr/>
        </p:nvSpPr>
        <p:spPr>
          <a:xfrm>
            <a:off x="5724128" y="2231153"/>
            <a:ext cx="72008" cy="45719"/>
          </a:xfrm>
          <a:prstGeom prst="triangl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Likbent triangel 45"/>
          <p:cNvSpPr/>
          <p:nvPr/>
        </p:nvSpPr>
        <p:spPr>
          <a:xfrm>
            <a:off x="5436096" y="2492896"/>
            <a:ext cx="72008" cy="45719"/>
          </a:xfrm>
          <a:prstGeom prst="triangl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Likbent triangel 46"/>
          <p:cNvSpPr/>
          <p:nvPr/>
        </p:nvSpPr>
        <p:spPr>
          <a:xfrm>
            <a:off x="5220072" y="2663201"/>
            <a:ext cx="72008" cy="45719"/>
          </a:xfrm>
          <a:prstGeom prst="triangl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Likbent triangel 47"/>
          <p:cNvSpPr/>
          <p:nvPr/>
        </p:nvSpPr>
        <p:spPr>
          <a:xfrm>
            <a:off x="5292080" y="2636912"/>
            <a:ext cx="72008" cy="45719"/>
          </a:xfrm>
          <a:prstGeom prst="triangl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Likbent triangel 48"/>
          <p:cNvSpPr/>
          <p:nvPr/>
        </p:nvSpPr>
        <p:spPr>
          <a:xfrm>
            <a:off x="5220072" y="2735209"/>
            <a:ext cx="72008" cy="45719"/>
          </a:xfrm>
          <a:prstGeom prst="triangl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Likbent triangel 49"/>
          <p:cNvSpPr/>
          <p:nvPr/>
        </p:nvSpPr>
        <p:spPr>
          <a:xfrm>
            <a:off x="5148064" y="2807217"/>
            <a:ext cx="72008" cy="45719"/>
          </a:xfrm>
          <a:prstGeom prst="triangl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Likbent triangel 50"/>
          <p:cNvSpPr/>
          <p:nvPr/>
        </p:nvSpPr>
        <p:spPr>
          <a:xfrm>
            <a:off x="5292080" y="2663201"/>
            <a:ext cx="72008" cy="45719"/>
          </a:xfrm>
          <a:prstGeom prst="triangl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Likbent triangel 51"/>
          <p:cNvSpPr/>
          <p:nvPr/>
        </p:nvSpPr>
        <p:spPr>
          <a:xfrm>
            <a:off x="4761897" y="3167257"/>
            <a:ext cx="72008" cy="45719"/>
          </a:xfrm>
          <a:prstGeom prst="triangl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Likbent triangel 52"/>
          <p:cNvSpPr/>
          <p:nvPr/>
        </p:nvSpPr>
        <p:spPr>
          <a:xfrm>
            <a:off x="3581306" y="4293096"/>
            <a:ext cx="72008" cy="45719"/>
          </a:xfrm>
          <a:prstGeom prst="triangl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Likbent triangel 53"/>
          <p:cNvSpPr/>
          <p:nvPr/>
        </p:nvSpPr>
        <p:spPr>
          <a:xfrm>
            <a:off x="3275856" y="4607417"/>
            <a:ext cx="72008" cy="45719"/>
          </a:xfrm>
          <a:prstGeom prst="triangl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Likbent triangel 54"/>
          <p:cNvSpPr/>
          <p:nvPr/>
        </p:nvSpPr>
        <p:spPr>
          <a:xfrm>
            <a:off x="3347864" y="4535409"/>
            <a:ext cx="72008" cy="45719"/>
          </a:xfrm>
          <a:prstGeom prst="triangl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Likbent triangel 55"/>
          <p:cNvSpPr/>
          <p:nvPr/>
        </p:nvSpPr>
        <p:spPr>
          <a:xfrm>
            <a:off x="2771800" y="5111473"/>
            <a:ext cx="72008" cy="45719"/>
          </a:xfrm>
          <a:prstGeom prst="triangl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Likbent triangel 56"/>
          <p:cNvSpPr/>
          <p:nvPr/>
        </p:nvSpPr>
        <p:spPr>
          <a:xfrm>
            <a:off x="2411760" y="5445224"/>
            <a:ext cx="72008" cy="45719"/>
          </a:xfrm>
          <a:prstGeom prst="triangl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Likbent triangel 57"/>
          <p:cNvSpPr/>
          <p:nvPr/>
        </p:nvSpPr>
        <p:spPr>
          <a:xfrm>
            <a:off x="1763688" y="6119585"/>
            <a:ext cx="72008" cy="45719"/>
          </a:xfrm>
          <a:prstGeom prst="triangl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Likbent triangel 58"/>
          <p:cNvSpPr/>
          <p:nvPr/>
        </p:nvSpPr>
        <p:spPr>
          <a:xfrm>
            <a:off x="2208482" y="5661248"/>
            <a:ext cx="72008" cy="45719"/>
          </a:xfrm>
          <a:prstGeom prst="triangl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0" name="Rak 59"/>
          <p:cNvCxnSpPr/>
          <p:nvPr/>
        </p:nvCxnSpPr>
        <p:spPr>
          <a:xfrm rot="5400000">
            <a:off x="1835696" y="3429000"/>
            <a:ext cx="5472608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dash"/>
          </a:ln>
          <a:effectLst/>
        </p:spPr>
      </p:cxnSp>
      <p:cxnSp>
        <p:nvCxnSpPr>
          <p:cNvPr id="61" name="Rak 60"/>
          <p:cNvCxnSpPr/>
          <p:nvPr/>
        </p:nvCxnSpPr>
        <p:spPr>
          <a:xfrm rot="10800000">
            <a:off x="1547664" y="3429000"/>
            <a:ext cx="612068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dash"/>
          </a:ln>
          <a:effectLst/>
        </p:spPr>
      </p:cxnSp>
      <p:sp>
        <p:nvSpPr>
          <p:cNvPr id="62" name="Likbent triangel 61"/>
          <p:cNvSpPr/>
          <p:nvPr/>
        </p:nvSpPr>
        <p:spPr>
          <a:xfrm>
            <a:off x="2457188" y="5471513"/>
            <a:ext cx="70589" cy="45719"/>
          </a:xfrm>
          <a:prstGeom prst="triangl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Likbent triangel 62"/>
          <p:cNvSpPr/>
          <p:nvPr/>
        </p:nvSpPr>
        <p:spPr>
          <a:xfrm>
            <a:off x="2401888" y="5517232"/>
            <a:ext cx="72008" cy="45719"/>
          </a:xfrm>
          <a:prstGeom prst="triangl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Likbent triangel 63"/>
          <p:cNvSpPr/>
          <p:nvPr/>
        </p:nvSpPr>
        <p:spPr>
          <a:xfrm>
            <a:off x="3851920" y="4103361"/>
            <a:ext cx="72008" cy="45719"/>
          </a:xfrm>
          <a:prstGeom prst="triangl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Likbent triangel 64"/>
          <p:cNvSpPr/>
          <p:nvPr/>
        </p:nvSpPr>
        <p:spPr>
          <a:xfrm>
            <a:off x="3716613" y="4149080"/>
            <a:ext cx="72008" cy="45719"/>
          </a:xfrm>
          <a:prstGeom prst="triangl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textruta 65"/>
          <p:cNvSpPr txBox="1"/>
          <p:nvPr/>
        </p:nvSpPr>
        <p:spPr>
          <a:xfrm>
            <a:off x="6948263" y="1217077"/>
            <a:ext cx="218688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 smtClean="0">
                <a:solidFill>
                  <a:prstClr val="black"/>
                </a:solidFill>
                <a:latin typeface="Calibri"/>
              </a:rPr>
              <a:t>  6. </a:t>
            </a:r>
            <a:r>
              <a:rPr lang="en-US" sz="800" dirty="0">
                <a:solidFill>
                  <a:prstClr val="black"/>
                </a:solidFill>
                <a:latin typeface="Calibri"/>
              </a:rPr>
              <a:t>Requires </a:t>
            </a:r>
            <a:r>
              <a:rPr lang="en-US" sz="800" dirty="0" smtClean="0">
                <a:solidFill>
                  <a:prstClr val="black"/>
                </a:solidFill>
                <a:latin typeface="Calibri"/>
              </a:rPr>
              <a:t>lot </a:t>
            </a:r>
            <a:r>
              <a:rPr lang="en-US" sz="800" dirty="0">
                <a:solidFill>
                  <a:prstClr val="black"/>
                </a:solidFill>
                <a:latin typeface="Calibri"/>
              </a:rPr>
              <a:t>of local knowledge </a:t>
            </a:r>
            <a:endParaRPr lang="sv-SE" sz="800" dirty="0" smtClean="0">
              <a:solidFill>
                <a:prstClr val="black"/>
              </a:solidFill>
              <a:latin typeface="Calibri"/>
            </a:endParaRPr>
          </a:p>
          <a:p>
            <a:r>
              <a:rPr lang="sv-SE" sz="800" dirty="0" smtClean="0">
                <a:solidFill>
                  <a:prstClr val="black"/>
                </a:solidFill>
                <a:latin typeface="Calibri"/>
              </a:rPr>
              <a:t>13. </a:t>
            </a:r>
            <a:r>
              <a:rPr lang="en-US" sz="800" dirty="0">
                <a:solidFill>
                  <a:prstClr val="black"/>
                </a:solidFill>
                <a:latin typeface="Calibri"/>
              </a:rPr>
              <a:t>Large extent on market- specific info.</a:t>
            </a:r>
            <a:endParaRPr lang="sv-SE" sz="800" dirty="0">
              <a:solidFill>
                <a:prstClr val="black"/>
              </a:solidFill>
              <a:latin typeface="Calibri"/>
            </a:endParaRPr>
          </a:p>
          <a:p>
            <a:r>
              <a:rPr lang="sv-SE" sz="800" dirty="0" smtClean="0">
                <a:solidFill>
                  <a:prstClr val="black"/>
                </a:solidFill>
                <a:latin typeface="Calibri"/>
              </a:rPr>
              <a:t>17. </a:t>
            </a:r>
            <a:r>
              <a:rPr lang="en-US" sz="800" dirty="0">
                <a:solidFill>
                  <a:prstClr val="black"/>
                </a:solidFill>
                <a:latin typeface="Calibri"/>
              </a:rPr>
              <a:t>Info. is of great importance for tax assessment value</a:t>
            </a:r>
            <a:endParaRPr lang="sv-SE" sz="800" dirty="0">
              <a:solidFill>
                <a:prstClr val="black"/>
              </a:solidFill>
              <a:latin typeface="Calibri"/>
            </a:endParaRPr>
          </a:p>
          <a:p>
            <a:r>
              <a:rPr lang="sv-SE" sz="800" dirty="0" smtClean="0">
                <a:solidFill>
                  <a:prstClr val="black"/>
                </a:solidFill>
                <a:latin typeface="Calibri"/>
              </a:rPr>
              <a:t>   2. </a:t>
            </a:r>
            <a:r>
              <a:rPr lang="en-US" sz="800" dirty="0">
                <a:solidFill>
                  <a:prstClr val="black"/>
                </a:solidFill>
                <a:latin typeface="Calibri"/>
              </a:rPr>
              <a:t>Info. small extent from prop. owner</a:t>
            </a:r>
            <a:endParaRPr lang="sv-SE" sz="800" dirty="0">
              <a:solidFill>
                <a:prstClr val="black"/>
              </a:solidFill>
              <a:latin typeface="Calibri"/>
            </a:endParaRPr>
          </a:p>
          <a:p>
            <a:r>
              <a:rPr lang="sv-SE" sz="800" dirty="0" smtClean="0">
                <a:solidFill>
                  <a:prstClr val="black"/>
                </a:solidFill>
                <a:latin typeface="Calibri"/>
              </a:rPr>
              <a:t>14. </a:t>
            </a:r>
            <a:r>
              <a:rPr lang="en-US" sz="800" dirty="0" smtClean="0">
                <a:solidFill>
                  <a:prstClr val="black"/>
                </a:solidFill>
                <a:latin typeface="Calibri"/>
              </a:rPr>
              <a:t>Ass. </a:t>
            </a:r>
            <a:r>
              <a:rPr lang="en-US" sz="800" dirty="0">
                <a:solidFill>
                  <a:prstClr val="black"/>
                </a:solidFill>
                <a:latin typeface="Calibri"/>
              </a:rPr>
              <a:t>is little affected by property owner </a:t>
            </a:r>
            <a:endParaRPr lang="sv-SE" sz="800" dirty="0">
              <a:solidFill>
                <a:prstClr val="black"/>
              </a:solidFill>
              <a:latin typeface="Calibri"/>
            </a:endParaRPr>
          </a:p>
          <a:p>
            <a:r>
              <a:rPr lang="en-GB" sz="800" dirty="0" smtClean="0">
                <a:solidFill>
                  <a:prstClr val="black"/>
                </a:solidFill>
                <a:latin typeface="Calibri"/>
              </a:rPr>
              <a:t>  4. </a:t>
            </a:r>
            <a:r>
              <a:rPr lang="en-US" sz="800" dirty="0">
                <a:solidFill>
                  <a:prstClr val="black"/>
                </a:solidFill>
                <a:latin typeface="Calibri"/>
              </a:rPr>
              <a:t>Info. has major impact on MV</a:t>
            </a:r>
            <a:endParaRPr lang="sv-SE" sz="800" dirty="0">
              <a:solidFill>
                <a:prstClr val="black"/>
              </a:solidFill>
              <a:latin typeface="Calibri"/>
            </a:endParaRPr>
          </a:p>
          <a:p>
            <a:r>
              <a:rPr lang="en-GB" sz="800" dirty="0" smtClean="0">
                <a:solidFill>
                  <a:prstClr val="black"/>
                </a:solidFill>
                <a:latin typeface="Calibri"/>
              </a:rPr>
              <a:t>16. </a:t>
            </a:r>
            <a:r>
              <a:rPr lang="en-US" sz="800" dirty="0">
                <a:solidFill>
                  <a:prstClr val="black"/>
                </a:solidFill>
                <a:latin typeface="Calibri"/>
              </a:rPr>
              <a:t>Info. is of great importance of granting credit</a:t>
            </a:r>
            <a:endParaRPr lang="sv-SE" sz="800" dirty="0">
              <a:solidFill>
                <a:prstClr val="black"/>
              </a:solidFill>
              <a:latin typeface="Calibri"/>
            </a:endParaRPr>
          </a:p>
          <a:p>
            <a:r>
              <a:rPr lang="en-GB" sz="800" dirty="0" smtClean="0">
                <a:solidFill>
                  <a:prstClr val="black"/>
                </a:solidFill>
                <a:latin typeface="Calibri"/>
              </a:rPr>
              <a:t>15. </a:t>
            </a:r>
            <a:r>
              <a:rPr lang="en-US" sz="800" dirty="0">
                <a:solidFill>
                  <a:prstClr val="black"/>
                </a:solidFill>
                <a:latin typeface="Calibri"/>
              </a:rPr>
              <a:t>Info. is of great importance for annual accounts valuation</a:t>
            </a:r>
            <a:endParaRPr lang="sv-SE" sz="800" dirty="0">
              <a:solidFill>
                <a:prstClr val="black"/>
              </a:solidFill>
              <a:latin typeface="Calibri"/>
            </a:endParaRPr>
          </a:p>
          <a:p>
            <a:r>
              <a:rPr lang="en-GB" sz="800" dirty="0" smtClean="0">
                <a:solidFill>
                  <a:prstClr val="black"/>
                </a:solidFill>
                <a:latin typeface="Calibri"/>
              </a:rPr>
              <a:t>  7. </a:t>
            </a:r>
            <a:r>
              <a:rPr lang="en-US" sz="800" dirty="0">
                <a:solidFill>
                  <a:prstClr val="black"/>
                </a:solidFill>
                <a:latin typeface="Calibri"/>
              </a:rPr>
              <a:t>Small extent on property-specific info.</a:t>
            </a:r>
            <a:endParaRPr lang="en-GB" sz="800" dirty="0" smtClean="0">
              <a:solidFill>
                <a:prstClr val="black"/>
              </a:solidFill>
              <a:latin typeface="Calibri"/>
            </a:endParaRPr>
          </a:p>
          <a:p>
            <a:r>
              <a:rPr lang="en-GB" sz="800" dirty="0" smtClean="0">
                <a:solidFill>
                  <a:prstClr val="black"/>
                </a:solidFill>
                <a:latin typeface="Calibri"/>
              </a:rPr>
              <a:t>10. </a:t>
            </a:r>
            <a:r>
              <a:rPr lang="en-US" sz="800" dirty="0">
                <a:solidFill>
                  <a:prstClr val="black"/>
                </a:solidFill>
                <a:latin typeface="Calibri"/>
              </a:rPr>
              <a:t>Large extent based on fair values </a:t>
            </a:r>
            <a:endParaRPr lang="sv-SE" sz="800" dirty="0">
              <a:solidFill>
                <a:prstClr val="black"/>
              </a:solidFill>
              <a:latin typeface="Calibri"/>
            </a:endParaRPr>
          </a:p>
          <a:p>
            <a:r>
              <a:rPr lang="en-GB" sz="800" dirty="0" smtClean="0">
                <a:solidFill>
                  <a:prstClr val="black"/>
                </a:solidFill>
                <a:latin typeface="Calibri"/>
              </a:rPr>
              <a:t>  1. </a:t>
            </a:r>
            <a:r>
              <a:rPr lang="en-US" sz="800" dirty="0">
                <a:solidFill>
                  <a:prstClr val="black"/>
                </a:solidFill>
                <a:latin typeface="Calibri"/>
              </a:rPr>
              <a:t>Info. is predominantly </a:t>
            </a:r>
            <a:r>
              <a:rPr lang="en-US" sz="800" dirty="0" smtClean="0">
                <a:solidFill>
                  <a:prstClr val="black"/>
                </a:solidFill>
                <a:latin typeface="Calibri"/>
              </a:rPr>
              <a:t>future-oriented</a:t>
            </a:r>
            <a:endParaRPr lang="sv-SE" sz="800" dirty="0" smtClean="0">
              <a:solidFill>
                <a:prstClr val="black"/>
              </a:solidFill>
              <a:latin typeface="Calibri"/>
            </a:endParaRPr>
          </a:p>
          <a:p>
            <a:r>
              <a:rPr lang="en-GB" sz="800" dirty="0" smtClean="0">
                <a:solidFill>
                  <a:prstClr val="black"/>
                </a:solidFill>
                <a:latin typeface="Calibri"/>
              </a:rPr>
              <a:t>  3. </a:t>
            </a:r>
            <a:r>
              <a:rPr lang="en-US" sz="800" dirty="0">
                <a:solidFill>
                  <a:prstClr val="black"/>
                </a:solidFill>
                <a:latin typeface="Calibri"/>
              </a:rPr>
              <a:t>Info. is highly reliable</a:t>
            </a:r>
            <a:endParaRPr lang="sv-SE" sz="800" dirty="0">
              <a:solidFill>
                <a:prstClr val="black"/>
              </a:solidFill>
              <a:latin typeface="Calibri"/>
            </a:endParaRPr>
          </a:p>
          <a:p>
            <a:r>
              <a:rPr lang="en-GB" sz="800" dirty="0" smtClean="0">
                <a:solidFill>
                  <a:prstClr val="black"/>
                </a:solidFill>
                <a:latin typeface="Calibri"/>
              </a:rPr>
              <a:t>12. </a:t>
            </a:r>
            <a:r>
              <a:rPr lang="en-US" sz="800" dirty="0">
                <a:solidFill>
                  <a:prstClr val="black"/>
                </a:solidFill>
                <a:latin typeface="Calibri"/>
              </a:rPr>
              <a:t>Requires lot of second opinion </a:t>
            </a:r>
            <a:endParaRPr lang="sv-SE" sz="800" dirty="0">
              <a:solidFill>
                <a:prstClr val="black"/>
              </a:solidFill>
              <a:latin typeface="Calibri"/>
            </a:endParaRPr>
          </a:p>
          <a:p>
            <a:r>
              <a:rPr lang="en-GB" sz="800" dirty="0" smtClean="0">
                <a:solidFill>
                  <a:prstClr val="black"/>
                </a:solidFill>
                <a:latin typeface="Calibri"/>
              </a:rPr>
              <a:t>  5. </a:t>
            </a:r>
            <a:r>
              <a:rPr lang="en-US" sz="800" dirty="0">
                <a:solidFill>
                  <a:prstClr val="black"/>
                </a:solidFill>
                <a:latin typeface="Calibri"/>
              </a:rPr>
              <a:t>Easy to assess</a:t>
            </a:r>
            <a:endParaRPr lang="sv-SE" sz="800" dirty="0">
              <a:solidFill>
                <a:prstClr val="black"/>
              </a:solidFill>
              <a:latin typeface="Calibri"/>
            </a:endParaRPr>
          </a:p>
          <a:p>
            <a:r>
              <a:rPr lang="en-GB" sz="800" dirty="0" smtClean="0">
                <a:solidFill>
                  <a:prstClr val="black"/>
                </a:solidFill>
                <a:latin typeface="Calibri"/>
              </a:rPr>
              <a:t>  8. </a:t>
            </a:r>
            <a:r>
              <a:rPr lang="en-US" sz="800" dirty="0">
                <a:solidFill>
                  <a:prstClr val="black"/>
                </a:solidFill>
                <a:latin typeface="Calibri"/>
              </a:rPr>
              <a:t>Large extent on my previous valuation statements</a:t>
            </a:r>
            <a:endParaRPr lang="sv-SE" sz="800" dirty="0">
              <a:solidFill>
                <a:prstClr val="black"/>
              </a:solidFill>
              <a:latin typeface="Calibri"/>
            </a:endParaRPr>
          </a:p>
          <a:p>
            <a:r>
              <a:rPr lang="en-GB" sz="800" dirty="0" smtClean="0">
                <a:solidFill>
                  <a:prstClr val="black"/>
                </a:solidFill>
                <a:latin typeface="Calibri"/>
              </a:rPr>
              <a:t>11. </a:t>
            </a:r>
            <a:r>
              <a:rPr lang="en-US" sz="800" dirty="0">
                <a:solidFill>
                  <a:prstClr val="black"/>
                </a:solidFill>
                <a:latin typeface="Calibri"/>
              </a:rPr>
              <a:t>Large extent on others previous </a:t>
            </a:r>
            <a:r>
              <a:rPr lang="en-US" sz="800" dirty="0" smtClean="0">
                <a:solidFill>
                  <a:prstClr val="black"/>
                </a:solidFill>
                <a:latin typeface="Calibri"/>
              </a:rPr>
              <a:t>valuation statements</a:t>
            </a:r>
            <a:endParaRPr lang="sv-SE" sz="800" dirty="0">
              <a:solidFill>
                <a:prstClr val="black"/>
              </a:solidFill>
              <a:latin typeface="Calibri"/>
            </a:endParaRPr>
          </a:p>
          <a:p>
            <a:r>
              <a:rPr lang="en-GB" sz="800" dirty="0" smtClean="0">
                <a:solidFill>
                  <a:prstClr val="black"/>
                </a:solidFill>
                <a:latin typeface="Calibri"/>
              </a:rPr>
              <a:t>   9. </a:t>
            </a:r>
            <a:r>
              <a:rPr lang="en-US" sz="800" dirty="0">
                <a:solidFill>
                  <a:prstClr val="black"/>
                </a:solidFill>
                <a:latin typeface="Calibri"/>
              </a:rPr>
              <a:t>Requires lot of time</a:t>
            </a:r>
            <a:r>
              <a:rPr lang="en-GB" sz="800" dirty="0">
                <a:solidFill>
                  <a:prstClr val="black"/>
                </a:solidFill>
                <a:latin typeface="Calibri"/>
              </a:rPr>
              <a:t> </a:t>
            </a:r>
            <a:endParaRPr lang="sv-SE" sz="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" name="textruta 66"/>
          <p:cNvSpPr txBox="1"/>
          <p:nvPr/>
        </p:nvSpPr>
        <p:spPr>
          <a:xfrm>
            <a:off x="2195736" y="5343019"/>
            <a:ext cx="216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solidFill>
                  <a:prstClr val="black"/>
                </a:solidFill>
                <a:latin typeface="Calibri"/>
              </a:rPr>
              <a:t>2</a:t>
            </a:r>
          </a:p>
        </p:txBody>
      </p:sp>
      <p:sp>
        <p:nvSpPr>
          <p:cNvPr id="68" name="textruta 67"/>
          <p:cNvSpPr txBox="1"/>
          <p:nvPr/>
        </p:nvSpPr>
        <p:spPr>
          <a:xfrm>
            <a:off x="2601657" y="5013176"/>
            <a:ext cx="216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>
                <a:solidFill>
                  <a:prstClr val="black"/>
                </a:solidFill>
                <a:latin typeface="Calibri"/>
              </a:rPr>
              <a:t>4</a:t>
            </a:r>
            <a:endParaRPr lang="sv-SE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" name="textruta 68"/>
          <p:cNvSpPr txBox="1"/>
          <p:nvPr/>
        </p:nvSpPr>
        <p:spPr>
          <a:xfrm>
            <a:off x="3808375" y="3830851"/>
            <a:ext cx="216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>
                <a:solidFill>
                  <a:prstClr val="black"/>
                </a:solidFill>
                <a:latin typeface="Calibri"/>
              </a:rPr>
              <a:t>5</a:t>
            </a:r>
            <a:endParaRPr lang="sv-SE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0" name="textruta 69"/>
          <p:cNvSpPr txBox="1"/>
          <p:nvPr/>
        </p:nvSpPr>
        <p:spPr>
          <a:xfrm>
            <a:off x="7345476" y="540551"/>
            <a:ext cx="216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solidFill>
                  <a:prstClr val="black"/>
                </a:solidFill>
                <a:latin typeface="Calibri"/>
              </a:rPr>
              <a:t>6</a:t>
            </a:r>
          </a:p>
        </p:txBody>
      </p:sp>
      <p:sp>
        <p:nvSpPr>
          <p:cNvPr id="71" name="textruta 70"/>
          <p:cNvSpPr txBox="1"/>
          <p:nvPr/>
        </p:nvSpPr>
        <p:spPr>
          <a:xfrm>
            <a:off x="3402454" y="4190891"/>
            <a:ext cx="216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>
                <a:solidFill>
                  <a:prstClr val="black"/>
                </a:solidFill>
                <a:latin typeface="Calibri"/>
              </a:rPr>
              <a:t>7</a:t>
            </a:r>
            <a:endParaRPr lang="sv-SE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2" name="textruta 71"/>
          <p:cNvSpPr txBox="1"/>
          <p:nvPr/>
        </p:nvSpPr>
        <p:spPr>
          <a:xfrm>
            <a:off x="4085362" y="3509717"/>
            <a:ext cx="216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>
                <a:solidFill>
                  <a:prstClr val="black"/>
                </a:solidFill>
                <a:latin typeface="Calibri"/>
              </a:rPr>
              <a:t>8</a:t>
            </a:r>
            <a:endParaRPr lang="sv-SE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" name="textruta 72"/>
          <p:cNvSpPr txBox="1"/>
          <p:nvPr/>
        </p:nvSpPr>
        <p:spPr>
          <a:xfrm>
            <a:off x="4572000" y="3254787"/>
            <a:ext cx="216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>
                <a:solidFill>
                  <a:prstClr val="black"/>
                </a:solidFill>
                <a:latin typeface="Calibri"/>
              </a:rPr>
              <a:t>9</a:t>
            </a:r>
            <a:endParaRPr lang="sv-SE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" name="textruta 73"/>
          <p:cNvSpPr txBox="1"/>
          <p:nvPr/>
        </p:nvSpPr>
        <p:spPr>
          <a:xfrm>
            <a:off x="5337961" y="2492896"/>
            <a:ext cx="3398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>
                <a:solidFill>
                  <a:prstClr val="black"/>
                </a:solidFill>
                <a:latin typeface="Calibri"/>
              </a:rPr>
              <a:t>10</a:t>
            </a:r>
            <a:endParaRPr lang="sv-SE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5" name="textruta 74"/>
          <p:cNvSpPr txBox="1"/>
          <p:nvPr/>
        </p:nvSpPr>
        <p:spPr>
          <a:xfrm>
            <a:off x="4753828" y="3140968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>
                <a:solidFill>
                  <a:prstClr val="black"/>
                </a:solidFill>
                <a:latin typeface="Calibri"/>
              </a:rPr>
              <a:t>11</a:t>
            </a:r>
            <a:endParaRPr lang="sv-SE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6" name="textruta 75"/>
          <p:cNvSpPr txBox="1"/>
          <p:nvPr/>
        </p:nvSpPr>
        <p:spPr>
          <a:xfrm>
            <a:off x="6830375" y="1035898"/>
            <a:ext cx="323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>
                <a:solidFill>
                  <a:prstClr val="black"/>
                </a:solidFill>
                <a:latin typeface="Calibri"/>
              </a:rPr>
              <a:t>13</a:t>
            </a:r>
            <a:endParaRPr lang="sv-SE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7" name="textruta 76"/>
          <p:cNvSpPr txBox="1"/>
          <p:nvPr/>
        </p:nvSpPr>
        <p:spPr>
          <a:xfrm>
            <a:off x="3663846" y="3861048"/>
            <a:ext cx="3146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>
                <a:solidFill>
                  <a:prstClr val="black"/>
                </a:solidFill>
                <a:latin typeface="Calibri"/>
              </a:rPr>
              <a:t>12</a:t>
            </a:r>
            <a:endParaRPr lang="sv-SE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8" name="textruta 77"/>
          <p:cNvSpPr txBox="1"/>
          <p:nvPr/>
        </p:nvSpPr>
        <p:spPr>
          <a:xfrm>
            <a:off x="5758964" y="2174667"/>
            <a:ext cx="3782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>
                <a:solidFill>
                  <a:prstClr val="black"/>
                </a:solidFill>
                <a:latin typeface="Calibri"/>
              </a:rPr>
              <a:t>15</a:t>
            </a:r>
            <a:endParaRPr lang="sv-SE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9" name="textruta 78"/>
          <p:cNvSpPr txBox="1"/>
          <p:nvPr/>
        </p:nvSpPr>
        <p:spPr>
          <a:xfrm>
            <a:off x="6570806" y="1366895"/>
            <a:ext cx="3699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>
                <a:solidFill>
                  <a:prstClr val="black"/>
                </a:solidFill>
                <a:latin typeface="Calibri"/>
              </a:rPr>
              <a:t>14</a:t>
            </a:r>
            <a:endParaRPr lang="sv-SE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0" name="textruta 79"/>
          <p:cNvSpPr txBox="1"/>
          <p:nvPr/>
        </p:nvSpPr>
        <p:spPr>
          <a:xfrm>
            <a:off x="3003754" y="4509120"/>
            <a:ext cx="3615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>
                <a:solidFill>
                  <a:prstClr val="black"/>
                </a:solidFill>
                <a:latin typeface="Calibri"/>
              </a:rPr>
              <a:t>16</a:t>
            </a:r>
            <a:endParaRPr lang="sv-SE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1" name="textruta 80"/>
          <p:cNvSpPr txBox="1"/>
          <p:nvPr/>
        </p:nvSpPr>
        <p:spPr>
          <a:xfrm>
            <a:off x="6695591" y="1188043"/>
            <a:ext cx="3531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>
                <a:solidFill>
                  <a:prstClr val="black"/>
                </a:solidFill>
                <a:latin typeface="Calibri"/>
              </a:rPr>
              <a:t>17</a:t>
            </a:r>
            <a:endParaRPr lang="sv-SE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2" name="textruta 81"/>
          <p:cNvSpPr txBox="1"/>
          <p:nvPr/>
        </p:nvSpPr>
        <p:spPr>
          <a:xfrm>
            <a:off x="6660232" y="1268760"/>
            <a:ext cx="216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solidFill>
                  <a:prstClr val="black"/>
                </a:solidFill>
                <a:latin typeface="Calibri"/>
              </a:rPr>
              <a:t>2</a:t>
            </a:r>
          </a:p>
        </p:txBody>
      </p:sp>
      <p:sp>
        <p:nvSpPr>
          <p:cNvPr id="83" name="textruta 82"/>
          <p:cNvSpPr txBox="1"/>
          <p:nvPr/>
        </p:nvSpPr>
        <p:spPr>
          <a:xfrm>
            <a:off x="1547664" y="6021288"/>
            <a:ext cx="216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solidFill>
                  <a:prstClr val="black"/>
                </a:solidFill>
                <a:latin typeface="Calibri"/>
              </a:rPr>
              <a:t>6</a:t>
            </a:r>
          </a:p>
        </p:txBody>
      </p:sp>
      <p:sp>
        <p:nvSpPr>
          <p:cNvPr id="84" name="textruta 83"/>
          <p:cNvSpPr txBox="1"/>
          <p:nvPr/>
        </p:nvSpPr>
        <p:spPr>
          <a:xfrm>
            <a:off x="1962106" y="5559043"/>
            <a:ext cx="323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>
                <a:solidFill>
                  <a:prstClr val="black"/>
                </a:solidFill>
                <a:latin typeface="Calibri"/>
              </a:rPr>
              <a:t>13</a:t>
            </a:r>
            <a:endParaRPr lang="sv-SE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5" name="textruta 84"/>
          <p:cNvSpPr txBox="1"/>
          <p:nvPr/>
        </p:nvSpPr>
        <p:spPr>
          <a:xfrm>
            <a:off x="2130624" y="5445224"/>
            <a:ext cx="3531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>
                <a:solidFill>
                  <a:prstClr val="black"/>
                </a:solidFill>
                <a:latin typeface="Calibri"/>
              </a:rPr>
              <a:t>17</a:t>
            </a:r>
            <a:endParaRPr lang="sv-SE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6" name="textruta 85"/>
          <p:cNvSpPr txBox="1"/>
          <p:nvPr/>
        </p:nvSpPr>
        <p:spPr>
          <a:xfrm>
            <a:off x="2225372" y="5271011"/>
            <a:ext cx="3699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>
                <a:solidFill>
                  <a:prstClr val="black"/>
                </a:solidFill>
                <a:latin typeface="Calibri"/>
              </a:rPr>
              <a:t>14</a:t>
            </a:r>
            <a:endParaRPr lang="sv-SE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" name="textruta 86"/>
          <p:cNvSpPr txBox="1"/>
          <p:nvPr/>
        </p:nvSpPr>
        <p:spPr>
          <a:xfrm>
            <a:off x="6335028" y="1556792"/>
            <a:ext cx="216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>
                <a:solidFill>
                  <a:prstClr val="black"/>
                </a:solidFill>
                <a:latin typeface="Calibri"/>
              </a:rPr>
              <a:t>4</a:t>
            </a:r>
            <a:endParaRPr lang="sv-SE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8" name="textruta 87"/>
          <p:cNvSpPr txBox="1"/>
          <p:nvPr/>
        </p:nvSpPr>
        <p:spPr>
          <a:xfrm>
            <a:off x="5839681" y="2043430"/>
            <a:ext cx="3615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>
                <a:solidFill>
                  <a:prstClr val="black"/>
                </a:solidFill>
                <a:latin typeface="Calibri"/>
              </a:rPr>
              <a:t>16</a:t>
            </a:r>
            <a:endParaRPr lang="sv-SE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9" name="textruta 88"/>
          <p:cNvSpPr txBox="1"/>
          <p:nvPr/>
        </p:nvSpPr>
        <p:spPr>
          <a:xfrm>
            <a:off x="3113584" y="4406915"/>
            <a:ext cx="3782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>
                <a:solidFill>
                  <a:prstClr val="black"/>
                </a:solidFill>
                <a:latin typeface="Calibri"/>
              </a:rPr>
              <a:t>15</a:t>
            </a:r>
            <a:endParaRPr lang="sv-SE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0" name="textruta 89"/>
          <p:cNvSpPr txBox="1"/>
          <p:nvPr/>
        </p:nvSpPr>
        <p:spPr>
          <a:xfrm>
            <a:off x="5479641" y="2420888"/>
            <a:ext cx="216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>
                <a:solidFill>
                  <a:prstClr val="black"/>
                </a:solidFill>
                <a:latin typeface="Calibri"/>
              </a:rPr>
              <a:t>7</a:t>
            </a:r>
            <a:endParaRPr lang="sv-SE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1" name="textruta 90"/>
          <p:cNvSpPr txBox="1"/>
          <p:nvPr/>
        </p:nvSpPr>
        <p:spPr>
          <a:xfrm>
            <a:off x="5375780" y="2573613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>
                <a:solidFill>
                  <a:prstClr val="black"/>
                </a:solidFill>
                <a:latin typeface="Calibri"/>
              </a:rPr>
              <a:t>1  3</a:t>
            </a:r>
            <a:endParaRPr lang="sv-SE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" name="textruta 91"/>
          <p:cNvSpPr txBox="1"/>
          <p:nvPr/>
        </p:nvSpPr>
        <p:spPr>
          <a:xfrm>
            <a:off x="3454708" y="4077072"/>
            <a:ext cx="3398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>
                <a:solidFill>
                  <a:prstClr val="black"/>
                </a:solidFill>
                <a:latin typeface="Calibri"/>
              </a:rPr>
              <a:t>10</a:t>
            </a:r>
            <a:endParaRPr lang="sv-SE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3" name="textruta 92"/>
          <p:cNvSpPr txBox="1"/>
          <p:nvPr/>
        </p:nvSpPr>
        <p:spPr>
          <a:xfrm>
            <a:off x="3405856" y="3974867"/>
            <a:ext cx="432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dirty="0" smtClean="0">
                <a:solidFill>
                  <a:prstClr val="black"/>
                </a:solidFill>
                <a:latin typeface="Calibri"/>
              </a:rPr>
              <a:t>1  3</a:t>
            </a:r>
            <a:endParaRPr lang="sv-SE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4" name="textruta 93"/>
          <p:cNvSpPr txBox="1"/>
          <p:nvPr/>
        </p:nvSpPr>
        <p:spPr>
          <a:xfrm>
            <a:off x="5233587" y="2678723"/>
            <a:ext cx="3146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>
                <a:solidFill>
                  <a:prstClr val="black"/>
                </a:solidFill>
                <a:latin typeface="Calibri"/>
              </a:rPr>
              <a:t>12</a:t>
            </a:r>
            <a:endParaRPr lang="sv-SE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5" name="textruta 94"/>
          <p:cNvSpPr txBox="1"/>
          <p:nvPr/>
        </p:nvSpPr>
        <p:spPr>
          <a:xfrm>
            <a:off x="5148064" y="2750731"/>
            <a:ext cx="216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>
                <a:solidFill>
                  <a:prstClr val="black"/>
                </a:solidFill>
                <a:latin typeface="Calibri"/>
              </a:rPr>
              <a:t>5</a:t>
            </a:r>
            <a:endParaRPr lang="sv-SE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6" name="textruta 95"/>
          <p:cNvSpPr txBox="1"/>
          <p:nvPr/>
        </p:nvSpPr>
        <p:spPr>
          <a:xfrm>
            <a:off x="4139952" y="3398803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>
                <a:solidFill>
                  <a:prstClr val="black"/>
                </a:solidFill>
                <a:latin typeface="Calibri"/>
              </a:rPr>
              <a:t>11</a:t>
            </a:r>
            <a:endParaRPr lang="sv-SE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7" name="textruta 96"/>
          <p:cNvSpPr txBox="1"/>
          <p:nvPr/>
        </p:nvSpPr>
        <p:spPr>
          <a:xfrm>
            <a:off x="4776979" y="3038763"/>
            <a:ext cx="216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>
                <a:solidFill>
                  <a:prstClr val="black"/>
                </a:solidFill>
                <a:latin typeface="Calibri"/>
              </a:rPr>
              <a:t>8</a:t>
            </a:r>
            <a:endParaRPr lang="sv-SE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8" name="textruta 97"/>
          <p:cNvSpPr txBox="1"/>
          <p:nvPr/>
        </p:nvSpPr>
        <p:spPr>
          <a:xfrm>
            <a:off x="4283968" y="3356992"/>
            <a:ext cx="216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>
                <a:solidFill>
                  <a:prstClr val="black"/>
                </a:solidFill>
                <a:latin typeface="Calibri"/>
              </a:rPr>
              <a:t>9</a:t>
            </a:r>
            <a:endParaRPr lang="sv-SE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9" name="textruta 98"/>
          <p:cNvSpPr txBox="1"/>
          <p:nvPr/>
        </p:nvSpPr>
        <p:spPr>
          <a:xfrm>
            <a:off x="179512" y="3445837"/>
            <a:ext cx="22105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solidFill>
                  <a:prstClr val="black"/>
                </a:solidFill>
                <a:latin typeface="Calibri"/>
              </a:rPr>
              <a:t>  9. </a:t>
            </a:r>
            <a:r>
              <a:rPr lang="en-US" sz="800" dirty="0">
                <a:solidFill>
                  <a:prstClr val="black"/>
                </a:solidFill>
                <a:latin typeface="Calibri"/>
              </a:rPr>
              <a:t>Requires little time</a:t>
            </a:r>
            <a:r>
              <a:rPr lang="en-GB" sz="800" dirty="0">
                <a:solidFill>
                  <a:prstClr val="black"/>
                </a:solidFill>
                <a:latin typeface="Calibri"/>
              </a:rPr>
              <a:t> </a:t>
            </a:r>
            <a:endParaRPr lang="sv-SE" sz="800" dirty="0">
              <a:solidFill>
                <a:prstClr val="black"/>
              </a:solidFill>
              <a:latin typeface="Calibri"/>
            </a:endParaRPr>
          </a:p>
          <a:p>
            <a:r>
              <a:rPr lang="en-GB" sz="800" dirty="0" smtClean="0">
                <a:solidFill>
                  <a:prstClr val="black"/>
                </a:solidFill>
                <a:latin typeface="Calibri"/>
              </a:rPr>
              <a:t>11. </a:t>
            </a:r>
            <a:r>
              <a:rPr lang="en-US" sz="800" dirty="0">
                <a:solidFill>
                  <a:prstClr val="black"/>
                </a:solidFill>
                <a:latin typeface="Calibri"/>
              </a:rPr>
              <a:t>Small extent on others previous valuation statements</a:t>
            </a:r>
            <a:endParaRPr lang="sv-SE" sz="800" dirty="0">
              <a:solidFill>
                <a:prstClr val="black"/>
              </a:solidFill>
              <a:latin typeface="Calibri"/>
            </a:endParaRPr>
          </a:p>
          <a:p>
            <a:r>
              <a:rPr lang="en-GB" sz="800" dirty="0" smtClean="0">
                <a:solidFill>
                  <a:prstClr val="black"/>
                </a:solidFill>
                <a:latin typeface="Calibri"/>
              </a:rPr>
              <a:t>  8. </a:t>
            </a:r>
            <a:r>
              <a:rPr lang="en-US" sz="800" dirty="0" smtClean="0">
                <a:solidFill>
                  <a:prstClr val="black"/>
                </a:solidFill>
                <a:latin typeface="Calibri"/>
              </a:rPr>
              <a:t>Small extent on my previous </a:t>
            </a:r>
            <a:r>
              <a:rPr lang="en-US" sz="800" dirty="0">
                <a:solidFill>
                  <a:prstClr val="black"/>
                </a:solidFill>
                <a:latin typeface="Calibri"/>
              </a:rPr>
              <a:t>valuation statements</a:t>
            </a:r>
            <a:endParaRPr lang="sv-SE" sz="800" dirty="0">
              <a:solidFill>
                <a:prstClr val="black"/>
              </a:solidFill>
              <a:latin typeface="Calibri"/>
            </a:endParaRPr>
          </a:p>
          <a:p>
            <a:r>
              <a:rPr lang="en-GB" sz="800" dirty="0" smtClean="0">
                <a:solidFill>
                  <a:prstClr val="black"/>
                </a:solidFill>
                <a:latin typeface="Calibri"/>
              </a:rPr>
              <a:t>   5. </a:t>
            </a:r>
            <a:r>
              <a:rPr lang="en-US" sz="800" dirty="0">
                <a:solidFill>
                  <a:prstClr val="black"/>
                </a:solidFill>
                <a:latin typeface="Calibri"/>
              </a:rPr>
              <a:t>Difficult to assess</a:t>
            </a:r>
            <a:endParaRPr lang="sv-SE" sz="800" dirty="0">
              <a:solidFill>
                <a:prstClr val="black"/>
              </a:solidFill>
              <a:latin typeface="Calibri"/>
            </a:endParaRPr>
          </a:p>
          <a:p>
            <a:r>
              <a:rPr lang="en-GB" sz="800" dirty="0" smtClean="0">
                <a:solidFill>
                  <a:prstClr val="black"/>
                </a:solidFill>
                <a:latin typeface="Calibri"/>
              </a:rPr>
              <a:t>12. </a:t>
            </a:r>
            <a:r>
              <a:rPr lang="en-US" sz="800" dirty="0">
                <a:solidFill>
                  <a:prstClr val="black"/>
                </a:solidFill>
                <a:latin typeface="Calibri"/>
              </a:rPr>
              <a:t>Requires little of second opinion </a:t>
            </a:r>
            <a:endParaRPr lang="sv-SE" sz="800" dirty="0" smtClean="0">
              <a:solidFill>
                <a:prstClr val="black"/>
              </a:solidFill>
              <a:latin typeface="Calibri"/>
            </a:endParaRPr>
          </a:p>
          <a:p>
            <a:r>
              <a:rPr lang="en-GB" sz="800" dirty="0" smtClean="0">
                <a:solidFill>
                  <a:prstClr val="black"/>
                </a:solidFill>
                <a:latin typeface="Calibri"/>
              </a:rPr>
              <a:t>  3. </a:t>
            </a:r>
            <a:r>
              <a:rPr lang="en-US" sz="800" dirty="0" smtClean="0">
                <a:solidFill>
                  <a:prstClr val="black"/>
                </a:solidFill>
                <a:latin typeface="Calibri"/>
              </a:rPr>
              <a:t>Info. is little reliable</a:t>
            </a:r>
            <a:endParaRPr lang="sv-SE" sz="800" dirty="0" smtClean="0">
              <a:solidFill>
                <a:prstClr val="black"/>
              </a:solidFill>
              <a:latin typeface="Calibri"/>
            </a:endParaRPr>
          </a:p>
          <a:p>
            <a:r>
              <a:rPr lang="en-GB" sz="800" dirty="0" smtClean="0">
                <a:solidFill>
                  <a:prstClr val="black"/>
                </a:solidFill>
                <a:latin typeface="Calibri"/>
              </a:rPr>
              <a:t>  1. </a:t>
            </a:r>
            <a:r>
              <a:rPr lang="en-US" sz="800" dirty="0">
                <a:solidFill>
                  <a:prstClr val="black"/>
                </a:solidFill>
                <a:latin typeface="Calibri"/>
              </a:rPr>
              <a:t>Info. is predominantly historical </a:t>
            </a:r>
            <a:endParaRPr lang="sv-SE" sz="800" dirty="0" smtClean="0">
              <a:solidFill>
                <a:prstClr val="black"/>
              </a:solidFill>
              <a:latin typeface="Calibri"/>
            </a:endParaRPr>
          </a:p>
          <a:p>
            <a:r>
              <a:rPr lang="en-GB" sz="800" dirty="0" smtClean="0">
                <a:solidFill>
                  <a:prstClr val="black"/>
                </a:solidFill>
                <a:latin typeface="Calibri"/>
              </a:rPr>
              <a:t>10. </a:t>
            </a:r>
            <a:r>
              <a:rPr lang="en-US" sz="800" dirty="0">
                <a:solidFill>
                  <a:prstClr val="black"/>
                </a:solidFill>
                <a:latin typeface="Calibri"/>
              </a:rPr>
              <a:t>Large extent based on standard values </a:t>
            </a:r>
            <a:endParaRPr lang="sv-SE" sz="800" dirty="0">
              <a:solidFill>
                <a:prstClr val="black"/>
              </a:solidFill>
              <a:latin typeface="Calibri"/>
            </a:endParaRPr>
          </a:p>
          <a:p>
            <a:r>
              <a:rPr lang="en-GB" sz="800" dirty="0" smtClean="0">
                <a:solidFill>
                  <a:prstClr val="black"/>
                </a:solidFill>
                <a:latin typeface="Calibri"/>
              </a:rPr>
              <a:t>  7. </a:t>
            </a:r>
            <a:r>
              <a:rPr lang="en-US" sz="800" dirty="0">
                <a:solidFill>
                  <a:prstClr val="black"/>
                </a:solidFill>
                <a:latin typeface="Calibri"/>
              </a:rPr>
              <a:t>Large extent on property-specific info</a:t>
            </a:r>
            <a:r>
              <a:rPr lang="en-US" sz="800" dirty="0" smtClean="0">
                <a:solidFill>
                  <a:prstClr val="black"/>
                </a:solidFill>
                <a:latin typeface="Calibri"/>
              </a:rPr>
              <a:t>.</a:t>
            </a:r>
          </a:p>
          <a:p>
            <a:r>
              <a:rPr lang="en-GB" sz="800" dirty="0" smtClean="0">
                <a:solidFill>
                  <a:prstClr val="black"/>
                </a:solidFill>
                <a:latin typeface="Calibri"/>
              </a:rPr>
              <a:t>15. </a:t>
            </a:r>
            <a:r>
              <a:rPr lang="en-US" sz="800" dirty="0">
                <a:solidFill>
                  <a:prstClr val="black"/>
                </a:solidFill>
                <a:latin typeface="Calibri"/>
              </a:rPr>
              <a:t>Info. is of little importance for annual accounts valuation</a:t>
            </a:r>
            <a:endParaRPr lang="sv-SE" sz="800" dirty="0">
              <a:solidFill>
                <a:prstClr val="black"/>
              </a:solidFill>
              <a:latin typeface="Calibri"/>
            </a:endParaRPr>
          </a:p>
          <a:p>
            <a:r>
              <a:rPr lang="en-GB" sz="800" dirty="0" smtClean="0">
                <a:solidFill>
                  <a:prstClr val="black"/>
                </a:solidFill>
                <a:latin typeface="Calibri"/>
              </a:rPr>
              <a:t>16. </a:t>
            </a:r>
            <a:r>
              <a:rPr lang="en-US" sz="800" dirty="0">
                <a:solidFill>
                  <a:prstClr val="black"/>
                </a:solidFill>
                <a:latin typeface="Calibri"/>
              </a:rPr>
              <a:t>Info. is of little importance of granting credit</a:t>
            </a:r>
            <a:endParaRPr lang="sv-SE" sz="800" dirty="0">
              <a:solidFill>
                <a:prstClr val="black"/>
              </a:solidFill>
              <a:latin typeface="Calibri"/>
            </a:endParaRPr>
          </a:p>
          <a:p>
            <a:r>
              <a:rPr lang="en-GB" sz="800" dirty="0" smtClean="0">
                <a:solidFill>
                  <a:prstClr val="black"/>
                </a:solidFill>
                <a:latin typeface="Calibri"/>
              </a:rPr>
              <a:t>  4. </a:t>
            </a:r>
            <a:r>
              <a:rPr lang="en-US" sz="800" dirty="0">
                <a:solidFill>
                  <a:prstClr val="black"/>
                </a:solidFill>
                <a:latin typeface="Calibri"/>
              </a:rPr>
              <a:t>Info. has little impact on MV</a:t>
            </a:r>
            <a:endParaRPr lang="sv-SE" sz="800" dirty="0">
              <a:solidFill>
                <a:prstClr val="black"/>
              </a:solidFill>
              <a:latin typeface="Calibri"/>
            </a:endParaRPr>
          </a:p>
          <a:p>
            <a:r>
              <a:rPr lang="sv-SE" sz="800" dirty="0" smtClean="0">
                <a:solidFill>
                  <a:prstClr val="black"/>
                </a:solidFill>
                <a:latin typeface="Calibri"/>
              </a:rPr>
              <a:t>14. </a:t>
            </a:r>
            <a:r>
              <a:rPr lang="en-US" sz="800" dirty="0" smtClean="0">
                <a:solidFill>
                  <a:prstClr val="black"/>
                </a:solidFill>
                <a:latin typeface="Calibri"/>
              </a:rPr>
              <a:t>Ass. </a:t>
            </a:r>
            <a:r>
              <a:rPr lang="en-US" sz="800" dirty="0">
                <a:solidFill>
                  <a:prstClr val="black"/>
                </a:solidFill>
                <a:latin typeface="Calibri"/>
              </a:rPr>
              <a:t>is highly affected by property owner </a:t>
            </a:r>
            <a:endParaRPr lang="sv-SE" sz="800" dirty="0">
              <a:solidFill>
                <a:prstClr val="black"/>
              </a:solidFill>
              <a:latin typeface="Calibri"/>
            </a:endParaRPr>
          </a:p>
          <a:p>
            <a:r>
              <a:rPr lang="sv-SE" sz="800" dirty="0" smtClean="0">
                <a:solidFill>
                  <a:prstClr val="black"/>
                </a:solidFill>
                <a:latin typeface="Calibri"/>
              </a:rPr>
              <a:t>   2. </a:t>
            </a:r>
            <a:r>
              <a:rPr lang="en-US" sz="800" dirty="0">
                <a:solidFill>
                  <a:prstClr val="black"/>
                </a:solidFill>
                <a:latin typeface="Calibri"/>
              </a:rPr>
              <a:t>Info. large extent from prop. o</a:t>
            </a:r>
            <a:r>
              <a:rPr lang="en-US" sz="800" dirty="0" smtClean="0">
                <a:solidFill>
                  <a:prstClr val="black"/>
                </a:solidFill>
                <a:latin typeface="Calibri"/>
              </a:rPr>
              <a:t>wner</a:t>
            </a:r>
          </a:p>
          <a:p>
            <a:r>
              <a:rPr lang="sv-SE" sz="800" dirty="0" smtClean="0">
                <a:solidFill>
                  <a:prstClr val="black"/>
                </a:solidFill>
                <a:latin typeface="Calibri"/>
              </a:rPr>
              <a:t>17. </a:t>
            </a:r>
            <a:r>
              <a:rPr lang="en-US" sz="800" dirty="0">
                <a:solidFill>
                  <a:prstClr val="black"/>
                </a:solidFill>
                <a:latin typeface="Calibri"/>
              </a:rPr>
              <a:t>Info. is of little importance for tax assessment value</a:t>
            </a:r>
            <a:endParaRPr lang="sv-SE" sz="800" dirty="0">
              <a:solidFill>
                <a:prstClr val="black"/>
              </a:solidFill>
              <a:latin typeface="Calibri"/>
            </a:endParaRPr>
          </a:p>
          <a:p>
            <a:r>
              <a:rPr lang="sv-SE" sz="800" dirty="0" smtClean="0">
                <a:solidFill>
                  <a:prstClr val="black"/>
                </a:solidFill>
                <a:latin typeface="Calibri"/>
              </a:rPr>
              <a:t>13. </a:t>
            </a:r>
            <a:r>
              <a:rPr lang="en-US" sz="800" dirty="0">
                <a:solidFill>
                  <a:prstClr val="black"/>
                </a:solidFill>
                <a:latin typeface="Calibri"/>
              </a:rPr>
              <a:t>Small extent on market- specific info.</a:t>
            </a:r>
            <a:endParaRPr lang="sv-SE" sz="800" dirty="0">
              <a:solidFill>
                <a:prstClr val="black"/>
              </a:solidFill>
              <a:latin typeface="Calibri"/>
            </a:endParaRPr>
          </a:p>
          <a:p>
            <a:r>
              <a:rPr lang="sv-SE" sz="800" dirty="0" smtClean="0">
                <a:solidFill>
                  <a:prstClr val="black"/>
                </a:solidFill>
                <a:latin typeface="Calibri"/>
              </a:rPr>
              <a:t>   6. </a:t>
            </a:r>
            <a:r>
              <a:rPr lang="en-US" sz="800" dirty="0">
                <a:solidFill>
                  <a:prstClr val="black"/>
                </a:solidFill>
                <a:latin typeface="Calibri"/>
              </a:rPr>
              <a:t>Requires little </a:t>
            </a:r>
            <a:r>
              <a:rPr lang="en-US" sz="800" dirty="0" smtClean="0">
                <a:solidFill>
                  <a:prstClr val="black"/>
                </a:solidFill>
                <a:latin typeface="Calibri"/>
              </a:rPr>
              <a:t>local </a:t>
            </a:r>
            <a:r>
              <a:rPr lang="en-US" sz="800" dirty="0">
                <a:solidFill>
                  <a:prstClr val="black"/>
                </a:solidFill>
                <a:latin typeface="Calibri"/>
              </a:rPr>
              <a:t>knowledge </a:t>
            </a:r>
            <a:endParaRPr lang="sv-SE" sz="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0" name="textruta 99"/>
          <p:cNvSpPr txBox="1"/>
          <p:nvPr/>
        </p:nvSpPr>
        <p:spPr>
          <a:xfrm>
            <a:off x="6732240" y="271681"/>
            <a:ext cx="1431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dirty="0" smtClean="0">
                <a:solidFill>
                  <a:prstClr val="black"/>
                </a:solidFill>
                <a:latin typeface="Calibri"/>
              </a:rPr>
              <a:t>[</a:t>
            </a:r>
            <a:r>
              <a:rPr lang="sv-SE" sz="1200" dirty="0" smtClean="0">
                <a:solidFill>
                  <a:prstClr val="black"/>
                </a:solidFill>
                <a:latin typeface="Calibri"/>
              </a:rPr>
              <a:t>MAKRO </a:t>
            </a:r>
            <a:r>
              <a:rPr lang="sv-SE" sz="1200" dirty="0" smtClean="0">
                <a:solidFill>
                  <a:prstClr val="black"/>
                </a:solidFill>
                <a:latin typeface="Calibri"/>
              </a:rPr>
              <a:t>FOCUS]</a:t>
            </a:r>
            <a:endParaRPr lang="en-GB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1" name="textruta 100"/>
          <p:cNvSpPr txBox="1"/>
          <p:nvPr/>
        </p:nvSpPr>
        <p:spPr>
          <a:xfrm>
            <a:off x="971600" y="6309320"/>
            <a:ext cx="1431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dirty="0" smtClean="0">
                <a:solidFill>
                  <a:prstClr val="black"/>
                </a:solidFill>
                <a:latin typeface="Calibri"/>
              </a:rPr>
              <a:t>[MICRO </a:t>
            </a:r>
            <a:r>
              <a:rPr lang="sv-SE" sz="1200" dirty="0" smtClean="0">
                <a:solidFill>
                  <a:prstClr val="black"/>
                </a:solidFill>
                <a:latin typeface="Calibri"/>
              </a:rPr>
              <a:t>FOCUS]</a:t>
            </a:r>
            <a:endParaRPr lang="en-GB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" name="textruta 101"/>
          <p:cNvSpPr txBox="1"/>
          <p:nvPr/>
        </p:nvSpPr>
        <p:spPr>
          <a:xfrm>
            <a:off x="256739" y="271681"/>
            <a:ext cx="2227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chemeClr val="accent1"/>
                </a:solidFill>
              </a:rPr>
              <a:t>Component 1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97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" name="Rak 2"/>
          <p:cNvCxnSpPr/>
          <p:nvPr/>
        </p:nvCxnSpPr>
        <p:spPr>
          <a:xfrm rot="5400000">
            <a:off x="1547664" y="476672"/>
            <a:ext cx="5976664" cy="5976664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4" name="Rak 3"/>
          <p:cNvCxnSpPr/>
          <p:nvPr/>
        </p:nvCxnSpPr>
        <p:spPr>
          <a:xfrm rot="10800000">
            <a:off x="1619672" y="3429000"/>
            <a:ext cx="5904656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dash"/>
          </a:ln>
          <a:effectLst/>
        </p:spPr>
      </p:cxnSp>
      <p:cxnSp>
        <p:nvCxnSpPr>
          <p:cNvPr id="5" name="Rak 4"/>
          <p:cNvCxnSpPr/>
          <p:nvPr/>
        </p:nvCxnSpPr>
        <p:spPr>
          <a:xfrm rot="5400000">
            <a:off x="1655676" y="3465004"/>
            <a:ext cx="5832648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dash"/>
          </a:ln>
          <a:effectLst/>
        </p:spPr>
      </p:cxnSp>
      <p:sp>
        <p:nvSpPr>
          <p:cNvPr id="6" name="textruta 5"/>
          <p:cNvSpPr txBox="1"/>
          <p:nvPr/>
        </p:nvSpPr>
        <p:spPr>
          <a:xfrm>
            <a:off x="6804248" y="1120676"/>
            <a:ext cx="230425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800" dirty="0" smtClean="0">
              <a:solidFill>
                <a:prstClr val="black"/>
              </a:solidFill>
              <a:latin typeface="Calibri"/>
            </a:endParaRPr>
          </a:p>
          <a:p>
            <a:r>
              <a:rPr lang="en-GB" sz="800" dirty="0" smtClean="0">
                <a:solidFill>
                  <a:prstClr val="black"/>
                </a:solidFill>
                <a:latin typeface="Calibri"/>
              </a:rPr>
              <a:t>  3. </a:t>
            </a:r>
            <a:r>
              <a:rPr lang="en-US" sz="800" dirty="0">
                <a:solidFill>
                  <a:prstClr val="black"/>
                </a:solidFill>
                <a:latin typeface="Calibri"/>
              </a:rPr>
              <a:t>Info. is highly reliable</a:t>
            </a:r>
            <a:endParaRPr lang="sv-SE" sz="800" dirty="0">
              <a:solidFill>
                <a:prstClr val="black"/>
              </a:solidFill>
              <a:latin typeface="Calibri"/>
            </a:endParaRPr>
          </a:p>
          <a:p>
            <a:r>
              <a:rPr lang="sv-SE" sz="800" dirty="0" smtClean="0">
                <a:solidFill>
                  <a:prstClr val="black"/>
                </a:solidFill>
                <a:latin typeface="Calibri"/>
              </a:rPr>
              <a:t>  2. </a:t>
            </a:r>
            <a:r>
              <a:rPr lang="en-US" sz="800" dirty="0">
                <a:solidFill>
                  <a:prstClr val="black"/>
                </a:solidFill>
                <a:latin typeface="Calibri"/>
              </a:rPr>
              <a:t>Info. large extent from prop. </a:t>
            </a:r>
            <a:r>
              <a:rPr lang="en-US" sz="800" dirty="0" smtClean="0">
                <a:solidFill>
                  <a:prstClr val="black"/>
                </a:solidFill>
                <a:latin typeface="Calibri"/>
              </a:rPr>
              <a:t>owner</a:t>
            </a:r>
          </a:p>
          <a:p>
            <a:r>
              <a:rPr lang="en-GB" sz="800" dirty="0" smtClean="0">
                <a:solidFill>
                  <a:prstClr val="black"/>
                </a:solidFill>
                <a:latin typeface="Calibri"/>
              </a:rPr>
              <a:t>10. </a:t>
            </a:r>
            <a:r>
              <a:rPr lang="en-US" sz="800" dirty="0">
                <a:solidFill>
                  <a:prstClr val="black"/>
                </a:solidFill>
                <a:latin typeface="Calibri"/>
              </a:rPr>
              <a:t>Large extent based on fair values </a:t>
            </a:r>
            <a:endParaRPr lang="sv-SE" sz="800" dirty="0">
              <a:solidFill>
                <a:prstClr val="black"/>
              </a:solidFill>
              <a:latin typeface="Calibri"/>
            </a:endParaRPr>
          </a:p>
          <a:p>
            <a:r>
              <a:rPr lang="sv-SE" sz="800" dirty="0" smtClean="0">
                <a:solidFill>
                  <a:prstClr val="black"/>
                </a:solidFill>
                <a:latin typeface="Calibri"/>
              </a:rPr>
              <a:t>17. </a:t>
            </a:r>
            <a:r>
              <a:rPr lang="en-US" sz="800" dirty="0">
                <a:solidFill>
                  <a:prstClr val="black"/>
                </a:solidFill>
                <a:latin typeface="Calibri"/>
              </a:rPr>
              <a:t>Info. is of great importance for tax assessment value</a:t>
            </a:r>
            <a:endParaRPr lang="sv-SE" sz="800" dirty="0">
              <a:solidFill>
                <a:prstClr val="black"/>
              </a:solidFill>
              <a:latin typeface="Calibri"/>
            </a:endParaRPr>
          </a:p>
          <a:p>
            <a:r>
              <a:rPr lang="en-GB" sz="800" dirty="0" smtClean="0">
                <a:solidFill>
                  <a:prstClr val="black"/>
                </a:solidFill>
                <a:latin typeface="Calibri"/>
              </a:rPr>
              <a:t>  4. </a:t>
            </a:r>
            <a:r>
              <a:rPr lang="en-US" sz="800" dirty="0">
                <a:solidFill>
                  <a:prstClr val="black"/>
                </a:solidFill>
                <a:latin typeface="Calibri"/>
              </a:rPr>
              <a:t>Info. has major impact on MV</a:t>
            </a:r>
            <a:endParaRPr lang="sv-SE" sz="800" dirty="0">
              <a:solidFill>
                <a:prstClr val="black"/>
              </a:solidFill>
              <a:latin typeface="Calibri"/>
            </a:endParaRPr>
          </a:p>
          <a:p>
            <a:r>
              <a:rPr lang="en-GB" sz="800" dirty="0" smtClean="0">
                <a:solidFill>
                  <a:prstClr val="black"/>
                </a:solidFill>
                <a:latin typeface="Calibri"/>
              </a:rPr>
              <a:t>  7. </a:t>
            </a:r>
            <a:r>
              <a:rPr lang="en-US" sz="800" dirty="0">
                <a:solidFill>
                  <a:prstClr val="black"/>
                </a:solidFill>
                <a:latin typeface="Calibri"/>
              </a:rPr>
              <a:t>Large extent on property-specific info</a:t>
            </a:r>
            <a:r>
              <a:rPr lang="en-US" sz="800" dirty="0" smtClean="0">
                <a:solidFill>
                  <a:prstClr val="black"/>
                </a:solidFill>
                <a:latin typeface="Calibri"/>
              </a:rPr>
              <a:t>.</a:t>
            </a:r>
          </a:p>
          <a:p>
            <a:r>
              <a:rPr lang="en-GB" sz="800" dirty="0" smtClean="0">
                <a:solidFill>
                  <a:prstClr val="black"/>
                </a:solidFill>
                <a:latin typeface="Calibri"/>
              </a:rPr>
              <a:t>  5. </a:t>
            </a:r>
            <a:r>
              <a:rPr lang="en-US" sz="800" dirty="0">
                <a:solidFill>
                  <a:prstClr val="black"/>
                </a:solidFill>
                <a:latin typeface="Calibri"/>
              </a:rPr>
              <a:t>Easy to assess</a:t>
            </a:r>
            <a:endParaRPr lang="sv-SE" sz="800" dirty="0">
              <a:solidFill>
                <a:prstClr val="black"/>
              </a:solidFill>
              <a:latin typeface="Calibri"/>
            </a:endParaRPr>
          </a:p>
          <a:p>
            <a:r>
              <a:rPr lang="en-GB" sz="800" dirty="0" smtClean="0">
                <a:solidFill>
                  <a:prstClr val="black"/>
                </a:solidFill>
                <a:latin typeface="Calibri"/>
              </a:rPr>
              <a:t>16. </a:t>
            </a:r>
            <a:r>
              <a:rPr lang="en-US" sz="800" dirty="0">
                <a:solidFill>
                  <a:prstClr val="black"/>
                </a:solidFill>
                <a:latin typeface="Calibri"/>
              </a:rPr>
              <a:t>Info. is of great importance of granting credit</a:t>
            </a:r>
            <a:endParaRPr lang="sv-SE" sz="800" dirty="0">
              <a:solidFill>
                <a:prstClr val="black"/>
              </a:solidFill>
              <a:latin typeface="Calibri"/>
            </a:endParaRPr>
          </a:p>
          <a:p>
            <a:r>
              <a:rPr lang="sv-SE" sz="800" dirty="0" smtClean="0">
                <a:solidFill>
                  <a:prstClr val="black"/>
                </a:solidFill>
                <a:latin typeface="Calibri"/>
              </a:rPr>
              <a:t>14. </a:t>
            </a:r>
            <a:r>
              <a:rPr lang="en-US" sz="800" dirty="0" smtClean="0">
                <a:solidFill>
                  <a:prstClr val="black"/>
                </a:solidFill>
                <a:latin typeface="Calibri"/>
              </a:rPr>
              <a:t>Ass. </a:t>
            </a:r>
            <a:r>
              <a:rPr lang="en-US" sz="800" dirty="0">
                <a:solidFill>
                  <a:prstClr val="black"/>
                </a:solidFill>
                <a:latin typeface="Calibri"/>
              </a:rPr>
              <a:t>is highly affected by property owner </a:t>
            </a:r>
            <a:endParaRPr lang="sv-SE" sz="800" dirty="0" smtClean="0">
              <a:solidFill>
                <a:prstClr val="black"/>
              </a:solidFill>
              <a:latin typeface="Calibri"/>
            </a:endParaRPr>
          </a:p>
          <a:p>
            <a:r>
              <a:rPr lang="en-GB" sz="800" dirty="0" smtClean="0">
                <a:solidFill>
                  <a:prstClr val="black"/>
                </a:solidFill>
                <a:latin typeface="Calibri"/>
              </a:rPr>
              <a:t>12. </a:t>
            </a:r>
            <a:r>
              <a:rPr lang="en-US" sz="800" dirty="0">
                <a:solidFill>
                  <a:prstClr val="black"/>
                </a:solidFill>
                <a:latin typeface="Calibri"/>
              </a:rPr>
              <a:t>Requires little of second opinion </a:t>
            </a:r>
            <a:endParaRPr lang="sv-SE" sz="800" dirty="0">
              <a:solidFill>
                <a:prstClr val="black"/>
              </a:solidFill>
              <a:latin typeface="Calibri"/>
            </a:endParaRPr>
          </a:p>
          <a:p>
            <a:r>
              <a:rPr lang="sv-SE" sz="800" dirty="0" smtClean="0">
                <a:solidFill>
                  <a:prstClr val="black"/>
                </a:solidFill>
                <a:latin typeface="Calibri"/>
              </a:rPr>
              <a:t>13. </a:t>
            </a:r>
            <a:r>
              <a:rPr lang="en-US" sz="800" dirty="0">
                <a:solidFill>
                  <a:prstClr val="black"/>
                </a:solidFill>
                <a:latin typeface="Calibri"/>
              </a:rPr>
              <a:t>Small extent on market- specific info.</a:t>
            </a:r>
            <a:endParaRPr lang="sv-SE" sz="800" dirty="0">
              <a:solidFill>
                <a:prstClr val="black"/>
              </a:solidFill>
              <a:latin typeface="Calibri"/>
            </a:endParaRPr>
          </a:p>
          <a:p>
            <a:r>
              <a:rPr lang="en-GB" sz="800" dirty="0" smtClean="0">
                <a:solidFill>
                  <a:prstClr val="black"/>
                </a:solidFill>
                <a:latin typeface="Calibri"/>
              </a:rPr>
              <a:t>  1. </a:t>
            </a:r>
            <a:r>
              <a:rPr lang="en-US" sz="800" dirty="0">
                <a:solidFill>
                  <a:prstClr val="black"/>
                </a:solidFill>
                <a:latin typeface="Calibri"/>
              </a:rPr>
              <a:t>Info. is predominantly </a:t>
            </a:r>
            <a:r>
              <a:rPr lang="en-US" sz="800" dirty="0" smtClean="0">
                <a:solidFill>
                  <a:prstClr val="black"/>
                </a:solidFill>
                <a:latin typeface="Calibri"/>
              </a:rPr>
              <a:t>historical</a:t>
            </a:r>
          </a:p>
          <a:p>
            <a:r>
              <a:rPr lang="en-GB" sz="800" dirty="0" smtClean="0">
                <a:solidFill>
                  <a:prstClr val="black"/>
                </a:solidFill>
                <a:latin typeface="Calibri"/>
              </a:rPr>
              <a:t>  9. </a:t>
            </a:r>
            <a:r>
              <a:rPr lang="en-US" sz="800" dirty="0">
                <a:solidFill>
                  <a:prstClr val="black"/>
                </a:solidFill>
                <a:latin typeface="Calibri"/>
              </a:rPr>
              <a:t>Requires lot of time</a:t>
            </a:r>
            <a:r>
              <a:rPr lang="en-GB" sz="800" dirty="0">
                <a:solidFill>
                  <a:prstClr val="black"/>
                </a:solidFill>
                <a:latin typeface="Calibri"/>
              </a:rPr>
              <a:t> </a:t>
            </a:r>
            <a:endParaRPr lang="sv-SE" sz="800" dirty="0">
              <a:solidFill>
                <a:prstClr val="black"/>
              </a:solidFill>
              <a:latin typeface="Calibri"/>
            </a:endParaRPr>
          </a:p>
          <a:p>
            <a:r>
              <a:rPr lang="en-GB" sz="800" dirty="0" smtClean="0">
                <a:solidFill>
                  <a:prstClr val="black"/>
                </a:solidFill>
                <a:latin typeface="Calibri"/>
              </a:rPr>
              <a:t>15. </a:t>
            </a:r>
            <a:r>
              <a:rPr lang="en-US" sz="800" dirty="0">
                <a:solidFill>
                  <a:prstClr val="black"/>
                </a:solidFill>
                <a:latin typeface="Calibri"/>
              </a:rPr>
              <a:t>Info. is of great importance for annual accounts valuation</a:t>
            </a:r>
            <a:endParaRPr lang="sv-SE" sz="800" dirty="0">
              <a:solidFill>
                <a:prstClr val="black"/>
              </a:solidFill>
              <a:latin typeface="Calibri"/>
            </a:endParaRPr>
          </a:p>
          <a:p>
            <a:r>
              <a:rPr lang="en-GB" sz="800" dirty="0" smtClean="0">
                <a:solidFill>
                  <a:prstClr val="black"/>
                </a:solidFill>
                <a:latin typeface="Calibri"/>
              </a:rPr>
              <a:t>11. </a:t>
            </a:r>
            <a:r>
              <a:rPr lang="en-US" sz="800" dirty="0">
                <a:solidFill>
                  <a:prstClr val="black"/>
                </a:solidFill>
                <a:latin typeface="Calibri"/>
              </a:rPr>
              <a:t>Small extent </a:t>
            </a:r>
            <a:r>
              <a:rPr lang="en-US" sz="800" dirty="0" smtClean="0">
                <a:solidFill>
                  <a:prstClr val="black"/>
                </a:solidFill>
                <a:latin typeface="Calibri"/>
              </a:rPr>
              <a:t>on others </a:t>
            </a:r>
            <a:r>
              <a:rPr lang="en-US" sz="800" dirty="0">
                <a:solidFill>
                  <a:prstClr val="black"/>
                </a:solidFill>
                <a:latin typeface="Calibri"/>
              </a:rPr>
              <a:t>previous valuation statements</a:t>
            </a:r>
            <a:endParaRPr lang="sv-SE" sz="800" dirty="0">
              <a:solidFill>
                <a:prstClr val="black"/>
              </a:solidFill>
              <a:latin typeface="Calibri"/>
            </a:endParaRPr>
          </a:p>
          <a:p>
            <a:r>
              <a:rPr lang="sv-SE" sz="800" dirty="0" smtClean="0">
                <a:solidFill>
                  <a:prstClr val="black"/>
                </a:solidFill>
                <a:latin typeface="Calibri"/>
              </a:rPr>
              <a:t>   </a:t>
            </a:r>
            <a:r>
              <a:rPr lang="en-GB" sz="800" dirty="0" smtClean="0">
                <a:solidFill>
                  <a:prstClr val="black"/>
                </a:solidFill>
                <a:latin typeface="Calibri"/>
              </a:rPr>
              <a:t>8. </a:t>
            </a:r>
            <a:r>
              <a:rPr lang="en-US" sz="800" dirty="0">
                <a:solidFill>
                  <a:prstClr val="black"/>
                </a:solidFill>
                <a:latin typeface="Calibri"/>
              </a:rPr>
              <a:t>Small extent on </a:t>
            </a:r>
            <a:r>
              <a:rPr lang="en-US" sz="800" dirty="0" smtClean="0">
                <a:solidFill>
                  <a:prstClr val="black"/>
                </a:solidFill>
                <a:latin typeface="Calibri"/>
              </a:rPr>
              <a:t>my </a:t>
            </a:r>
            <a:r>
              <a:rPr lang="en-US" sz="800" dirty="0">
                <a:solidFill>
                  <a:prstClr val="black"/>
                </a:solidFill>
                <a:latin typeface="Calibri"/>
              </a:rPr>
              <a:t>previous valuation statements</a:t>
            </a:r>
            <a:endParaRPr lang="sv-SE" sz="800" dirty="0">
              <a:solidFill>
                <a:prstClr val="black"/>
              </a:solidFill>
              <a:latin typeface="Calibri"/>
            </a:endParaRPr>
          </a:p>
          <a:p>
            <a:r>
              <a:rPr lang="sv-SE" sz="800" dirty="0" smtClean="0">
                <a:solidFill>
                  <a:prstClr val="black"/>
                </a:solidFill>
                <a:latin typeface="Calibri"/>
              </a:rPr>
              <a:t>   6. </a:t>
            </a:r>
            <a:r>
              <a:rPr lang="en-US" sz="800" dirty="0">
                <a:solidFill>
                  <a:prstClr val="black"/>
                </a:solidFill>
                <a:latin typeface="Calibri"/>
              </a:rPr>
              <a:t>Requires little </a:t>
            </a:r>
            <a:r>
              <a:rPr lang="en-US" sz="800" dirty="0" smtClean="0">
                <a:solidFill>
                  <a:prstClr val="black"/>
                </a:solidFill>
                <a:latin typeface="Calibri"/>
              </a:rPr>
              <a:t>local </a:t>
            </a:r>
            <a:r>
              <a:rPr lang="en-US" sz="800" dirty="0">
                <a:solidFill>
                  <a:prstClr val="black"/>
                </a:solidFill>
                <a:latin typeface="Calibri"/>
              </a:rPr>
              <a:t>knowledge </a:t>
            </a:r>
            <a:endParaRPr lang="sv-SE" sz="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Likbent triangel 6"/>
          <p:cNvSpPr/>
          <p:nvPr/>
        </p:nvSpPr>
        <p:spPr>
          <a:xfrm>
            <a:off x="7452320" y="476672"/>
            <a:ext cx="72008" cy="45719"/>
          </a:xfrm>
          <a:prstGeom prst="triangl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Likbent triangel 7"/>
          <p:cNvSpPr/>
          <p:nvPr/>
        </p:nvSpPr>
        <p:spPr>
          <a:xfrm>
            <a:off x="3203848" y="4751433"/>
            <a:ext cx="72008" cy="45719"/>
          </a:xfrm>
          <a:prstGeom prst="triangl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Likbent triangel 8"/>
          <p:cNvSpPr/>
          <p:nvPr/>
        </p:nvSpPr>
        <p:spPr>
          <a:xfrm>
            <a:off x="2627784" y="5301208"/>
            <a:ext cx="72008" cy="45719"/>
          </a:xfrm>
          <a:prstGeom prst="triangl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Likbent triangel 9"/>
          <p:cNvSpPr/>
          <p:nvPr/>
        </p:nvSpPr>
        <p:spPr>
          <a:xfrm>
            <a:off x="4355976" y="3599305"/>
            <a:ext cx="72008" cy="45719"/>
          </a:xfrm>
          <a:prstGeom prst="triangl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Likbent triangel 10"/>
          <p:cNvSpPr/>
          <p:nvPr/>
        </p:nvSpPr>
        <p:spPr>
          <a:xfrm>
            <a:off x="3923928" y="4031353"/>
            <a:ext cx="72008" cy="45719"/>
          </a:xfrm>
          <a:prstGeom prst="triangl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Likbent triangel 11"/>
          <p:cNvSpPr/>
          <p:nvPr/>
        </p:nvSpPr>
        <p:spPr>
          <a:xfrm>
            <a:off x="4716016" y="3239265"/>
            <a:ext cx="72008" cy="45719"/>
          </a:xfrm>
          <a:prstGeom prst="triangl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Likbent triangel 12"/>
          <p:cNvSpPr/>
          <p:nvPr/>
        </p:nvSpPr>
        <p:spPr>
          <a:xfrm>
            <a:off x="4932040" y="3023241"/>
            <a:ext cx="72008" cy="45719"/>
          </a:xfrm>
          <a:prstGeom prst="triangl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Likbent triangel 13"/>
          <p:cNvSpPr/>
          <p:nvPr/>
        </p:nvSpPr>
        <p:spPr>
          <a:xfrm>
            <a:off x="5004048" y="2951233"/>
            <a:ext cx="72008" cy="45719"/>
          </a:xfrm>
          <a:prstGeom prst="triangl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Likbent triangel 14"/>
          <p:cNvSpPr/>
          <p:nvPr/>
        </p:nvSpPr>
        <p:spPr>
          <a:xfrm>
            <a:off x="5940152" y="2015129"/>
            <a:ext cx="72008" cy="45719"/>
          </a:xfrm>
          <a:prstGeom prst="triangl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Likbent triangel 15"/>
          <p:cNvSpPr/>
          <p:nvPr/>
        </p:nvSpPr>
        <p:spPr>
          <a:xfrm>
            <a:off x="5868144" y="2015129"/>
            <a:ext cx="72008" cy="45719"/>
          </a:xfrm>
          <a:prstGeom prst="triangl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Likbent triangel 16"/>
          <p:cNvSpPr/>
          <p:nvPr/>
        </p:nvSpPr>
        <p:spPr>
          <a:xfrm>
            <a:off x="7164288" y="790993"/>
            <a:ext cx="72008" cy="45719"/>
          </a:xfrm>
          <a:prstGeom prst="triangl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Likbent triangel 17"/>
          <p:cNvSpPr/>
          <p:nvPr/>
        </p:nvSpPr>
        <p:spPr>
          <a:xfrm>
            <a:off x="5868144" y="2087137"/>
            <a:ext cx="72008" cy="45719"/>
          </a:xfrm>
          <a:prstGeom prst="triangl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Likbent triangel 18"/>
          <p:cNvSpPr/>
          <p:nvPr/>
        </p:nvSpPr>
        <p:spPr>
          <a:xfrm>
            <a:off x="5508104" y="2420888"/>
            <a:ext cx="72008" cy="45719"/>
          </a:xfrm>
          <a:prstGeom prst="triangl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Likbent triangel 19"/>
          <p:cNvSpPr/>
          <p:nvPr/>
        </p:nvSpPr>
        <p:spPr>
          <a:xfrm>
            <a:off x="7524328" y="476672"/>
            <a:ext cx="72008" cy="45719"/>
          </a:xfrm>
          <a:prstGeom prst="triangl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Likbent triangel 20"/>
          <p:cNvSpPr/>
          <p:nvPr/>
        </p:nvSpPr>
        <p:spPr>
          <a:xfrm>
            <a:off x="3563888" y="4391393"/>
            <a:ext cx="72008" cy="45719"/>
          </a:xfrm>
          <a:prstGeom prst="triangl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Likbent triangel 21"/>
          <p:cNvSpPr/>
          <p:nvPr/>
        </p:nvSpPr>
        <p:spPr>
          <a:xfrm>
            <a:off x="4499992" y="3455289"/>
            <a:ext cx="72008" cy="45719"/>
          </a:xfrm>
          <a:prstGeom prst="triangl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Likbent triangel 22"/>
          <p:cNvSpPr/>
          <p:nvPr/>
        </p:nvSpPr>
        <p:spPr>
          <a:xfrm>
            <a:off x="2699792" y="5229200"/>
            <a:ext cx="72008" cy="45719"/>
          </a:xfrm>
          <a:prstGeom prst="triangl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Likbent triangel 23"/>
          <p:cNvSpPr/>
          <p:nvPr/>
        </p:nvSpPr>
        <p:spPr>
          <a:xfrm>
            <a:off x="4211960" y="3743321"/>
            <a:ext cx="72008" cy="45719"/>
          </a:xfrm>
          <a:prstGeom prst="triangl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Likbent triangel 24"/>
          <p:cNvSpPr/>
          <p:nvPr/>
        </p:nvSpPr>
        <p:spPr>
          <a:xfrm>
            <a:off x="1907704" y="6021288"/>
            <a:ext cx="72008" cy="45719"/>
          </a:xfrm>
          <a:prstGeom prst="triangl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Likbent triangel 25"/>
          <p:cNvSpPr/>
          <p:nvPr/>
        </p:nvSpPr>
        <p:spPr>
          <a:xfrm>
            <a:off x="4572000" y="3356992"/>
            <a:ext cx="72008" cy="45719"/>
          </a:xfrm>
          <a:prstGeom prst="triangl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Likbent triangel 26"/>
          <p:cNvSpPr/>
          <p:nvPr/>
        </p:nvSpPr>
        <p:spPr>
          <a:xfrm>
            <a:off x="4860032" y="3095249"/>
            <a:ext cx="72008" cy="45719"/>
          </a:xfrm>
          <a:prstGeom prst="triangl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Likbent triangel 27"/>
          <p:cNvSpPr/>
          <p:nvPr/>
        </p:nvSpPr>
        <p:spPr>
          <a:xfrm>
            <a:off x="5148064" y="2807217"/>
            <a:ext cx="72008" cy="45719"/>
          </a:xfrm>
          <a:prstGeom prst="triangl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Likbent triangel 28"/>
          <p:cNvSpPr/>
          <p:nvPr/>
        </p:nvSpPr>
        <p:spPr>
          <a:xfrm>
            <a:off x="6156176" y="1772816"/>
            <a:ext cx="72008" cy="45719"/>
          </a:xfrm>
          <a:prstGeom prst="triangl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Likbent triangel 29"/>
          <p:cNvSpPr/>
          <p:nvPr/>
        </p:nvSpPr>
        <p:spPr>
          <a:xfrm>
            <a:off x="6084168" y="1871113"/>
            <a:ext cx="72008" cy="45719"/>
          </a:xfrm>
          <a:prstGeom prst="triangl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Likbent triangel 30"/>
          <p:cNvSpPr/>
          <p:nvPr/>
        </p:nvSpPr>
        <p:spPr>
          <a:xfrm>
            <a:off x="6372200" y="1583081"/>
            <a:ext cx="72008" cy="45719"/>
          </a:xfrm>
          <a:prstGeom prst="triangl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Likbent triangel 31"/>
          <p:cNvSpPr/>
          <p:nvPr/>
        </p:nvSpPr>
        <p:spPr>
          <a:xfrm>
            <a:off x="6444208" y="1511073"/>
            <a:ext cx="72008" cy="45719"/>
          </a:xfrm>
          <a:prstGeom prst="triangl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Ellips 32"/>
          <p:cNvSpPr/>
          <p:nvPr/>
        </p:nvSpPr>
        <p:spPr>
          <a:xfrm>
            <a:off x="7380312" y="620688"/>
            <a:ext cx="45719" cy="45719"/>
          </a:xfrm>
          <a:prstGeom prst="ellips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Ellips 33"/>
          <p:cNvSpPr/>
          <p:nvPr/>
        </p:nvSpPr>
        <p:spPr>
          <a:xfrm>
            <a:off x="2411760" y="5543521"/>
            <a:ext cx="45719" cy="45719"/>
          </a:xfrm>
          <a:prstGeom prst="ellips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Ellips 34"/>
          <p:cNvSpPr/>
          <p:nvPr/>
        </p:nvSpPr>
        <p:spPr>
          <a:xfrm>
            <a:off x="2798089" y="5183481"/>
            <a:ext cx="45719" cy="45719"/>
          </a:xfrm>
          <a:prstGeom prst="ellips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Ellips 35"/>
          <p:cNvSpPr/>
          <p:nvPr/>
        </p:nvSpPr>
        <p:spPr>
          <a:xfrm>
            <a:off x="1619672" y="6381328"/>
            <a:ext cx="45719" cy="45719"/>
          </a:xfrm>
          <a:prstGeom prst="ellips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Ellips 36"/>
          <p:cNvSpPr/>
          <p:nvPr/>
        </p:nvSpPr>
        <p:spPr>
          <a:xfrm>
            <a:off x="5462385" y="2519185"/>
            <a:ext cx="45719" cy="45719"/>
          </a:xfrm>
          <a:prstGeom prst="ellips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Ellips 37"/>
          <p:cNvSpPr/>
          <p:nvPr/>
        </p:nvSpPr>
        <p:spPr>
          <a:xfrm>
            <a:off x="3419872" y="4535409"/>
            <a:ext cx="45719" cy="45719"/>
          </a:xfrm>
          <a:prstGeom prst="ellips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Ellips 38"/>
          <p:cNvSpPr/>
          <p:nvPr/>
        </p:nvSpPr>
        <p:spPr>
          <a:xfrm>
            <a:off x="7380312" y="476672"/>
            <a:ext cx="45719" cy="45719"/>
          </a:xfrm>
          <a:prstGeom prst="ellips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Ellips 39"/>
          <p:cNvSpPr/>
          <p:nvPr/>
        </p:nvSpPr>
        <p:spPr>
          <a:xfrm>
            <a:off x="4427984" y="3599305"/>
            <a:ext cx="45719" cy="45719"/>
          </a:xfrm>
          <a:prstGeom prst="ellips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Ellips 40"/>
          <p:cNvSpPr/>
          <p:nvPr/>
        </p:nvSpPr>
        <p:spPr>
          <a:xfrm>
            <a:off x="4310257" y="3671313"/>
            <a:ext cx="45719" cy="45719"/>
          </a:xfrm>
          <a:prstGeom prst="ellips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Ellips 41"/>
          <p:cNvSpPr/>
          <p:nvPr/>
        </p:nvSpPr>
        <p:spPr>
          <a:xfrm>
            <a:off x="5652120" y="2303161"/>
            <a:ext cx="45719" cy="45719"/>
          </a:xfrm>
          <a:prstGeom prst="ellips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Ellips 42"/>
          <p:cNvSpPr/>
          <p:nvPr/>
        </p:nvSpPr>
        <p:spPr>
          <a:xfrm>
            <a:off x="4814313" y="3140968"/>
            <a:ext cx="45719" cy="45719"/>
          </a:xfrm>
          <a:prstGeom prst="ellips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Ellips 43"/>
          <p:cNvSpPr/>
          <p:nvPr/>
        </p:nvSpPr>
        <p:spPr>
          <a:xfrm>
            <a:off x="4742305" y="3212976"/>
            <a:ext cx="45719" cy="45719"/>
          </a:xfrm>
          <a:prstGeom prst="ellips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Ellips 44"/>
          <p:cNvSpPr/>
          <p:nvPr/>
        </p:nvSpPr>
        <p:spPr>
          <a:xfrm>
            <a:off x="4670297" y="3239265"/>
            <a:ext cx="45719" cy="45719"/>
          </a:xfrm>
          <a:prstGeom prst="ellips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textruta 45"/>
          <p:cNvSpPr txBox="1"/>
          <p:nvPr/>
        </p:nvSpPr>
        <p:spPr>
          <a:xfrm>
            <a:off x="179512" y="3429000"/>
            <a:ext cx="242198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 smtClean="0">
                <a:solidFill>
                  <a:prstClr val="black"/>
                </a:solidFill>
                <a:latin typeface="Calibri"/>
              </a:rPr>
              <a:t>  6. </a:t>
            </a:r>
            <a:r>
              <a:rPr lang="en-US" sz="800" dirty="0">
                <a:solidFill>
                  <a:prstClr val="black"/>
                </a:solidFill>
                <a:latin typeface="Calibri"/>
              </a:rPr>
              <a:t>Requires </a:t>
            </a:r>
            <a:r>
              <a:rPr lang="en-US" sz="800" dirty="0" smtClean="0">
                <a:solidFill>
                  <a:prstClr val="black"/>
                </a:solidFill>
                <a:latin typeface="Calibri"/>
              </a:rPr>
              <a:t>lot </a:t>
            </a:r>
            <a:r>
              <a:rPr lang="en-US" sz="800" dirty="0">
                <a:solidFill>
                  <a:prstClr val="black"/>
                </a:solidFill>
                <a:latin typeface="Calibri"/>
              </a:rPr>
              <a:t>of local knowledge </a:t>
            </a:r>
            <a:endParaRPr lang="sv-SE" sz="800" dirty="0">
              <a:solidFill>
                <a:prstClr val="black"/>
              </a:solidFill>
              <a:latin typeface="Calibri"/>
            </a:endParaRPr>
          </a:p>
          <a:p>
            <a:r>
              <a:rPr lang="en-GB" sz="800" dirty="0" smtClean="0">
                <a:solidFill>
                  <a:prstClr val="black"/>
                </a:solidFill>
                <a:latin typeface="Calibri"/>
              </a:rPr>
              <a:t>  8. </a:t>
            </a:r>
            <a:r>
              <a:rPr lang="en-US" sz="800" dirty="0">
                <a:solidFill>
                  <a:prstClr val="black"/>
                </a:solidFill>
                <a:latin typeface="Calibri"/>
              </a:rPr>
              <a:t>Large extent on my previous valuation statements</a:t>
            </a:r>
            <a:endParaRPr lang="sv-SE" sz="800" dirty="0">
              <a:solidFill>
                <a:prstClr val="black"/>
              </a:solidFill>
              <a:latin typeface="Calibri"/>
            </a:endParaRPr>
          </a:p>
          <a:p>
            <a:r>
              <a:rPr lang="en-GB" sz="800" dirty="0" smtClean="0">
                <a:solidFill>
                  <a:prstClr val="black"/>
                </a:solidFill>
                <a:latin typeface="Calibri"/>
              </a:rPr>
              <a:t>11. </a:t>
            </a:r>
            <a:r>
              <a:rPr lang="en-US" sz="800" dirty="0">
                <a:solidFill>
                  <a:prstClr val="black"/>
                </a:solidFill>
                <a:latin typeface="Calibri"/>
              </a:rPr>
              <a:t>Large extent on others previous valuation statements</a:t>
            </a:r>
            <a:endParaRPr lang="sv-SE" sz="800" dirty="0">
              <a:solidFill>
                <a:prstClr val="black"/>
              </a:solidFill>
              <a:latin typeface="Calibri"/>
            </a:endParaRPr>
          </a:p>
          <a:p>
            <a:r>
              <a:rPr lang="en-GB" sz="800" dirty="0" smtClean="0">
                <a:solidFill>
                  <a:prstClr val="black"/>
                </a:solidFill>
                <a:latin typeface="Calibri"/>
              </a:rPr>
              <a:t>15. </a:t>
            </a:r>
            <a:r>
              <a:rPr lang="en-US" sz="800" dirty="0">
                <a:solidFill>
                  <a:prstClr val="black"/>
                </a:solidFill>
                <a:latin typeface="Calibri"/>
              </a:rPr>
              <a:t>Info. is of little importance for annual accounts valuation</a:t>
            </a:r>
            <a:endParaRPr lang="sv-SE" sz="800" dirty="0">
              <a:solidFill>
                <a:prstClr val="black"/>
              </a:solidFill>
              <a:latin typeface="Calibri"/>
            </a:endParaRPr>
          </a:p>
          <a:p>
            <a:r>
              <a:rPr lang="en-GB" sz="800" dirty="0" smtClean="0">
                <a:solidFill>
                  <a:prstClr val="black"/>
                </a:solidFill>
                <a:latin typeface="Calibri"/>
              </a:rPr>
              <a:t>  9. </a:t>
            </a:r>
            <a:r>
              <a:rPr lang="en-US" sz="800" dirty="0">
                <a:solidFill>
                  <a:prstClr val="black"/>
                </a:solidFill>
                <a:latin typeface="Calibri"/>
              </a:rPr>
              <a:t>Requires little time</a:t>
            </a:r>
            <a:r>
              <a:rPr lang="en-GB" sz="800" dirty="0">
                <a:solidFill>
                  <a:prstClr val="black"/>
                </a:solidFill>
                <a:latin typeface="Calibri"/>
              </a:rPr>
              <a:t> </a:t>
            </a:r>
            <a:endParaRPr lang="sv-SE" sz="800" dirty="0">
              <a:solidFill>
                <a:prstClr val="black"/>
              </a:solidFill>
              <a:latin typeface="Calibri"/>
            </a:endParaRPr>
          </a:p>
          <a:p>
            <a:r>
              <a:rPr lang="en-GB" sz="800" dirty="0" smtClean="0">
                <a:solidFill>
                  <a:prstClr val="black"/>
                </a:solidFill>
                <a:latin typeface="Calibri"/>
              </a:rPr>
              <a:t>  1. </a:t>
            </a:r>
            <a:r>
              <a:rPr lang="en-US" sz="800" dirty="0">
                <a:solidFill>
                  <a:prstClr val="black"/>
                </a:solidFill>
                <a:latin typeface="Calibri"/>
              </a:rPr>
              <a:t>Info. is predominantly future-oriented </a:t>
            </a:r>
            <a:endParaRPr lang="en-US" sz="800" dirty="0" smtClean="0">
              <a:solidFill>
                <a:prstClr val="black"/>
              </a:solidFill>
              <a:latin typeface="Calibri"/>
            </a:endParaRPr>
          </a:p>
          <a:p>
            <a:r>
              <a:rPr lang="sv-SE" sz="800" dirty="0" smtClean="0">
                <a:solidFill>
                  <a:prstClr val="black"/>
                </a:solidFill>
                <a:latin typeface="Calibri"/>
              </a:rPr>
              <a:t>13. </a:t>
            </a:r>
            <a:r>
              <a:rPr lang="en-US" sz="800" dirty="0">
                <a:solidFill>
                  <a:prstClr val="black"/>
                </a:solidFill>
                <a:latin typeface="Calibri"/>
              </a:rPr>
              <a:t>Large extent on market- specific info.</a:t>
            </a:r>
            <a:endParaRPr lang="sv-SE" sz="800" dirty="0">
              <a:solidFill>
                <a:prstClr val="black"/>
              </a:solidFill>
              <a:latin typeface="Calibri"/>
            </a:endParaRPr>
          </a:p>
          <a:p>
            <a:r>
              <a:rPr lang="en-GB" sz="800" dirty="0" smtClean="0">
                <a:solidFill>
                  <a:prstClr val="black"/>
                </a:solidFill>
                <a:latin typeface="Calibri"/>
              </a:rPr>
              <a:t>12. </a:t>
            </a:r>
            <a:r>
              <a:rPr lang="en-US" sz="800" dirty="0">
                <a:solidFill>
                  <a:prstClr val="black"/>
                </a:solidFill>
                <a:latin typeface="Calibri"/>
              </a:rPr>
              <a:t>Requires lot of second opinion </a:t>
            </a:r>
            <a:endParaRPr lang="sv-SE" sz="800" dirty="0">
              <a:solidFill>
                <a:prstClr val="black"/>
              </a:solidFill>
              <a:latin typeface="Calibri"/>
            </a:endParaRPr>
          </a:p>
          <a:p>
            <a:r>
              <a:rPr lang="sv-SE" sz="800" dirty="0" smtClean="0">
                <a:solidFill>
                  <a:prstClr val="black"/>
                </a:solidFill>
                <a:latin typeface="Calibri"/>
              </a:rPr>
              <a:t>14. </a:t>
            </a:r>
            <a:r>
              <a:rPr lang="en-US" sz="800" dirty="0" smtClean="0">
                <a:solidFill>
                  <a:prstClr val="black"/>
                </a:solidFill>
                <a:latin typeface="Calibri"/>
              </a:rPr>
              <a:t>Ass. </a:t>
            </a:r>
            <a:r>
              <a:rPr lang="en-US" sz="800" dirty="0">
                <a:solidFill>
                  <a:prstClr val="black"/>
                </a:solidFill>
                <a:latin typeface="Calibri"/>
              </a:rPr>
              <a:t>is little affected by property owner </a:t>
            </a:r>
            <a:endParaRPr lang="en-GB" sz="800" dirty="0" smtClean="0">
              <a:solidFill>
                <a:prstClr val="black"/>
              </a:solidFill>
              <a:latin typeface="Calibri"/>
            </a:endParaRPr>
          </a:p>
          <a:p>
            <a:r>
              <a:rPr lang="en-GB" sz="800" dirty="0" smtClean="0">
                <a:solidFill>
                  <a:prstClr val="black"/>
                </a:solidFill>
                <a:latin typeface="Calibri"/>
              </a:rPr>
              <a:t>16. </a:t>
            </a:r>
            <a:r>
              <a:rPr lang="en-US" sz="800" dirty="0">
                <a:solidFill>
                  <a:prstClr val="black"/>
                </a:solidFill>
                <a:latin typeface="Calibri"/>
              </a:rPr>
              <a:t>Info. is of little importance of granting credit</a:t>
            </a:r>
            <a:endParaRPr lang="sv-SE" sz="800" dirty="0">
              <a:solidFill>
                <a:prstClr val="black"/>
              </a:solidFill>
              <a:latin typeface="Calibri"/>
            </a:endParaRPr>
          </a:p>
          <a:p>
            <a:r>
              <a:rPr lang="en-GB" sz="800" dirty="0" smtClean="0">
                <a:solidFill>
                  <a:prstClr val="black"/>
                </a:solidFill>
                <a:latin typeface="Calibri"/>
              </a:rPr>
              <a:t>  5. </a:t>
            </a:r>
            <a:r>
              <a:rPr lang="en-US" sz="800" dirty="0">
                <a:solidFill>
                  <a:prstClr val="black"/>
                </a:solidFill>
                <a:latin typeface="Calibri"/>
              </a:rPr>
              <a:t>Difficult to assess</a:t>
            </a:r>
            <a:endParaRPr lang="sv-SE" sz="800" dirty="0">
              <a:solidFill>
                <a:prstClr val="black"/>
              </a:solidFill>
              <a:latin typeface="Calibri"/>
            </a:endParaRPr>
          </a:p>
          <a:p>
            <a:r>
              <a:rPr lang="en-GB" sz="800" dirty="0" smtClean="0">
                <a:solidFill>
                  <a:prstClr val="black"/>
                </a:solidFill>
                <a:latin typeface="Calibri"/>
              </a:rPr>
              <a:t>  7. </a:t>
            </a:r>
            <a:r>
              <a:rPr lang="en-US" sz="800" dirty="0">
                <a:solidFill>
                  <a:prstClr val="black"/>
                </a:solidFill>
                <a:latin typeface="Calibri"/>
              </a:rPr>
              <a:t>Small extent on property-specific info.</a:t>
            </a:r>
            <a:endParaRPr lang="en-GB" sz="800" dirty="0" smtClean="0">
              <a:solidFill>
                <a:prstClr val="black"/>
              </a:solidFill>
              <a:latin typeface="Calibri"/>
            </a:endParaRPr>
          </a:p>
          <a:p>
            <a:r>
              <a:rPr lang="en-GB" sz="800" dirty="0" smtClean="0">
                <a:solidFill>
                  <a:prstClr val="black"/>
                </a:solidFill>
                <a:latin typeface="Calibri"/>
              </a:rPr>
              <a:t>  4. </a:t>
            </a:r>
            <a:r>
              <a:rPr lang="en-US" sz="800" dirty="0">
                <a:solidFill>
                  <a:prstClr val="black"/>
                </a:solidFill>
                <a:latin typeface="Calibri"/>
              </a:rPr>
              <a:t>Info. has little impact on MV</a:t>
            </a:r>
            <a:endParaRPr lang="sv-SE" sz="800" dirty="0">
              <a:solidFill>
                <a:prstClr val="black"/>
              </a:solidFill>
              <a:latin typeface="Calibri"/>
            </a:endParaRPr>
          </a:p>
          <a:p>
            <a:r>
              <a:rPr lang="sv-SE" sz="800" dirty="0" smtClean="0">
                <a:solidFill>
                  <a:prstClr val="black"/>
                </a:solidFill>
                <a:latin typeface="Calibri"/>
              </a:rPr>
              <a:t>17. </a:t>
            </a:r>
            <a:r>
              <a:rPr lang="en-US" sz="800" dirty="0">
                <a:solidFill>
                  <a:prstClr val="black"/>
                </a:solidFill>
                <a:latin typeface="Calibri"/>
              </a:rPr>
              <a:t>Info. is of little importance for tax assessment value</a:t>
            </a:r>
            <a:endParaRPr lang="sv-SE" sz="800" dirty="0">
              <a:solidFill>
                <a:prstClr val="black"/>
              </a:solidFill>
              <a:latin typeface="Calibri"/>
            </a:endParaRPr>
          </a:p>
          <a:p>
            <a:r>
              <a:rPr lang="en-GB" sz="800" dirty="0" smtClean="0">
                <a:solidFill>
                  <a:prstClr val="black"/>
                </a:solidFill>
                <a:latin typeface="Calibri"/>
              </a:rPr>
              <a:t>10. </a:t>
            </a:r>
            <a:r>
              <a:rPr lang="en-US" sz="800" dirty="0">
                <a:solidFill>
                  <a:prstClr val="black"/>
                </a:solidFill>
                <a:latin typeface="Calibri"/>
              </a:rPr>
              <a:t>Large extent based on standard values </a:t>
            </a:r>
            <a:endParaRPr lang="sv-SE" sz="800" dirty="0">
              <a:solidFill>
                <a:prstClr val="black"/>
              </a:solidFill>
              <a:latin typeface="Calibri"/>
            </a:endParaRPr>
          </a:p>
          <a:p>
            <a:r>
              <a:rPr lang="sv-SE" sz="800" dirty="0" smtClean="0">
                <a:solidFill>
                  <a:prstClr val="black"/>
                </a:solidFill>
                <a:latin typeface="Calibri"/>
              </a:rPr>
              <a:t>   2. </a:t>
            </a:r>
            <a:r>
              <a:rPr lang="en-US" sz="800" dirty="0">
                <a:solidFill>
                  <a:prstClr val="black"/>
                </a:solidFill>
                <a:latin typeface="Calibri"/>
              </a:rPr>
              <a:t>Info. small extent from prop. owner</a:t>
            </a:r>
            <a:endParaRPr lang="sv-SE" sz="800" dirty="0">
              <a:solidFill>
                <a:prstClr val="black"/>
              </a:solidFill>
              <a:latin typeface="Calibri"/>
            </a:endParaRPr>
          </a:p>
          <a:p>
            <a:r>
              <a:rPr lang="en-GB" sz="800" dirty="0" smtClean="0">
                <a:solidFill>
                  <a:prstClr val="black"/>
                </a:solidFill>
                <a:latin typeface="Calibri"/>
              </a:rPr>
              <a:t>   3. </a:t>
            </a:r>
            <a:r>
              <a:rPr lang="en-US" sz="800" dirty="0">
                <a:solidFill>
                  <a:prstClr val="black"/>
                </a:solidFill>
                <a:latin typeface="Calibri"/>
              </a:rPr>
              <a:t>Info. is little reliable</a:t>
            </a:r>
            <a:endParaRPr lang="sv-SE" sz="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Likbent triangel 46"/>
          <p:cNvSpPr/>
          <p:nvPr/>
        </p:nvSpPr>
        <p:spPr>
          <a:xfrm>
            <a:off x="4067944" y="3861048"/>
            <a:ext cx="72008" cy="45719"/>
          </a:xfrm>
          <a:prstGeom prst="triangl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Likbent triangel 47"/>
          <p:cNvSpPr/>
          <p:nvPr/>
        </p:nvSpPr>
        <p:spPr>
          <a:xfrm>
            <a:off x="4139952" y="3789040"/>
            <a:ext cx="72008" cy="45719"/>
          </a:xfrm>
          <a:prstGeom prst="triangl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Likbent triangel 48"/>
          <p:cNvSpPr/>
          <p:nvPr/>
        </p:nvSpPr>
        <p:spPr>
          <a:xfrm>
            <a:off x="2987824" y="4967457"/>
            <a:ext cx="72008" cy="45719"/>
          </a:xfrm>
          <a:prstGeom prst="triangl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Likbent triangel 49"/>
          <p:cNvSpPr/>
          <p:nvPr/>
        </p:nvSpPr>
        <p:spPr>
          <a:xfrm>
            <a:off x="3131840" y="4823441"/>
            <a:ext cx="72008" cy="45719"/>
          </a:xfrm>
          <a:prstGeom prst="triangl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Likbent triangel 50"/>
          <p:cNvSpPr/>
          <p:nvPr/>
        </p:nvSpPr>
        <p:spPr>
          <a:xfrm>
            <a:off x="2915816" y="5039465"/>
            <a:ext cx="72008" cy="45719"/>
          </a:xfrm>
          <a:prstGeom prst="triangl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Likbent triangel 51"/>
          <p:cNvSpPr/>
          <p:nvPr/>
        </p:nvSpPr>
        <p:spPr>
          <a:xfrm>
            <a:off x="1547664" y="6335609"/>
            <a:ext cx="72008" cy="45719"/>
          </a:xfrm>
          <a:prstGeom prst="triangl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Likbent triangel 52"/>
          <p:cNvSpPr/>
          <p:nvPr/>
        </p:nvSpPr>
        <p:spPr>
          <a:xfrm>
            <a:off x="1619672" y="6335609"/>
            <a:ext cx="72008" cy="45719"/>
          </a:xfrm>
          <a:prstGeom prst="triangl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Likbent triangel 53"/>
          <p:cNvSpPr/>
          <p:nvPr/>
        </p:nvSpPr>
        <p:spPr>
          <a:xfrm>
            <a:off x="3203848" y="4823441"/>
            <a:ext cx="72008" cy="45719"/>
          </a:xfrm>
          <a:prstGeom prst="triangl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textruta 54"/>
          <p:cNvSpPr txBox="1"/>
          <p:nvPr/>
        </p:nvSpPr>
        <p:spPr>
          <a:xfrm>
            <a:off x="6012160" y="518483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>
                <a:solidFill>
                  <a:prstClr val="black"/>
                </a:solidFill>
                <a:latin typeface="Calibri"/>
              </a:rPr>
              <a:t>(M) Rental income</a:t>
            </a:r>
            <a:endParaRPr lang="sv-SE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textruta 55"/>
          <p:cNvSpPr txBox="1"/>
          <p:nvPr/>
        </p:nvSpPr>
        <p:spPr>
          <a:xfrm>
            <a:off x="3491880" y="2924944"/>
            <a:ext cx="1440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i="1" dirty="0">
                <a:solidFill>
                  <a:prstClr val="black"/>
                </a:solidFill>
                <a:latin typeface="Calibri"/>
              </a:rPr>
              <a:t>(I) </a:t>
            </a:r>
            <a:r>
              <a:rPr lang="sv-SE" sz="1000" i="1" dirty="0" err="1">
                <a:solidFill>
                  <a:prstClr val="black"/>
                </a:solidFill>
                <a:latin typeface="Calibri"/>
              </a:rPr>
              <a:t>Neighborhood</a:t>
            </a:r>
            <a:r>
              <a:rPr lang="en-US" sz="1000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sv-SE" sz="1000" dirty="0">
                <a:solidFill>
                  <a:prstClr val="black"/>
                </a:solidFill>
                <a:latin typeface="Calibri"/>
              </a:rPr>
              <a:t>   </a:t>
            </a:r>
          </a:p>
        </p:txBody>
      </p:sp>
      <p:sp>
        <p:nvSpPr>
          <p:cNvPr id="57" name="textruta 56"/>
          <p:cNvSpPr txBox="1"/>
          <p:nvPr/>
        </p:nvSpPr>
        <p:spPr>
          <a:xfrm>
            <a:off x="1619671" y="6279123"/>
            <a:ext cx="1197847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  <a:defRPr/>
            </a:pPr>
            <a:r>
              <a:rPr lang="en-GB" sz="1000" i="1" dirty="0">
                <a:solidFill>
                  <a:prstClr val="black"/>
                </a:solidFill>
                <a:latin typeface="Calibri"/>
              </a:rPr>
              <a:t>Residual value (H)</a:t>
            </a:r>
          </a:p>
        </p:txBody>
      </p:sp>
      <p:sp>
        <p:nvSpPr>
          <p:cNvPr id="58" name="textruta 57"/>
          <p:cNvSpPr txBox="1"/>
          <p:nvPr/>
        </p:nvSpPr>
        <p:spPr>
          <a:xfrm>
            <a:off x="2411760" y="5445224"/>
            <a:ext cx="31683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>
                <a:solidFill>
                  <a:prstClr val="black"/>
                </a:solidFill>
                <a:latin typeface="Calibri"/>
              </a:rPr>
              <a:t>Administration &amp; Management (G)</a:t>
            </a:r>
            <a:endParaRPr lang="sv-SE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" name="textruta 58"/>
          <p:cNvSpPr txBox="1"/>
          <p:nvPr/>
        </p:nvSpPr>
        <p:spPr>
          <a:xfrm>
            <a:off x="3414936" y="4437112"/>
            <a:ext cx="1733128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  <a:defRPr/>
            </a:pPr>
            <a:r>
              <a:rPr lang="en-GB" sz="1000" i="1" dirty="0">
                <a:solidFill>
                  <a:prstClr val="black"/>
                </a:solidFill>
                <a:latin typeface="Calibri"/>
              </a:rPr>
              <a:t>Environmental pollution (F)</a:t>
            </a:r>
          </a:p>
        </p:txBody>
      </p:sp>
      <p:sp>
        <p:nvSpPr>
          <p:cNvPr id="60" name="textruta 59"/>
          <p:cNvSpPr txBox="1"/>
          <p:nvPr/>
        </p:nvSpPr>
        <p:spPr>
          <a:xfrm>
            <a:off x="5364088" y="374467"/>
            <a:ext cx="2016224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  <a:defRPr/>
            </a:pPr>
            <a:r>
              <a:rPr lang="en-GB" sz="1000" i="1" dirty="0" smtClean="0">
                <a:solidFill>
                  <a:prstClr val="black"/>
                </a:solidFill>
                <a:latin typeface="Calibri"/>
              </a:rPr>
              <a:t> (E) Contractual </a:t>
            </a:r>
            <a:r>
              <a:rPr lang="en-GB" sz="1000" i="1" dirty="0">
                <a:solidFill>
                  <a:prstClr val="black"/>
                </a:solidFill>
                <a:latin typeface="Calibri"/>
              </a:rPr>
              <a:t>terms of leases </a:t>
            </a:r>
            <a:endParaRPr lang="en-GB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" name="textruta 60"/>
          <p:cNvSpPr txBox="1"/>
          <p:nvPr/>
        </p:nvSpPr>
        <p:spPr>
          <a:xfrm>
            <a:off x="4283968" y="3614827"/>
            <a:ext cx="11784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prstClr val="black"/>
                </a:solidFill>
                <a:latin typeface="Calibri"/>
              </a:rPr>
              <a:t>Maintenance (D)</a:t>
            </a:r>
            <a:endParaRPr lang="sv-SE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textruta 61"/>
          <p:cNvSpPr txBox="1"/>
          <p:nvPr/>
        </p:nvSpPr>
        <p:spPr>
          <a:xfrm>
            <a:off x="4183360" y="2390691"/>
            <a:ext cx="1324745" cy="260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  <a:defRPr/>
            </a:pPr>
            <a:r>
              <a:rPr lang="en-US" sz="1000" i="1" dirty="0">
                <a:solidFill>
                  <a:prstClr val="black"/>
                </a:solidFill>
                <a:latin typeface="Calibri"/>
              </a:rPr>
              <a:t>(C) Location </a:t>
            </a:r>
            <a:endParaRPr lang="sv-SE" sz="10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textruta 62"/>
          <p:cNvSpPr txBox="1"/>
          <p:nvPr/>
        </p:nvSpPr>
        <p:spPr>
          <a:xfrm>
            <a:off x="3995936" y="2204864"/>
            <a:ext cx="16995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>
                <a:solidFill>
                  <a:prstClr val="black"/>
                </a:solidFill>
                <a:latin typeface="Calibri"/>
              </a:rPr>
              <a:t>(B) Condition &amp; standard</a:t>
            </a:r>
            <a:endParaRPr lang="sv-SE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" name="textruta 63"/>
          <p:cNvSpPr txBox="1"/>
          <p:nvPr/>
        </p:nvSpPr>
        <p:spPr>
          <a:xfrm>
            <a:off x="2627785" y="3182779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i="1" dirty="0" smtClean="0">
                <a:solidFill>
                  <a:prstClr val="black"/>
                </a:solidFill>
                <a:latin typeface="Calibri"/>
              </a:rPr>
              <a:t> (L) </a:t>
            </a:r>
            <a:r>
              <a:rPr lang="en-GB" sz="1000" i="1" dirty="0" smtClean="0">
                <a:solidFill>
                  <a:prstClr val="black"/>
                </a:solidFill>
                <a:latin typeface="Calibri"/>
              </a:rPr>
              <a:t>Operating </a:t>
            </a:r>
            <a:r>
              <a:rPr lang="en-GB" sz="1000" i="1" dirty="0">
                <a:solidFill>
                  <a:prstClr val="black"/>
                </a:solidFill>
                <a:latin typeface="Calibri"/>
              </a:rPr>
              <a:t>&amp; heating economy</a:t>
            </a:r>
          </a:p>
          <a:p>
            <a:pPr algn="r"/>
            <a:endParaRPr lang="sv-SE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" name="textruta 64"/>
          <p:cNvSpPr txBox="1"/>
          <p:nvPr/>
        </p:nvSpPr>
        <p:spPr>
          <a:xfrm>
            <a:off x="2843808" y="5085184"/>
            <a:ext cx="1512168" cy="260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  <a:defRPr/>
            </a:pPr>
            <a:r>
              <a:rPr lang="en-GB" sz="1000" i="1" dirty="0" smtClean="0">
                <a:solidFill>
                  <a:prstClr val="black"/>
                </a:solidFill>
                <a:latin typeface="Calibri"/>
              </a:rPr>
              <a:t>Discount rate (</a:t>
            </a:r>
            <a:r>
              <a:rPr lang="en-GB" sz="1000" i="1" dirty="0">
                <a:solidFill>
                  <a:prstClr val="black"/>
                </a:solidFill>
                <a:latin typeface="Calibri"/>
              </a:rPr>
              <a:t>K) </a:t>
            </a:r>
          </a:p>
        </p:txBody>
      </p:sp>
      <p:sp>
        <p:nvSpPr>
          <p:cNvPr id="66" name="textruta 65"/>
          <p:cNvSpPr txBox="1"/>
          <p:nvPr/>
        </p:nvSpPr>
        <p:spPr>
          <a:xfrm>
            <a:off x="4427984" y="3470811"/>
            <a:ext cx="1440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prstClr val="black"/>
                </a:solidFill>
                <a:latin typeface="Calibri"/>
              </a:rPr>
              <a:t>Investment </a:t>
            </a:r>
            <a:r>
              <a:rPr lang="en-US" sz="1000" i="1" dirty="0" smtClean="0">
                <a:solidFill>
                  <a:prstClr val="black"/>
                </a:solidFill>
                <a:latin typeface="Calibri"/>
              </a:rPr>
              <a:t>need (J)</a:t>
            </a:r>
            <a:endParaRPr lang="en-US" sz="10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" name="textruta 66"/>
          <p:cNvSpPr txBox="1"/>
          <p:nvPr/>
        </p:nvSpPr>
        <p:spPr>
          <a:xfrm>
            <a:off x="3313028" y="3068960"/>
            <a:ext cx="1440160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sv-SE" sz="1000" i="1" dirty="0">
                <a:solidFill>
                  <a:prstClr val="black"/>
                </a:solidFill>
                <a:latin typeface="Calibri"/>
              </a:rPr>
              <a:t> (A) </a:t>
            </a:r>
            <a:r>
              <a:rPr lang="en-US" sz="1000" i="1" dirty="0">
                <a:solidFill>
                  <a:prstClr val="black"/>
                </a:solidFill>
                <a:latin typeface="Calibri"/>
              </a:rPr>
              <a:t>Vacancy rate</a:t>
            </a:r>
          </a:p>
        </p:txBody>
      </p:sp>
      <p:sp>
        <p:nvSpPr>
          <p:cNvPr id="68" name="textruta 67"/>
          <p:cNvSpPr txBox="1"/>
          <p:nvPr/>
        </p:nvSpPr>
        <p:spPr>
          <a:xfrm>
            <a:off x="7596336" y="374467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>
                <a:solidFill>
                  <a:prstClr val="black"/>
                </a:solidFill>
                <a:latin typeface="Calibri"/>
              </a:rPr>
              <a:t>3  2</a:t>
            </a:r>
            <a:endParaRPr lang="sv-SE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" name="textruta 68"/>
          <p:cNvSpPr txBox="1"/>
          <p:nvPr/>
        </p:nvSpPr>
        <p:spPr>
          <a:xfrm>
            <a:off x="1187624" y="6237312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>
                <a:solidFill>
                  <a:prstClr val="black"/>
                </a:solidFill>
                <a:latin typeface="Calibri"/>
              </a:rPr>
              <a:t>3  2</a:t>
            </a:r>
            <a:endParaRPr lang="sv-SE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0" name="textruta 69"/>
          <p:cNvSpPr txBox="1"/>
          <p:nvPr/>
        </p:nvSpPr>
        <p:spPr>
          <a:xfrm>
            <a:off x="7164288" y="692696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>
                <a:solidFill>
                  <a:prstClr val="black"/>
                </a:solidFill>
                <a:latin typeface="Calibri"/>
              </a:rPr>
              <a:t>10</a:t>
            </a:r>
            <a:endParaRPr lang="sv-SE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" name="textruta 70"/>
          <p:cNvSpPr txBox="1"/>
          <p:nvPr/>
        </p:nvSpPr>
        <p:spPr>
          <a:xfrm>
            <a:off x="6444208" y="1412776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>
                <a:solidFill>
                  <a:prstClr val="black"/>
                </a:solidFill>
                <a:latin typeface="Calibri"/>
              </a:rPr>
              <a:t>17</a:t>
            </a:r>
            <a:endParaRPr lang="sv-SE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2" name="textruta 71"/>
          <p:cNvSpPr txBox="1"/>
          <p:nvPr/>
        </p:nvSpPr>
        <p:spPr>
          <a:xfrm>
            <a:off x="1331640" y="5919083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dirty="0" smtClean="0">
                <a:solidFill>
                  <a:prstClr val="black"/>
                </a:solidFill>
                <a:latin typeface="Calibri"/>
              </a:rPr>
              <a:t>10</a:t>
            </a:r>
            <a:endParaRPr lang="sv-SE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" name="textruta 72"/>
          <p:cNvSpPr txBox="1"/>
          <p:nvPr/>
        </p:nvSpPr>
        <p:spPr>
          <a:xfrm>
            <a:off x="2051720" y="5199003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dirty="0" smtClean="0">
                <a:solidFill>
                  <a:prstClr val="black"/>
                </a:solidFill>
                <a:latin typeface="Calibri"/>
              </a:rPr>
              <a:t>17</a:t>
            </a:r>
            <a:endParaRPr lang="sv-SE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" name="textruta 73"/>
          <p:cNvSpPr txBox="1"/>
          <p:nvPr/>
        </p:nvSpPr>
        <p:spPr>
          <a:xfrm>
            <a:off x="6444208" y="1484784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>
                <a:solidFill>
                  <a:prstClr val="black"/>
                </a:solidFill>
                <a:latin typeface="Calibri"/>
              </a:rPr>
              <a:t>4</a:t>
            </a:r>
            <a:endParaRPr lang="sv-SE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5" name="textruta 74"/>
          <p:cNvSpPr txBox="1"/>
          <p:nvPr/>
        </p:nvSpPr>
        <p:spPr>
          <a:xfrm>
            <a:off x="2123728" y="5126995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dirty="0" smtClean="0">
                <a:solidFill>
                  <a:prstClr val="black"/>
                </a:solidFill>
                <a:latin typeface="Calibri"/>
              </a:rPr>
              <a:t>4</a:t>
            </a:r>
            <a:endParaRPr lang="sv-SE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6" name="textruta 75"/>
          <p:cNvSpPr txBox="1"/>
          <p:nvPr/>
        </p:nvSpPr>
        <p:spPr>
          <a:xfrm>
            <a:off x="6228184" y="1670611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>
                <a:solidFill>
                  <a:prstClr val="black"/>
                </a:solidFill>
                <a:latin typeface="Calibri"/>
              </a:rPr>
              <a:t>7</a:t>
            </a:r>
            <a:endParaRPr lang="sv-SE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7" name="textruta 76"/>
          <p:cNvSpPr txBox="1"/>
          <p:nvPr/>
        </p:nvSpPr>
        <p:spPr>
          <a:xfrm>
            <a:off x="2339752" y="4941168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dirty="0" smtClean="0">
                <a:solidFill>
                  <a:prstClr val="black"/>
                </a:solidFill>
                <a:latin typeface="Calibri"/>
              </a:rPr>
              <a:t>7</a:t>
            </a:r>
            <a:endParaRPr lang="sv-SE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8" name="textruta 77"/>
          <p:cNvSpPr txBox="1"/>
          <p:nvPr/>
        </p:nvSpPr>
        <p:spPr>
          <a:xfrm>
            <a:off x="6156176" y="1772816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>
                <a:solidFill>
                  <a:prstClr val="black"/>
                </a:solidFill>
                <a:latin typeface="Calibri"/>
              </a:rPr>
              <a:t>5</a:t>
            </a:r>
            <a:endParaRPr lang="sv-SE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9" name="textruta 78"/>
          <p:cNvSpPr txBox="1"/>
          <p:nvPr/>
        </p:nvSpPr>
        <p:spPr>
          <a:xfrm>
            <a:off x="2411760" y="4838963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dirty="0" smtClean="0">
                <a:solidFill>
                  <a:prstClr val="black"/>
                </a:solidFill>
                <a:latin typeface="Calibri"/>
              </a:rPr>
              <a:t>5</a:t>
            </a:r>
            <a:endParaRPr lang="sv-SE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0" name="textruta 79"/>
          <p:cNvSpPr txBox="1"/>
          <p:nvPr/>
        </p:nvSpPr>
        <p:spPr>
          <a:xfrm>
            <a:off x="5940152" y="1925216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>
                <a:solidFill>
                  <a:prstClr val="black"/>
                </a:solidFill>
                <a:latin typeface="Calibri"/>
              </a:rPr>
              <a:t>16  14</a:t>
            </a:r>
            <a:endParaRPr lang="sv-SE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1" name="textruta 80"/>
          <p:cNvSpPr txBox="1"/>
          <p:nvPr/>
        </p:nvSpPr>
        <p:spPr>
          <a:xfrm>
            <a:off x="2483768" y="4725144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dirty="0" smtClean="0">
                <a:solidFill>
                  <a:prstClr val="black"/>
                </a:solidFill>
                <a:latin typeface="Calibri"/>
              </a:rPr>
              <a:t>16  14</a:t>
            </a:r>
            <a:endParaRPr lang="sv-SE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2" name="textruta 81"/>
          <p:cNvSpPr txBox="1"/>
          <p:nvPr/>
        </p:nvSpPr>
        <p:spPr>
          <a:xfrm>
            <a:off x="5868144" y="2030651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>
                <a:solidFill>
                  <a:prstClr val="black"/>
                </a:solidFill>
                <a:latin typeface="Calibri"/>
              </a:rPr>
              <a:t>12</a:t>
            </a:r>
            <a:endParaRPr lang="sv-SE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3" name="textruta 82"/>
          <p:cNvSpPr txBox="1"/>
          <p:nvPr/>
        </p:nvSpPr>
        <p:spPr>
          <a:xfrm>
            <a:off x="2627784" y="4622939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dirty="0" smtClean="0">
                <a:solidFill>
                  <a:prstClr val="black"/>
                </a:solidFill>
                <a:latin typeface="Calibri"/>
              </a:rPr>
              <a:t>12</a:t>
            </a:r>
            <a:endParaRPr lang="sv-SE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" name="textruta 83"/>
          <p:cNvSpPr txBox="1"/>
          <p:nvPr/>
        </p:nvSpPr>
        <p:spPr>
          <a:xfrm>
            <a:off x="5508104" y="2318683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>
                <a:solidFill>
                  <a:prstClr val="black"/>
                </a:solidFill>
                <a:latin typeface="Calibri"/>
              </a:rPr>
              <a:t>13</a:t>
            </a:r>
            <a:endParaRPr lang="sv-SE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5" name="textruta 84"/>
          <p:cNvSpPr txBox="1"/>
          <p:nvPr/>
        </p:nvSpPr>
        <p:spPr>
          <a:xfrm>
            <a:off x="2987824" y="4293096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dirty="0" smtClean="0">
                <a:solidFill>
                  <a:prstClr val="black"/>
                </a:solidFill>
                <a:latin typeface="Calibri"/>
              </a:rPr>
              <a:t>13</a:t>
            </a:r>
            <a:endParaRPr lang="sv-SE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6" name="textruta 85"/>
          <p:cNvSpPr txBox="1"/>
          <p:nvPr/>
        </p:nvSpPr>
        <p:spPr>
          <a:xfrm>
            <a:off x="5220072" y="2708920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>
                <a:solidFill>
                  <a:prstClr val="black"/>
                </a:solidFill>
                <a:latin typeface="Calibri"/>
              </a:rPr>
              <a:t>1</a:t>
            </a:r>
            <a:endParaRPr lang="sv-SE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" name="textruta 86"/>
          <p:cNvSpPr txBox="1"/>
          <p:nvPr/>
        </p:nvSpPr>
        <p:spPr>
          <a:xfrm>
            <a:off x="3347864" y="3902859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dirty="0" smtClean="0">
                <a:solidFill>
                  <a:prstClr val="black"/>
                </a:solidFill>
                <a:latin typeface="Calibri"/>
              </a:rPr>
              <a:t>1</a:t>
            </a:r>
            <a:endParaRPr lang="sv-SE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8" name="textruta 87"/>
          <p:cNvSpPr txBox="1"/>
          <p:nvPr/>
        </p:nvSpPr>
        <p:spPr>
          <a:xfrm>
            <a:off x="5004048" y="2822739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>
                <a:solidFill>
                  <a:prstClr val="black"/>
                </a:solidFill>
                <a:latin typeface="Calibri"/>
              </a:rPr>
              <a:t>9</a:t>
            </a:r>
            <a:endParaRPr lang="sv-SE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9" name="textruta 88"/>
          <p:cNvSpPr txBox="1"/>
          <p:nvPr/>
        </p:nvSpPr>
        <p:spPr>
          <a:xfrm>
            <a:off x="3491880" y="3789040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dirty="0" smtClean="0">
                <a:solidFill>
                  <a:prstClr val="black"/>
                </a:solidFill>
                <a:latin typeface="Calibri"/>
              </a:rPr>
              <a:t>9</a:t>
            </a:r>
            <a:endParaRPr lang="sv-SE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0" name="textruta 89"/>
          <p:cNvSpPr txBox="1"/>
          <p:nvPr/>
        </p:nvSpPr>
        <p:spPr>
          <a:xfrm>
            <a:off x="4932040" y="2924944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>
                <a:solidFill>
                  <a:prstClr val="black"/>
                </a:solidFill>
                <a:latin typeface="Calibri"/>
              </a:rPr>
              <a:t>15</a:t>
            </a:r>
            <a:endParaRPr lang="sv-SE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1" name="textruta 90"/>
          <p:cNvSpPr txBox="1"/>
          <p:nvPr/>
        </p:nvSpPr>
        <p:spPr>
          <a:xfrm>
            <a:off x="3563888" y="3686835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dirty="0" smtClean="0">
                <a:solidFill>
                  <a:prstClr val="black"/>
                </a:solidFill>
                <a:latin typeface="Calibri"/>
              </a:rPr>
              <a:t>15</a:t>
            </a:r>
            <a:endParaRPr lang="sv-SE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" name="textruta 91"/>
          <p:cNvSpPr txBox="1"/>
          <p:nvPr/>
        </p:nvSpPr>
        <p:spPr>
          <a:xfrm>
            <a:off x="4860032" y="2996952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>
                <a:solidFill>
                  <a:prstClr val="black"/>
                </a:solidFill>
                <a:latin typeface="Calibri"/>
              </a:rPr>
              <a:t>11</a:t>
            </a:r>
            <a:endParaRPr lang="sv-SE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3" name="textruta 92"/>
          <p:cNvSpPr txBox="1"/>
          <p:nvPr/>
        </p:nvSpPr>
        <p:spPr>
          <a:xfrm>
            <a:off x="3635896" y="3614827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dirty="0" smtClean="0">
                <a:solidFill>
                  <a:prstClr val="black"/>
                </a:solidFill>
                <a:latin typeface="Calibri"/>
              </a:rPr>
              <a:t>11</a:t>
            </a:r>
            <a:endParaRPr lang="sv-SE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4" name="textruta 93"/>
          <p:cNvSpPr txBox="1"/>
          <p:nvPr/>
        </p:nvSpPr>
        <p:spPr>
          <a:xfrm>
            <a:off x="4716016" y="3149352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>
                <a:solidFill>
                  <a:prstClr val="black"/>
                </a:solidFill>
                <a:latin typeface="Calibri"/>
              </a:rPr>
              <a:t>8</a:t>
            </a:r>
            <a:endParaRPr lang="sv-SE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5" name="textruta 94"/>
          <p:cNvSpPr txBox="1"/>
          <p:nvPr/>
        </p:nvSpPr>
        <p:spPr>
          <a:xfrm>
            <a:off x="3779912" y="3470811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dirty="0" smtClean="0">
                <a:solidFill>
                  <a:prstClr val="black"/>
                </a:solidFill>
                <a:latin typeface="Calibri"/>
              </a:rPr>
              <a:t>8</a:t>
            </a:r>
            <a:endParaRPr lang="sv-SE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6" name="textruta 95"/>
          <p:cNvSpPr txBox="1"/>
          <p:nvPr/>
        </p:nvSpPr>
        <p:spPr>
          <a:xfrm>
            <a:off x="4644008" y="3254787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>
                <a:solidFill>
                  <a:prstClr val="black"/>
                </a:solidFill>
                <a:latin typeface="Calibri"/>
              </a:rPr>
              <a:t>6</a:t>
            </a:r>
            <a:endParaRPr lang="sv-SE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7" name="textruta 96"/>
          <p:cNvSpPr txBox="1"/>
          <p:nvPr/>
        </p:nvSpPr>
        <p:spPr>
          <a:xfrm>
            <a:off x="3851920" y="3356992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dirty="0" smtClean="0">
                <a:solidFill>
                  <a:prstClr val="black"/>
                </a:solidFill>
                <a:latin typeface="Calibri"/>
              </a:rPr>
              <a:t>6</a:t>
            </a:r>
            <a:endParaRPr lang="sv-SE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8" name="textruta 97"/>
          <p:cNvSpPr txBox="1"/>
          <p:nvPr/>
        </p:nvSpPr>
        <p:spPr>
          <a:xfrm>
            <a:off x="6444208" y="127665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dirty="0" smtClean="0">
                <a:solidFill>
                  <a:prstClr val="black"/>
                </a:solidFill>
                <a:latin typeface="Calibri"/>
              </a:rPr>
              <a:t>[VERIFIABLE INFORMATION]</a:t>
            </a:r>
            <a:endParaRPr lang="en-GB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9" name="textruta 98"/>
          <p:cNvSpPr txBox="1"/>
          <p:nvPr/>
        </p:nvSpPr>
        <p:spPr>
          <a:xfrm>
            <a:off x="585460" y="6525344"/>
            <a:ext cx="19616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dirty="0" smtClean="0">
                <a:solidFill>
                  <a:prstClr val="black"/>
                </a:solidFill>
                <a:latin typeface="Calibri"/>
              </a:rPr>
              <a:t>[UNCERTAIN INFORMATION]</a:t>
            </a:r>
            <a:endParaRPr lang="en-GB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0" name="textruta 99"/>
          <p:cNvSpPr txBox="1"/>
          <p:nvPr/>
        </p:nvSpPr>
        <p:spPr>
          <a:xfrm>
            <a:off x="256739" y="271681"/>
            <a:ext cx="2227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chemeClr val="accent1"/>
                </a:solidFill>
              </a:rPr>
              <a:t>Component 2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60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" name="Rak 2"/>
          <p:cNvCxnSpPr/>
          <p:nvPr/>
        </p:nvCxnSpPr>
        <p:spPr>
          <a:xfrm rot="10800000" flipV="1">
            <a:off x="1403648" y="358783"/>
            <a:ext cx="6264696" cy="6192688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4" name="Rak 3"/>
          <p:cNvCxnSpPr/>
          <p:nvPr/>
        </p:nvCxnSpPr>
        <p:spPr>
          <a:xfrm rot="5400000">
            <a:off x="1511660" y="3465004"/>
            <a:ext cx="612068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dash"/>
          </a:ln>
          <a:effectLst/>
        </p:spPr>
      </p:cxnSp>
      <p:cxnSp>
        <p:nvCxnSpPr>
          <p:cNvPr id="5" name="Rak 4"/>
          <p:cNvCxnSpPr/>
          <p:nvPr/>
        </p:nvCxnSpPr>
        <p:spPr>
          <a:xfrm rot="10800000">
            <a:off x="1475656" y="3428999"/>
            <a:ext cx="6192688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dash"/>
          </a:ln>
          <a:effectLst/>
        </p:spPr>
      </p:cxnSp>
      <p:sp>
        <p:nvSpPr>
          <p:cNvPr id="6" name="Ellips 5"/>
          <p:cNvSpPr/>
          <p:nvPr/>
        </p:nvSpPr>
        <p:spPr>
          <a:xfrm>
            <a:off x="5462385" y="2492896"/>
            <a:ext cx="45719" cy="45719"/>
          </a:xfrm>
          <a:prstGeom prst="ellips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Ellips 6"/>
          <p:cNvSpPr/>
          <p:nvPr/>
        </p:nvSpPr>
        <p:spPr>
          <a:xfrm>
            <a:off x="7622625" y="332656"/>
            <a:ext cx="45719" cy="45719"/>
          </a:xfrm>
          <a:prstGeom prst="ellips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Ellips 7"/>
          <p:cNvSpPr/>
          <p:nvPr/>
        </p:nvSpPr>
        <p:spPr>
          <a:xfrm>
            <a:off x="6326481" y="1556792"/>
            <a:ext cx="45719" cy="45719"/>
          </a:xfrm>
          <a:prstGeom prst="ellips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Ellips 8"/>
          <p:cNvSpPr/>
          <p:nvPr/>
        </p:nvSpPr>
        <p:spPr>
          <a:xfrm>
            <a:off x="5966441" y="1916832"/>
            <a:ext cx="45719" cy="45719"/>
          </a:xfrm>
          <a:prstGeom prst="ellips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Ellips 9"/>
          <p:cNvSpPr/>
          <p:nvPr/>
        </p:nvSpPr>
        <p:spPr>
          <a:xfrm>
            <a:off x="4670297" y="3284984"/>
            <a:ext cx="45719" cy="45719"/>
          </a:xfrm>
          <a:prstGeom prst="ellips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Ellips 10"/>
          <p:cNvSpPr/>
          <p:nvPr/>
        </p:nvSpPr>
        <p:spPr>
          <a:xfrm>
            <a:off x="4211960" y="3717032"/>
            <a:ext cx="45719" cy="45719"/>
          </a:xfrm>
          <a:prstGeom prst="ellips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Ellips 11"/>
          <p:cNvSpPr/>
          <p:nvPr/>
        </p:nvSpPr>
        <p:spPr>
          <a:xfrm>
            <a:off x="4526281" y="3429000"/>
            <a:ext cx="45719" cy="45719"/>
          </a:xfrm>
          <a:prstGeom prst="ellips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Ellips 12"/>
          <p:cNvSpPr/>
          <p:nvPr/>
        </p:nvSpPr>
        <p:spPr>
          <a:xfrm>
            <a:off x="3374153" y="4535409"/>
            <a:ext cx="45719" cy="45719"/>
          </a:xfrm>
          <a:prstGeom prst="ellips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Ellips 13"/>
          <p:cNvSpPr/>
          <p:nvPr/>
        </p:nvSpPr>
        <p:spPr>
          <a:xfrm>
            <a:off x="2942105" y="4967457"/>
            <a:ext cx="45719" cy="45719"/>
          </a:xfrm>
          <a:prstGeom prst="ellips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Ellips 14"/>
          <p:cNvSpPr/>
          <p:nvPr/>
        </p:nvSpPr>
        <p:spPr>
          <a:xfrm>
            <a:off x="3779912" y="4103361"/>
            <a:ext cx="45719" cy="45719"/>
          </a:xfrm>
          <a:prstGeom prst="ellips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Ellips 15"/>
          <p:cNvSpPr/>
          <p:nvPr/>
        </p:nvSpPr>
        <p:spPr>
          <a:xfrm>
            <a:off x="3851920" y="4103361"/>
            <a:ext cx="45719" cy="45719"/>
          </a:xfrm>
          <a:prstGeom prst="ellips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Ellips 16"/>
          <p:cNvSpPr/>
          <p:nvPr/>
        </p:nvSpPr>
        <p:spPr>
          <a:xfrm>
            <a:off x="3806201" y="4149080"/>
            <a:ext cx="45719" cy="45719"/>
          </a:xfrm>
          <a:prstGeom prst="ellips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Ellips 17"/>
          <p:cNvSpPr/>
          <p:nvPr/>
        </p:nvSpPr>
        <p:spPr>
          <a:xfrm>
            <a:off x="2483768" y="5445224"/>
            <a:ext cx="45719" cy="45719"/>
          </a:xfrm>
          <a:prstGeom prst="ellips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Likbent triangel 18"/>
          <p:cNvSpPr/>
          <p:nvPr/>
        </p:nvSpPr>
        <p:spPr>
          <a:xfrm>
            <a:off x="7236296" y="692696"/>
            <a:ext cx="72008" cy="45719"/>
          </a:xfrm>
          <a:prstGeom prst="triangl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Likbent triangel 19"/>
          <p:cNvSpPr/>
          <p:nvPr/>
        </p:nvSpPr>
        <p:spPr>
          <a:xfrm>
            <a:off x="6012160" y="1916832"/>
            <a:ext cx="72008" cy="45719"/>
          </a:xfrm>
          <a:prstGeom prst="triangl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Likbent triangel 20"/>
          <p:cNvSpPr/>
          <p:nvPr/>
        </p:nvSpPr>
        <p:spPr>
          <a:xfrm>
            <a:off x="7668344" y="286937"/>
            <a:ext cx="72008" cy="45719"/>
          </a:xfrm>
          <a:prstGeom prst="triangl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Likbent triangel 21"/>
          <p:cNvSpPr/>
          <p:nvPr/>
        </p:nvSpPr>
        <p:spPr>
          <a:xfrm>
            <a:off x="7020272" y="908720"/>
            <a:ext cx="72008" cy="45719"/>
          </a:xfrm>
          <a:prstGeom prst="triangl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Likbent triangel 22"/>
          <p:cNvSpPr/>
          <p:nvPr/>
        </p:nvSpPr>
        <p:spPr>
          <a:xfrm>
            <a:off x="6804248" y="1149896"/>
            <a:ext cx="72008" cy="45719"/>
          </a:xfrm>
          <a:prstGeom prst="triangl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Likbent triangel 23"/>
          <p:cNvSpPr/>
          <p:nvPr/>
        </p:nvSpPr>
        <p:spPr>
          <a:xfrm>
            <a:off x="6588224" y="1367057"/>
            <a:ext cx="72008" cy="45719"/>
          </a:xfrm>
          <a:prstGeom prst="triangl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Likbent triangel 24"/>
          <p:cNvSpPr/>
          <p:nvPr/>
        </p:nvSpPr>
        <p:spPr>
          <a:xfrm>
            <a:off x="6444208" y="1484784"/>
            <a:ext cx="72008" cy="45719"/>
          </a:xfrm>
          <a:prstGeom prst="triangl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Likbent triangel 25"/>
          <p:cNvSpPr/>
          <p:nvPr/>
        </p:nvSpPr>
        <p:spPr>
          <a:xfrm>
            <a:off x="6372200" y="1556792"/>
            <a:ext cx="72008" cy="45719"/>
          </a:xfrm>
          <a:prstGeom prst="triangl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Likbent triangel 26"/>
          <p:cNvSpPr/>
          <p:nvPr/>
        </p:nvSpPr>
        <p:spPr>
          <a:xfrm>
            <a:off x="6300192" y="1628800"/>
            <a:ext cx="72008" cy="45719"/>
          </a:xfrm>
          <a:prstGeom prst="triangl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Likbent triangel 27"/>
          <p:cNvSpPr/>
          <p:nvPr/>
        </p:nvSpPr>
        <p:spPr>
          <a:xfrm>
            <a:off x="6084168" y="1844824"/>
            <a:ext cx="72008" cy="45719"/>
          </a:xfrm>
          <a:prstGeom prst="triangl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Likbent triangel 28"/>
          <p:cNvSpPr/>
          <p:nvPr/>
        </p:nvSpPr>
        <p:spPr>
          <a:xfrm>
            <a:off x="5508104" y="2420888"/>
            <a:ext cx="72008" cy="45719"/>
          </a:xfrm>
          <a:prstGeom prst="triangl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Likbent triangel 29"/>
          <p:cNvSpPr/>
          <p:nvPr/>
        </p:nvSpPr>
        <p:spPr>
          <a:xfrm>
            <a:off x="5364088" y="2519185"/>
            <a:ext cx="72008" cy="45719"/>
          </a:xfrm>
          <a:prstGeom prst="triangl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Likbent triangel 30"/>
          <p:cNvSpPr/>
          <p:nvPr/>
        </p:nvSpPr>
        <p:spPr>
          <a:xfrm>
            <a:off x="5436096" y="2519185"/>
            <a:ext cx="72008" cy="45719"/>
          </a:xfrm>
          <a:prstGeom prst="triangl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Likbent triangel 31"/>
          <p:cNvSpPr/>
          <p:nvPr/>
        </p:nvSpPr>
        <p:spPr>
          <a:xfrm>
            <a:off x="5076056" y="2852936"/>
            <a:ext cx="72008" cy="45719"/>
          </a:xfrm>
          <a:prstGeom prst="triangl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Likbent triangel 32"/>
          <p:cNvSpPr/>
          <p:nvPr/>
        </p:nvSpPr>
        <p:spPr>
          <a:xfrm>
            <a:off x="4716016" y="3212976"/>
            <a:ext cx="72008" cy="45719"/>
          </a:xfrm>
          <a:prstGeom prst="triangl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Likbent triangel 33"/>
          <p:cNvSpPr/>
          <p:nvPr/>
        </p:nvSpPr>
        <p:spPr>
          <a:xfrm>
            <a:off x="4860032" y="3068960"/>
            <a:ext cx="72008" cy="45719"/>
          </a:xfrm>
          <a:prstGeom prst="triangl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Likbent triangel 34"/>
          <p:cNvSpPr/>
          <p:nvPr/>
        </p:nvSpPr>
        <p:spPr>
          <a:xfrm>
            <a:off x="6084168" y="1916832"/>
            <a:ext cx="72008" cy="45719"/>
          </a:xfrm>
          <a:prstGeom prst="triangl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Likbent triangel 35"/>
          <p:cNvSpPr/>
          <p:nvPr/>
        </p:nvSpPr>
        <p:spPr>
          <a:xfrm>
            <a:off x="3563888" y="4319385"/>
            <a:ext cx="72008" cy="45719"/>
          </a:xfrm>
          <a:prstGeom prst="triangl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Likbent triangel 36"/>
          <p:cNvSpPr/>
          <p:nvPr/>
        </p:nvSpPr>
        <p:spPr>
          <a:xfrm>
            <a:off x="3635896" y="4247377"/>
            <a:ext cx="72008" cy="45719"/>
          </a:xfrm>
          <a:prstGeom prst="triangl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Likbent triangel 37"/>
          <p:cNvSpPr/>
          <p:nvPr/>
        </p:nvSpPr>
        <p:spPr>
          <a:xfrm>
            <a:off x="4139952" y="3717032"/>
            <a:ext cx="72008" cy="45719"/>
          </a:xfrm>
          <a:prstGeom prst="triangl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Likbent triangel 38"/>
          <p:cNvSpPr/>
          <p:nvPr/>
        </p:nvSpPr>
        <p:spPr>
          <a:xfrm>
            <a:off x="3059832" y="4823441"/>
            <a:ext cx="72008" cy="45719"/>
          </a:xfrm>
          <a:prstGeom prst="triangl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Likbent triangel 39"/>
          <p:cNvSpPr/>
          <p:nvPr/>
        </p:nvSpPr>
        <p:spPr>
          <a:xfrm>
            <a:off x="2699792" y="5183481"/>
            <a:ext cx="72008" cy="45719"/>
          </a:xfrm>
          <a:prstGeom prst="triangl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Likbent triangel 40"/>
          <p:cNvSpPr/>
          <p:nvPr/>
        </p:nvSpPr>
        <p:spPr>
          <a:xfrm>
            <a:off x="2771800" y="5157192"/>
            <a:ext cx="72008" cy="45719"/>
          </a:xfrm>
          <a:prstGeom prst="triangl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Likbent triangel 41"/>
          <p:cNvSpPr/>
          <p:nvPr/>
        </p:nvSpPr>
        <p:spPr>
          <a:xfrm>
            <a:off x="2987824" y="4895449"/>
            <a:ext cx="72008" cy="45719"/>
          </a:xfrm>
          <a:prstGeom prst="triangl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Likbent triangel 42"/>
          <p:cNvSpPr/>
          <p:nvPr/>
        </p:nvSpPr>
        <p:spPr>
          <a:xfrm>
            <a:off x="3131840" y="4823441"/>
            <a:ext cx="72008" cy="45719"/>
          </a:xfrm>
          <a:prstGeom prst="triangl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Likbent triangel 43"/>
          <p:cNvSpPr/>
          <p:nvPr/>
        </p:nvSpPr>
        <p:spPr>
          <a:xfrm>
            <a:off x="4355976" y="3573016"/>
            <a:ext cx="72008" cy="45719"/>
          </a:xfrm>
          <a:prstGeom prst="triangl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Likbent triangel 44"/>
          <p:cNvSpPr/>
          <p:nvPr/>
        </p:nvSpPr>
        <p:spPr>
          <a:xfrm>
            <a:off x="3995936" y="3933056"/>
            <a:ext cx="72008" cy="45719"/>
          </a:xfrm>
          <a:prstGeom prst="triangl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Likbent triangel 45"/>
          <p:cNvSpPr/>
          <p:nvPr/>
        </p:nvSpPr>
        <p:spPr>
          <a:xfrm>
            <a:off x="3707904" y="4247377"/>
            <a:ext cx="72008" cy="45719"/>
          </a:xfrm>
          <a:prstGeom prst="triangl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Likbent triangel 46"/>
          <p:cNvSpPr/>
          <p:nvPr/>
        </p:nvSpPr>
        <p:spPr>
          <a:xfrm>
            <a:off x="2267744" y="5615529"/>
            <a:ext cx="72008" cy="45719"/>
          </a:xfrm>
          <a:prstGeom prst="triangl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Likbent triangel 47"/>
          <p:cNvSpPr/>
          <p:nvPr/>
        </p:nvSpPr>
        <p:spPr>
          <a:xfrm>
            <a:off x="2627784" y="5301208"/>
            <a:ext cx="72008" cy="45719"/>
          </a:xfrm>
          <a:prstGeom prst="triangl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Likbent triangel 48"/>
          <p:cNvSpPr/>
          <p:nvPr/>
        </p:nvSpPr>
        <p:spPr>
          <a:xfrm>
            <a:off x="2555776" y="5373216"/>
            <a:ext cx="72008" cy="45719"/>
          </a:xfrm>
          <a:prstGeom prst="triangl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Likbent triangel 49"/>
          <p:cNvSpPr/>
          <p:nvPr/>
        </p:nvSpPr>
        <p:spPr>
          <a:xfrm>
            <a:off x="2051720" y="5831553"/>
            <a:ext cx="72008" cy="45719"/>
          </a:xfrm>
          <a:prstGeom prst="triangl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Likbent triangel 50"/>
          <p:cNvSpPr/>
          <p:nvPr/>
        </p:nvSpPr>
        <p:spPr>
          <a:xfrm>
            <a:off x="1403648" y="6453336"/>
            <a:ext cx="72008" cy="45719"/>
          </a:xfrm>
          <a:prstGeom prst="triangl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Likbent triangel 51"/>
          <p:cNvSpPr/>
          <p:nvPr/>
        </p:nvSpPr>
        <p:spPr>
          <a:xfrm>
            <a:off x="1835696" y="6047577"/>
            <a:ext cx="72008" cy="45719"/>
          </a:xfrm>
          <a:prstGeom prst="triangl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textruta 52"/>
          <p:cNvSpPr txBox="1"/>
          <p:nvPr/>
        </p:nvSpPr>
        <p:spPr>
          <a:xfrm>
            <a:off x="6886479" y="1268760"/>
            <a:ext cx="22220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solidFill>
                  <a:prstClr val="black"/>
                </a:solidFill>
                <a:latin typeface="Calibri"/>
              </a:rPr>
              <a:t>  9. </a:t>
            </a:r>
            <a:r>
              <a:rPr lang="en-US" sz="800" dirty="0">
                <a:solidFill>
                  <a:prstClr val="black"/>
                </a:solidFill>
                <a:latin typeface="Calibri"/>
              </a:rPr>
              <a:t>Requires little time</a:t>
            </a:r>
            <a:r>
              <a:rPr lang="en-GB" sz="800" dirty="0">
                <a:solidFill>
                  <a:prstClr val="black"/>
                </a:solidFill>
                <a:latin typeface="Calibri"/>
              </a:rPr>
              <a:t> </a:t>
            </a:r>
            <a:endParaRPr lang="sv-SE" sz="800" dirty="0">
              <a:solidFill>
                <a:prstClr val="black"/>
              </a:solidFill>
              <a:latin typeface="Calibri"/>
            </a:endParaRPr>
          </a:p>
          <a:p>
            <a:r>
              <a:rPr lang="en-GB" sz="800" dirty="0" smtClean="0">
                <a:solidFill>
                  <a:prstClr val="black"/>
                </a:solidFill>
                <a:latin typeface="Calibri"/>
              </a:rPr>
              <a:t>12. </a:t>
            </a:r>
            <a:r>
              <a:rPr lang="en-US" sz="800" dirty="0">
                <a:solidFill>
                  <a:prstClr val="black"/>
                </a:solidFill>
                <a:latin typeface="Calibri"/>
              </a:rPr>
              <a:t>Requires little of second opinion </a:t>
            </a:r>
            <a:endParaRPr lang="sv-SE" sz="800" dirty="0">
              <a:solidFill>
                <a:prstClr val="black"/>
              </a:solidFill>
              <a:latin typeface="Calibri"/>
            </a:endParaRPr>
          </a:p>
          <a:p>
            <a:r>
              <a:rPr lang="en-GB" sz="800" dirty="0" smtClean="0">
                <a:solidFill>
                  <a:prstClr val="black"/>
                </a:solidFill>
                <a:latin typeface="Calibri"/>
              </a:rPr>
              <a:t>15. </a:t>
            </a:r>
            <a:r>
              <a:rPr lang="en-US" sz="800" dirty="0">
                <a:solidFill>
                  <a:prstClr val="black"/>
                </a:solidFill>
                <a:latin typeface="Calibri"/>
              </a:rPr>
              <a:t>Info. is of little importance for annual accounts valuation</a:t>
            </a:r>
            <a:endParaRPr lang="sv-SE" sz="800" dirty="0">
              <a:solidFill>
                <a:prstClr val="black"/>
              </a:solidFill>
              <a:latin typeface="Calibri"/>
            </a:endParaRPr>
          </a:p>
          <a:p>
            <a:r>
              <a:rPr lang="en-GB" sz="800" dirty="0" smtClean="0">
                <a:solidFill>
                  <a:prstClr val="black"/>
                </a:solidFill>
                <a:latin typeface="Calibri"/>
              </a:rPr>
              <a:t>  5. </a:t>
            </a:r>
            <a:r>
              <a:rPr lang="en-US" sz="800" dirty="0">
                <a:solidFill>
                  <a:prstClr val="black"/>
                </a:solidFill>
                <a:latin typeface="Calibri"/>
              </a:rPr>
              <a:t>Easy to assess</a:t>
            </a:r>
            <a:endParaRPr lang="sv-SE" sz="800" dirty="0">
              <a:solidFill>
                <a:prstClr val="black"/>
              </a:solidFill>
              <a:latin typeface="Calibri"/>
            </a:endParaRPr>
          </a:p>
          <a:p>
            <a:r>
              <a:rPr lang="en-GB" sz="800" dirty="0" smtClean="0">
                <a:solidFill>
                  <a:prstClr val="black"/>
                </a:solidFill>
                <a:latin typeface="Calibri"/>
              </a:rPr>
              <a:t>16. </a:t>
            </a:r>
            <a:r>
              <a:rPr lang="en-US" sz="800" dirty="0">
                <a:solidFill>
                  <a:prstClr val="black"/>
                </a:solidFill>
                <a:latin typeface="Calibri"/>
              </a:rPr>
              <a:t>Info. is of little importance of granting credit</a:t>
            </a:r>
            <a:endParaRPr lang="sv-SE" sz="800" dirty="0">
              <a:solidFill>
                <a:prstClr val="black"/>
              </a:solidFill>
              <a:latin typeface="Calibri"/>
            </a:endParaRPr>
          </a:p>
          <a:p>
            <a:r>
              <a:rPr lang="en-GB" sz="800" dirty="0" smtClean="0">
                <a:solidFill>
                  <a:prstClr val="black"/>
                </a:solidFill>
                <a:latin typeface="Calibri"/>
              </a:rPr>
              <a:t>  1. </a:t>
            </a:r>
            <a:r>
              <a:rPr lang="en-US" sz="800" dirty="0">
                <a:solidFill>
                  <a:prstClr val="black"/>
                </a:solidFill>
                <a:latin typeface="Calibri"/>
              </a:rPr>
              <a:t>Info. is predominantly </a:t>
            </a:r>
            <a:r>
              <a:rPr lang="en-US" sz="800" dirty="0" smtClean="0">
                <a:solidFill>
                  <a:prstClr val="black"/>
                </a:solidFill>
                <a:latin typeface="Calibri"/>
              </a:rPr>
              <a:t>historical</a:t>
            </a:r>
          </a:p>
          <a:p>
            <a:r>
              <a:rPr lang="en-GB" sz="800" dirty="0" smtClean="0">
                <a:solidFill>
                  <a:prstClr val="black"/>
                </a:solidFill>
                <a:latin typeface="Calibri"/>
              </a:rPr>
              <a:t>  3. </a:t>
            </a:r>
            <a:r>
              <a:rPr lang="en-US" sz="800" dirty="0">
                <a:solidFill>
                  <a:prstClr val="black"/>
                </a:solidFill>
                <a:latin typeface="Calibri"/>
              </a:rPr>
              <a:t>Info. is highly reliable</a:t>
            </a:r>
            <a:endParaRPr lang="sv-SE" sz="800" dirty="0">
              <a:solidFill>
                <a:prstClr val="black"/>
              </a:solidFill>
              <a:latin typeface="Calibri"/>
            </a:endParaRPr>
          </a:p>
          <a:p>
            <a:r>
              <a:rPr lang="sv-SE" sz="800" dirty="0" smtClean="0">
                <a:solidFill>
                  <a:prstClr val="black"/>
                </a:solidFill>
                <a:latin typeface="Calibri"/>
              </a:rPr>
              <a:t>  2. </a:t>
            </a:r>
            <a:r>
              <a:rPr lang="en-US" sz="800" dirty="0">
                <a:solidFill>
                  <a:prstClr val="black"/>
                </a:solidFill>
                <a:latin typeface="Calibri"/>
              </a:rPr>
              <a:t>Info. small extent from </a:t>
            </a:r>
            <a:r>
              <a:rPr lang="en-US" sz="800" dirty="0" smtClean="0">
                <a:solidFill>
                  <a:prstClr val="black"/>
                </a:solidFill>
                <a:latin typeface="Calibri"/>
              </a:rPr>
              <a:t>prop.</a:t>
            </a:r>
            <a:r>
              <a:rPr lang="en-US" sz="800" dirty="0">
                <a:solidFill>
                  <a:prstClr val="black"/>
                </a:solidFill>
                <a:latin typeface="Calibri"/>
              </a:rPr>
              <a:t> owner</a:t>
            </a:r>
            <a:endParaRPr lang="sv-SE" sz="800" dirty="0">
              <a:solidFill>
                <a:prstClr val="black"/>
              </a:solidFill>
              <a:latin typeface="Calibri"/>
            </a:endParaRPr>
          </a:p>
          <a:p>
            <a:r>
              <a:rPr lang="en-GB" sz="800" dirty="0" smtClean="0">
                <a:solidFill>
                  <a:prstClr val="black"/>
                </a:solidFill>
                <a:latin typeface="Calibri"/>
              </a:rPr>
              <a:t>  8. </a:t>
            </a:r>
            <a:r>
              <a:rPr lang="en-US" sz="800" dirty="0">
                <a:solidFill>
                  <a:prstClr val="black"/>
                </a:solidFill>
                <a:latin typeface="Calibri"/>
              </a:rPr>
              <a:t>Large extent on my previous valuation statements</a:t>
            </a:r>
            <a:endParaRPr lang="sv-SE" sz="800" dirty="0">
              <a:solidFill>
                <a:prstClr val="black"/>
              </a:solidFill>
              <a:latin typeface="Calibri"/>
            </a:endParaRPr>
          </a:p>
          <a:p>
            <a:r>
              <a:rPr lang="sv-SE" sz="800" dirty="0" smtClean="0">
                <a:solidFill>
                  <a:prstClr val="black"/>
                </a:solidFill>
                <a:latin typeface="Calibri"/>
              </a:rPr>
              <a:t>14. </a:t>
            </a:r>
            <a:r>
              <a:rPr lang="en-US" sz="800" dirty="0" smtClean="0">
                <a:solidFill>
                  <a:prstClr val="black"/>
                </a:solidFill>
                <a:latin typeface="Calibri"/>
              </a:rPr>
              <a:t>Ass. </a:t>
            </a:r>
            <a:r>
              <a:rPr lang="en-US" sz="800" dirty="0">
                <a:solidFill>
                  <a:prstClr val="black"/>
                </a:solidFill>
                <a:latin typeface="Calibri"/>
              </a:rPr>
              <a:t>is little affected by property owner </a:t>
            </a:r>
            <a:endParaRPr lang="sv-SE" sz="800" dirty="0">
              <a:solidFill>
                <a:prstClr val="black"/>
              </a:solidFill>
              <a:latin typeface="Calibri"/>
            </a:endParaRPr>
          </a:p>
          <a:p>
            <a:r>
              <a:rPr lang="en-GB" sz="800" dirty="0" smtClean="0">
                <a:solidFill>
                  <a:prstClr val="black"/>
                </a:solidFill>
                <a:latin typeface="Calibri"/>
              </a:rPr>
              <a:t>  7. </a:t>
            </a:r>
            <a:r>
              <a:rPr lang="en-US" sz="800" dirty="0">
                <a:solidFill>
                  <a:prstClr val="black"/>
                </a:solidFill>
                <a:latin typeface="Calibri"/>
              </a:rPr>
              <a:t>Small extent on property-specific info</a:t>
            </a:r>
            <a:r>
              <a:rPr lang="en-US" sz="800" dirty="0" smtClean="0">
                <a:solidFill>
                  <a:prstClr val="black"/>
                </a:solidFill>
                <a:latin typeface="Calibri"/>
              </a:rPr>
              <a:t>.</a:t>
            </a:r>
          </a:p>
          <a:p>
            <a:r>
              <a:rPr lang="en-GB" sz="800" dirty="0" smtClean="0">
                <a:solidFill>
                  <a:prstClr val="black"/>
                </a:solidFill>
                <a:latin typeface="Calibri"/>
              </a:rPr>
              <a:t>10. </a:t>
            </a:r>
            <a:r>
              <a:rPr lang="en-US" sz="800" dirty="0">
                <a:solidFill>
                  <a:prstClr val="black"/>
                </a:solidFill>
                <a:latin typeface="Calibri"/>
              </a:rPr>
              <a:t>Large extent based on fair values </a:t>
            </a:r>
            <a:endParaRPr lang="sv-SE" sz="800" dirty="0">
              <a:solidFill>
                <a:prstClr val="black"/>
              </a:solidFill>
              <a:latin typeface="Calibri"/>
            </a:endParaRPr>
          </a:p>
          <a:p>
            <a:r>
              <a:rPr lang="en-GB" sz="800" dirty="0" smtClean="0">
                <a:solidFill>
                  <a:prstClr val="black"/>
                </a:solidFill>
                <a:latin typeface="Calibri"/>
              </a:rPr>
              <a:t>  4. </a:t>
            </a:r>
            <a:r>
              <a:rPr lang="en-US" sz="800" dirty="0">
                <a:solidFill>
                  <a:prstClr val="black"/>
                </a:solidFill>
                <a:latin typeface="Calibri"/>
              </a:rPr>
              <a:t>Info. has little impact on MV</a:t>
            </a:r>
            <a:endParaRPr lang="sv-SE" sz="800" dirty="0">
              <a:solidFill>
                <a:prstClr val="black"/>
              </a:solidFill>
              <a:latin typeface="Calibri"/>
            </a:endParaRPr>
          </a:p>
          <a:p>
            <a:r>
              <a:rPr lang="en-GB" sz="800" dirty="0" smtClean="0">
                <a:solidFill>
                  <a:prstClr val="black"/>
                </a:solidFill>
                <a:latin typeface="Calibri"/>
              </a:rPr>
              <a:t>11. </a:t>
            </a:r>
            <a:r>
              <a:rPr lang="en-US" sz="800" dirty="0">
                <a:solidFill>
                  <a:prstClr val="black"/>
                </a:solidFill>
                <a:latin typeface="Calibri"/>
              </a:rPr>
              <a:t>Large extent on others previous valuation statements</a:t>
            </a:r>
            <a:endParaRPr lang="sv-SE" sz="800" dirty="0">
              <a:solidFill>
                <a:prstClr val="black"/>
              </a:solidFill>
              <a:latin typeface="Calibri"/>
            </a:endParaRPr>
          </a:p>
          <a:p>
            <a:r>
              <a:rPr lang="sv-SE" sz="800" dirty="0" smtClean="0">
                <a:solidFill>
                  <a:prstClr val="black"/>
                </a:solidFill>
                <a:latin typeface="Calibri"/>
              </a:rPr>
              <a:t>13. </a:t>
            </a:r>
            <a:r>
              <a:rPr lang="en-US" sz="800" dirty="0">
                <a:solidFill>
                  <a:prstClr val="black"/>
                </a:solidFill>
                <a:latin typeface="Calibri"/>
              </a:rPr>
              <a:t>Small extent on market- specific info</a:t>
            </a:r>
            <a:r>
              <a:rPr lang="en-US" sz="800" dirty="0" smtClean="0">
                <a:solidFill>
                  <a:prstClr val="black"/>
                </a:solidFill>
                <a:latin typeface="Calibri"/>
              </a:rPr>
              <a:t>.</a:t>
            </a:r>
            <a:endParaRPr lang="sv-SE" sz="800" dirty="0" smtClean="0">
              <a:solidFill>
                <a:prstClr val="black"/>
              </a:solidFill>
              <a:latin typeface="Calibri"/>
            </a:endParaRPr>
          </a:p>
          <a:p>
            <a:r>
              <a:rPr lang="sv-SE" sz="800" dirty="0" smtClean="0">
                <a:solidFill>
                  <a:prstClr val="black"/>
                </a:solidFill>
                <a:latin typeface="Calibri"/>
              </a:rPr>
              <a:t>  6. </a:t>
            </a:r>
            <a:r>
              <a:rPr lang="en-US" sz="800" dirty="0">
                <a:solidFill>
                  <a:prstClr val="black"/>
                </a:solidFill>
                <a:latin typeface="Calibri"/>
              </a:rPr>
              <a:t>Requires little </a:t>
            </a:r>
            <a:r>
              <a:rPr lang="en-US" sz="800" dirty="0" smtClean="0">
                <a:solidFill>
                  <a:prstClr val="black"/>
                </a:solidFill>
                <a:latin typeface="Calibri"/>
              </a:rPr>
              <a:t>local </a:t>
            </a:r>
            <a:r>
              <a:rPr lang="en-US" sz="800" dirty="0">
                <a:solidFill>
                  <a:prstClr val="black"/>
                </a:solidFill>
                <a:latin typeface="Calibri"/>
              </a:rPr>
              <a:t>knowledge </a:t>
            </a:r>
            <a:endParaRPr lang="sv-SE" sz="800" dirty="0">
              <a:solidFill>
                <a:prstClr val="black"/>
              </a:solidFill>
              <a:latin typeface="Calibri"/>
            </a:endParaRPr>
          </a:p>
          <a:p>
            <a:r>
              <a:rPr lang="sv-SE" sz="800" dirty="0" smtClean="0">
                <a:solidFill>
                  <a:prstClr val="black"/>
                </a:solidFill>
                <a:latin typeface="Calibri"/>
              </a:rPr>
              <a:t>17. </a:t>
            </a:r>
            <a:r>
              <a:rPr lang="en-US" sz="800" dirty="0">
                <a:solidFill>
                  <a:prstClr val="black"/>
                </a:solidFill>
                <a:latin typeface="Calibri"/>
              </a:rPr>
              <a:t>Info. is of great importance for tax assessment </a:t>
            </a:r>
            <a:r>
              <a:rPr lang="en-US" sz="800" dirty="0" smtClean="0">
                <a:solidFill>
                  <a:prstClr val="black"/>
                </a:solidFill>
                <a:latin typeface="Calibri"/>
              </a:rPr>
              <a:t>value</a:t>
            </a:r>
            <a:endParaRPr lang="sv-SE" sz="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textruta 53"/>
          <p:cNvSpPr txBox="1"/>
          <p:nvPr/>
        </p:nvSpPr>
        <p:spPr>
          <a:xfrm>
            <a:off x="179512" y="3404026"/>
            <a:ext cx="220595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 smtClean="0">
                <a:solidFill>
                  <a:prstClr val="black"/>
                </a:solidFill>
                <a:latin typeface="Calibri"/>
              </a:rPr>
              <a:t>17. </a:t>
            </a:r>
            <a:r>
              <a:rPr lang="en-US" sz="800" dirty="0">
                <a:solidFill>
                  <a:prstClr val="black"/>
                </a:solidFill>
                <a:latin typeface="Calibri"/>
              </a:rPr>
              <a:t>Info. is of little importance for tax assessment value</a:t>
            </a:r>
            <a:endParaRPr lang="sv-SE" sz="800" dirty="0">
              <a:solidFill>
                <a:prstClr val="black"/>
              </a:solidFill>
              <a:latin typeface="Calibri"/>
            </a:endParaRPr>
          </a:p>
          <a:p>
            <a:r>
              <a:rPr lang="sv-SE" sz="800" dirty="0" smtClean="0">
                <a:solidFill>
                  <a:prstClr val="black"/>
                </a:solidFill>
                <a:latin typeface="Calibri"/>
              </a:rPr>
              <a:t>  6. </a:t>
            </a:r>
            <a:r>
              <a:rPr lang="en-US" sz="800" dirty="0">
                <a:solidFill>
                  <a:prstClr val="black"/>
                </a:solidFill>
                <a:latin typeface="Calibri"/>
              </a:rPr>
              <a:t>Requires </a:t>
            </a:r>
            <a:r>
              <a:rPr lang="en-US" sz="800" dirty="0" smtClean="0">
                <a:solidFill>
                  <a:prstClr val="black"/>
                </a:solidFill>
                <a:latin typeface="Calibri"/>
              </a:rPr>
              <a:t>lot </a:t>
            </a:r>
            <a:r>
              <a:rPr lang="en-US" sz="800" dirty="0">
                <a:solidFill>
                  <a:prstClr val="black"/>
                </a:solidFill>
                <a:latin typeface="Calibri"/>
              </a:rPr>
              <a:t>of local knowledge </a:t>
            </a:r>
            <a:endParaRPr lang="sv-SE" sz="800" dirty="0">
              <a:solidFill>
                <a:prstClr val="black"/>
              </a:solidFill>
              <a:latin typeface="Calibri"/>
            </a:endParaRPr>
          </a:p>
          <a:p>
            <a:r>
              <a:rPr lang="sv-SE" sz="800" dirty="0" smtClean="0">
                <a:solidFill>
                  <a:prstClr val="black"/>
                </a:solidFill>
                <a:latin typeface="Calibri"/>
              </a:rPr>
              <a:t>13. </a:t>
            </a:r>
            <a:r>
              <a:rPr lang="en-US" sz="800" dirty="0">
                <a:solidFill>
                  <a:prstClr val="black"/>
                </a:solidFill>
                <a:latin typeface="Calibri"/>
              </a:rPr>
              <a:t>Large extent on market- specific info.</a:t>
            </a:r>
            <a:endParaRPr lang="sv-SE" sz="800" dirty="0">
              <a:solidFill>
                <a:prstClr val="black"/>
              </a:solidFill>
              <a:latin typeface="Calibri"/>
            </a:endParaRPr>
          </a:p>
          <a:p>
            <a:r>
              <a:rPr lang="en-GB" sz="800" dirty="0" smtClean="0">
                <a:solidFill>
                  <a:prstClr val="black"/>
                </a:solidFill>
                <a:latin typeface="Calibri"/>
              </a:rPr>
              <a:t>11. </a:t>
            </a:r>
            <a:r>
              <a:rPr lang="en-US" sz="800" dirty="0">
                <a:solidFill>
                  <a:prstClr val="black"/>
                </a:solidFill>
                <a:latin typeface="Calibri"/>
              </a:rPr>
              <a:t>Small extent on others previous valuation statements</a:t>
            </a:r>
            <a:endParaRPr lang="sv-SE" sz="800" dirty="0">
              <a:solidFill>
                <a:prstClr val="black"/>
              </a:solidFill>
              <a:latin typeface="Calibri"/>
            </a:endParaRPr>
          </a:p>
          <a:p>
            <a:r>
              <a:rPr lang="en-GB" sz="800" dirty="0" smtClean="0">
                <a:solidFill>
                  <a:prstClr val="black"/>
                </a:solidFill>
                <a:latin typeface="Calibri"/>
              </a:rPr>
              <a:t> 4. </a:t>
            </a:r>
            <a:r>
              <a:rPr lang="en-US" sz="800" dirty="0">
                <a:solidFill>
                  <a:prstClr val="black"/>
                </a:solidFill>
                <a:latin typeface="Calibri"/>
              </a:rPr>
              <a:t>Info. has major impact on MV</a:t>
            </a:r>
            <a:endParaRPr lang="sv-SE" sz="800" dirty="0">
              <a:solidFill>
                <a:prstClr val="black"/>
              </a:solidFill>
              <a:latin typeface="Calibri"/>
            </a:endParaRPr>
          </a:p>
          <a:p>
            <a:r>
              <a:rPr lang="en-GB" sz="800" dirty="0" smtClean="0">
                <a:solidFill>
                  <a:prstClr val="black"/>
                </a:solidFill>
                <a:latin typeface="Calibri"/>
              </a:rPr>
              <a:t>10. </a:t>
            </a:r>
            <a:r>
              <a:rPr lang="en-US" sz="800" dirty="0">
                <a:solidFill>
                  <a:prstClr val="black"/>
                </a:solidFill>
                <a:latin typeface="Calibri"/>
              </a:rPr>
              <a:t>Large extent based on standard values </a:t>
            </a:r>
            <a:endParaRPr lang="sv-SE" sz="800" dirty="0">
              <a:solidFill>
                <a:prstClr val="black"/>
              </a:solidFill>
              <a:latin typeface="Calibri"/>
            </a:endParaRPr>
          </a:p>
          <a:p>
            <a:r>
              <a:rPr lang="en-GB" sz="800" dirty="0" smtClean="0">
                <a:solidFill>
                  <a:prstClr val="black"/>
                </a:solidFill>
                <a:latin typeface="Calibri"/>
              </a:rPr>
              <a:t>  7. </a:t>
            </a:r>
            <a:r>
              <a:rPr lang="en-US" sz="800" dirty="0">
                <a:solidFill>
                  <a:prstClr val="black"/>
                </a:solidFill>
                <a:latin typeface="Calibri"/>
              </a:rPr>
              <a:t>Large extent on property-specific info.</a:t>
            </a:r>
            <a:endParaRPr lang="sv-SE" sz="800" dirty="0" smtClean="0">
              <a:solidFill>
                <a:prstClr val="black"/>
              </a:solidFill>
              <a:latin typeface="Calibri"/>
            </a:endParaRPr>
          </a:p>
          <a:p>
            <a:r>
              <a:rPr lang="sv-SE" sz="800" dirty="0" smtClean="0">
                <a:solidFill>
                  <a:prstClr val="black"/>
                </a:solidFill>
                <a:latin typeface="Calibri"/>
              </a:rPr>
              <a:t>14. </a:t>
            </a:r>
            <a:r>
              <a:rPr lang="en-US" sz="800" dirty="0" smtClean="0">
                <a:solidFill>
                  <a:prstClr val="black"/>
                </a:solidFill>
                <a:latin typeface="Calibri"/>
              </a:rPr>
              <a:t>Ass. </a:t>
            </a:r>
            <a:r>
              <a:rPr lang="en-US" sz="800" dirty="0">
                <a:solidFill>
                  <a:prstClr val="black"/>
                </a:solidFill>
                <a:latin typeface="Calibri"/>
              </a:rPr>
              <a:t>is highly affected by property owner </a:t>
            </a:r>
            <a:endParaRPr lang="sv-SE" sz="800" dirty="0">
              <a:solidFill>
                <a:prstClr val="black"/>
              </a:solidFill>
              <a:latin typeface="Calibri"/>
            </a:endParaRPr>
          </a:p>
          <a:p>
            <a:r>
              <a:rPr lang="sv-SE" sz="800" dirty="0" smtClean="0">
                <a:solidFill>
                  <a:prstClr val="black"/>
                </a:solidFill>
                <a:latin typeface="Calibri"/>
              </a:rPr>
              <a:t>  </a:t>
            </a:r>
            <a:r>
              <a:rPr lang="en-GB" sz="800" dirty="0" smtClean="0">
                <a:solidFill>
                  <a:prstClr val="black"/>
                </a:solidFill>
                <a:latin typeface="Calibri"/>
              </a:rPr>
              <a:t>8. </a:t>
            </a:r>
            <a:r>
              <a:rPr lang="en-US" sz="800" dirty="0">
                <a:solidFill>
                  <a:prstClr val="black"/>
                </a:solidFill>
                <a:latin typeface="Calibri"/>
              </a:rPr>
              <a:t>Small extent on </a:t>
            </a:r>
            <a:r>
              <a:rPr lang="en-US" sz="800" dirty="0" smtClean="0">
                <a:solidFill>
                  <a:prstClr val="black"/>
                </a:solidFill>
                <a:latin typeface="Calibri"/>
              </a:rPr>
              <a:t>my </a:t>
            </a:r>
            <a:r>
              <a:rPr lang="en-US" sz="800" dirty="0">
                <a:solidFill>
                  <a:prstClr val="black"/>
                </a:solidFill>
                <a:latin typeface="Calibri"/>
              </a:rPr>
              <a:t>previous valuation statements</a:t>
            </a:r>
            <a:endParaRPr lang="sv-SE" sz="800" dirty="0">
              <a:solidFill>
                <a:prstClr val="black"/>
              </a:solidFill>
              <a:latin typeface="Calibri"/>
            </a:endParaRPr>
          </a:p>
          <a:p>
            <a:r>
              <a:rPr lang="sv-SE" sz="800" dirty="0" smtClean="0">
                <a:solidFill>
                  <a:prstClr val="black"/>
                </a:solidFill>
                <a:latin typeface="Calibri"/>
              </a:rPr>
              <a:t>  2.</a:t>
            </a:r>
            <a:r>
              <a:rPr lang="en-US" sz="800" dirty="0">
                <a:solidFill>
                  <a:prstClr val="black"/>
                </a:solidFill>
                <a:latin typeface="Calibri"/>
              </a:rPr>
              <a:t> Info. large extent from prop. o</a:t>
            </a:r>
            <a:r>
              <a:rPr lang="en-US" sz="800" dirty="0" smtClean="0">
                <a:solidFill>
                  <a:prstClr val="black"/>
                </a:solidFill>
                <a:latin typeface="Calibri"/>
              </a:rPr>
              <a:t>wner</a:t>
            </a:r>
          </a:p>
          <a:p>
            <a:r>
              <a:rPr lang="en-GB" sz="800" dirty="0" smtClean="0">
                <a:solidFill>
                  <a:prstClr val="black"/>
                </a:solidFill>
                <a:latin typeface="Calibri"/>
              </a:rPr>
              <a:t>  3. </a:t>
            </a:r>
            <a:r>
              <a:rPr lang="en-US" sz="800" dirty="0">
                <a:solidFill>
                  <a:prstClr val="black"/>
                </a:solidFill>
                <a:latin typeface="Calibri"/>
              </a:rPr>
              <a:t>Info. is little reliable</a:t>
            </a:r>
            <a:endParaRPr lang="sv-SE" sz="800" dirty="0">
              <a:solidFill>
                <a:prstClr val="black"/>
              </a:solidFill>
              <a:latin typeface="Calibri"/>
            </a:endParaRPr>
          </a:p>
          <a:p>
            <a:r>
              <a:rPr lang="en-GB" sz="800" dirty="0" smtClean="0">
                <a:solidFill>
                  <a:prstClr val="black"/>
                </a:solidFill>
                <a:latin typeface="Calibri"/>
              </a:rPr>
              <a:t>  1. </a:t>
            </a:r>
            <a:r>
              <a:rPr lang="en-US" sz="800" dirty="0">
                <a:solidFill>
                  <a:prstClr val="black"/>
                </a:solidFill>
                <a:latin typeface="Calibri"/>
              </a:rPr>
              <a:t>Info. is predominantly future-oriented </a:t>
            </a:r>
            <a:endParaRPr lang="en-US" sz="800" dirty="0" smtClean="0">
              <a:solidFill>
                <a:prstClr val="black"/>
              </a:solidFill>
              <a:latin typeface="Calibri"/>
            </a:endParaRPr>
          </a:p>
          <a:p>
            <a:r>
              <a:rPr lang="en-GB" sz="800" dirty="0" smtClean="0">
                <a:solidFill>
                  <a:prstClr val="black"/>
                </a:solidFill>
                <a:latin typeface="Calibri"/>
              </a:rPr>
              <a:t>16. </a:t>
            </a:r>
            <a:r>
              <a:rPr lang="en-US" sz="800" dirty="0">
                <a:solidFill>
                  <a:prstClr val="black"/>
                </a:solidFill>
                <a:latin typeface="Calibri"/>
              </a:rPr>
              <a:t>Info. is of great importance of granting credit</a:t>
            </a:r>
            <a:endParaRPr lang="sv-SE" sz="800" dirty="0">
              <a:solidFill>
                <a:prstClr val="black"/>
              </a:solidFill>
              <a:latin typeface="Calibri"/>
            </a:endParaRPr>
          </a:p>
          <a:p>
            <a:r>
              <a:rPr lang="en-GB" sz="800" dirty="0" smtClean="0">
                <a:solidFill>
                  <a:prstClr val="black"/>
                </a:solidFill>
                <a:latin typeface="Calibri"/>
              </a:rPr>
              <a:t>  5. </a:t>
            </a:r>
            <a:r>
              <a:rPr lang="en-US" sz="800" dirty="0">
                <a:solidFill>
                  <a:prstClr val="black"/>
                </a:solidFill>
                <a:latin typeface="Calibri"/>
              </a:rPr>
              <a:t>Difficult to assess</a:t>
            </a:r>
            <a:endParaRPr lang="sv-SE" sz="800" dirty="0">
              <a:solidFill>
                <a:prstClr val="black"/>
              </a:solidFill>
              <a:latin typeface="Calibri"/>
            </a:endParaRPr>
          </a:p>
          <a:p>
            <a:r>
              <a:rPr lang="en-GB" sz="800" dirty="0" smtClean="0">
                <a:solidFill>
                  <a:prstClr val="black"/>
                </a:solidFill>
                <a:latin typeface="Calibri"/>
              </a:rPr>
              <a:t>15. </a:t>
            </a:r>
            <a:r>
              <a:rPr lang="en-US" sz="800" dirty="0">
                <a:solidFill>
                  <a:prstClr val="black"/>
                </a:solidFill>
                <a:latin typeface="Calibri"/>
              </a:rPr>
              <a:t>Info. is of great importance for annual accounts valuation</a:t>
            </a:r>
            <a:endParaRPr lang="sv-SE" sz="800" dirty="0">
              <a:solidFill>
                <a:prstClr val="black"/>
              </a:solidFill>
              <a:latin typeface="Calibri"/>
            </a:endParaRPr>
          </a:p>
          <a:p>
            <a:r>
              <a:rPr lang="en-GB" sz="800" dirty="0" smtClean="0">
                <a:solidFill>
                  <a:prstClr val="black"/>
                </a:solidFill>
                <a:latin typeface="Calibri"/>
              </a:rPr>
              <a:t>12. </a:t>
            </a:r>
            <a:r>
              <a:rPr lang="en-US" sz="800" dirty="0">
                <a:solidFill>
                  <a:prstClr val="black"/>
                </a:solidFill>
                <a:latin typeface="Calibri"/>
              </a:rPr>
              <a:t>Requires lot of second opinion </a:t>
            </a:r>
            <a:endParaRPr lang="sv-SE" sz="800" dirty="0">
              <a:solidFill>
                <a:prstClr val="black"/>
              </a:solidFill>
              <a:latin typeface="Calibri"/>
            </a:endParaRPr>
          </a:p>
          <a:p>
            <a:r>
              <a:rPr lang="en-GB" sz="800" dirty="0" smtClean="0">
                <a:solidFill>
                  <a:prstClr val="black"/>
                </a:solidFill>
                <a:latin typeface="Calibri"/>
              </a:rPr>
              <a:t>  9. </a:t>
            </a:r>
            <a:r>
              <a:rPr lang="en-US" sz="800" dirty="0">
                <a:solidFill>
                  <a:prstClr val="black"/>
                </a:solidFill>
                <a:latin typeface="Calibri"/>
              </a:rPr>
              <a:t>Requires lot of time</a:t>
            </a:r>
            <a:r>
              <a:rPr lang="en-GB" sz="800" dirty="0">
                <a:solidFill>
                  <a:prstClr val="black"/>
                </a:solidFill>
                <a:latin typeface="Calibri"/>
              </a:rPr>
              <a:t> </a:t>
            </a:r>
            <a:endParaRPr lang="sv-SE" sz="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textruta 54"/>
          <p:cNvSpPr txBox="1"/>
          <p:nvPr/>
        </p:nvSpPr>
        <p:spPr>
          <a:xfrm>
            <a:off x="971600" y="6351131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dirty="0" smtClean="0">
                <a:solidFill>
                  <a:prstClr val="black"/>
                </a:solidFill>
                <a:latin typeface="Calibri"/>
              </a:rPr>
              <a:t>9</a:t>
            </a:r>
            <a:endParaRPr lang="sv-SE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textruta 55"/>
          <p:cNvSpPr txBox="1"/>
          <p:nvPr/>
        </p:nvSpPr>
        <p:spPr>
          <a:xfrm>
            <a:off x="1403648" y="5949280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dirty="0" smtClean="0">
                <a:solidFill>
                  <a:prstClr val="black"/>
                </a:solidFill>
                <a:latin typeface="Calibri"/>
              </a:rPr>
              <a:t>12</a:t>
            </a:r>
            <a:endParaRPr lang="sv-SE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" name="textruta 56"/>
          <p:cNvSpPr txBox="1"/>
          <p:nvPr/>
        </p:nvSpPr>
        <p:spPr>
          <a:xfrm>
            <a:off x="1619672" y="5733256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dirty="0" smtClean="0">
                <a:solidFill>
                  <a:prstClr val="black"/>
                </a:solidFill>
                <a:latin typeface="Calibri"/>
              </a:rPr>
              <a:t>15</a:t>
            </a:r>
            <a:endParaRPr lang="sv-SE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" name="textruta 57"/>
          <p:cNvSpPr txBox="1"/>
          <p:nvPr/>
        </p:nvSpPr>
        <p:spPr>
          <a:xfrm>
            <a:off x="7668344" y="188640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>
                <a:solidFill>
                  <a:prstClr val="black"/>
                </a:solidFill>
                <a:latin typeface="Calibri"/>
              </a:rPr>
              <a:t>9</a:t>
            </a:r>
            <a:endParaRPr lang="sv-SE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" name="textruta 58"/>
          <p:cNvSpPr txBox="1"/>
          <p:nvPr/>
        </p:nvSpPr>
        <p:spPr>
          <a:xfrm>
            <a:off x="7236296" y="590491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>
                <a:solidFill>
                  <a:prstClr val="black"/>
                </a:solidFill>
                <a:latin typeface="Calibri"/>
              </a:rPr>
              <a:t>12</a:t>
            </a:r>
            <a:endParaRPr lang="sv-SE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" name="textruta 59"/>
          <p:cNvSpPr txBox="1"/>
          <p:nvPr/>
        </p:nvSpPr>
        <p:spPr>
          <a:xfrm>
            <a:off x="7020272" y="806515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>
                <a:solidFill>
                  <a:prstClr val="black"/>
                </a:solidFill>
                <a:latin typeface="Calibri"/>
              </a:rPr>
              <a:t>15</a:t>
            </a:r>
            <a:endParaRPr lang="sv-SE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" name="textruta 60"/>
          <p:cNvSpPr txBox="1"/>
          <p:nvPr/>
        </p:nvSpPr>
        <p:spPr>
          <a:xfrm>
            <a:off x="6876256" y="1052736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>
                <a:solidFill>
                  <a:prstClr val="black"/>
                </a:solidFill>
                <a:latin typeface="Calibri"/>
              </a:rPr>
              <a:t>5</a:t>
            </a:r>
            <a:endParaRPr lang="sv-SE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textruta 61"/>
          <p:cNvSpPr txBox="1"/>
          <p:nvPr/>
        </p:nvSpPr>
        <p:spPr>
          <a:xfrm>
            <a:off x="1835696" y="5517232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dirty="0" smtClean="0">
                <a:solidFill>
                  <a:prstClr val="black"/>
                </a:solidFill>
                <a:latin typeface="Calibri"/>
              </a:rPr>
              <a:t>5</a:t>
            </a:r>
            <a:endParaRPr lang="sv-SE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textruta 62"/>
          <p:cNvSpPr txBox="1"/>
          <p:nvPr/>
        </p:nvSpPr>
        <p:spPr>
          <a:xfrm>
            <a:off x="2051720" y="5271011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dirty="0" smtClean="0">
                <a:solidFill>
                  <a:prstClr val="black"/>
                </a:solidFill>
                <a:latin typeface="Calibri"/>
              </a:rPr>
              <a:t>16</a:t>
            </a:r>
            <a:endParaRPr lang="sv-SE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" name="textruta 63"/>
          <p:cNvSpPr txBox="1"/>
          <p:nvPr/>
        </p:nvSpPr>
        <p:spPr>
          <a:xfrm>
            <a:off x="2123728" y="5199003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dirty="0" smtClean="0">
                <a:solidFill>
                  <a:prstClr val="black"/>
                </a:solidFill>
                <a:latin typeface="Calibri"/>
              </a:rPr>
              <a:t>1</a:t>
            </a:r>
            <a:endParaRPr lang="sv-SE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" name="textruta 64"/>
          <p:cNvSpPr txBox="1"/>
          <p:nvPr/>
        </p:nvSpPr>
        <p:spPr>
          <a:xfrm>
            <a:off x="2267744" y="5085184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dirty="0" smtClean="0">
                <a:solidFill>
                  <a:prstClr val="black"/>
                </a:solidFill>
                <a:latin typeface="Calibri"/>
              </a:rPr>
              <a:t>3</a:t>
            </a:r>
            <a:endParaRPr lang="sv-SE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" name="textruta 65"/>
          <p:cNvSpPr txBox="1"/>
          <p:nvPr/>
        </p:nvSpPr>
        <p:spPr>
          <a:xfrm>
            <a:off x="2339752" y="5013176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dirty="0" smtClean="0">
                <a:solidFill>
                  <a:prstClr val="black"/>
                </a:solidFill>
                <a:latin typeface="Calibri"/>
              </a:rPr>
              <a:t>2</a:t>
            </a:r>
            <a:endParaRPr lang="sv-SE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" name="textruta 66"/>
          <p:cNvSpPr txBox="1"/>
          <p:nvPr/>
        </p:nvSpPr>
        <p:spPr>
          <a:xfrm>
            <a:off x="2483768" y="4797152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dirty="0" smtClean="0">
                <a:solidFill>
                  <a:prstClr val="black"/>
                </a:solidFill>
                <a:latin typeface="Calibri"/>
              </a:rPr>
              <a:t>8</a:t>
            </a:r>
            <a:endParaRPr lang="sv-SE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" name="textruta 67"/>
          <p:cNvSpPr txBox="1"/>
          <p:nvPr/>
        </p:nvSpPr>
        <p:spPr>
          <a:xfrm>
            <a:off x="2627784" y="4694947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dirty="0" smtClean="0">
                <a:solidFill>
                  <a:prstClr val="black"/>
                </a:solidFill>
                <a:latin typeface="Calibri"/>
              </a:rPr>
              <a:t>7  14</a:t>
            </a:r>
            <a:endParaRPr lang="sv-SE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" name="textruta 68"/>
          <p:cNvSpPr txBox="1"/>
          <p:nvPr/>
        </p:nvSpPr>
        <p:spPr>
          <a:xfrm>
            <a:off x="3059832" y="4221088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dirty="0" smtClean="0">
                <a:solidFill>
                  <a:prstClr val="black"/>
                </a:solidFill>
                <a:latin typeface="Calibri"/>
              </a:rPr>
              <a:t>10</a:t>
            </a:r>
            <a:endParaRPr lang="sv-SE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0" name="textruta 69"/>
          <p:cNvSpPr txBox="1"/>
          <p:nvPr/>
        </p:nvSpPr>
        <p:spPr>
          <a:xfrm>
            <a:off x="3203848" y="4118883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dirty="0" smtClean="0">
                <a:solidFill>
                  <a:prstClr val="black"/>
                </a:solidFill>
                <a:latin typeface="Calibri"/>
              </a:rPr>
              <a:t>4  11</a:t>
            </a:r>
            <a:endParaRPr lang="sv-SE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" name="textruta 70"/>
          <p:cNvSpPr txBox="1"/>
          <p:nvPr/>
        </p:nvSpPr>
        <p:spPr>
          <a:xfrm>
            <a:off x="3563888" y="3830851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dirty="0" smtClean="0">
                <a:solidFill>
                  <a:prstClr val="black"/>
                </a:solidFill>
                <a:latin typeface="Calibri"/>
              </a:rPr>
              <a:t>13</a:t>
            </a:r>
            <a:endParaRPr lang="sv-SE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2" name="textruta 71"/>
          <p:cNvSpPr txBox="1"/>
          <p:nvPr/>
        </p:nvSpPr>
        <p:spPr>
          <a:xfrm>
            <a:off x="3707904" y="3614827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dirty="0" smtClean="0">
                <a:solidFill>
                  <a:prstClr val="black"/>
                </a:solidFill>
                <a:latin typeface="Calibri"/>
              </a:rPr>
              <a:t>6</a:t>
            </a:r>
            <a:endParaRPr lang="sv-SE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" name="textruta 72"/>
          <p:cNvSpPr txBox="1"/>
          <p:nvPr/>
        </p:nvSpPr>
        <p:spPr>
          <a:xfrm>
            <a:off x="3923928" y="3470811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dirty="0" smtClean="0">
                <a:solidFill>
                  <a:prstClr val="black"/>
                </a:solidFill>
                <a:latin typeface="Calibri"/>
              </a:rPr>
              <a:t>17</a:t>
            </a:r>
            <a:endParaRPr lang="sv-SE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" name="textruta 73"/>
          <p:cNvSpPr txBox="1"/>
          <p:nvPr/>
        </p:nvSpPr>
        <p:spPr>
          <a:xfrm>
            <a:off x="6660232" y="1268760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>
                <a:solidFill>
                  <a:prstClr val="black"/>
                </a:solidFill>
                <a:latin typeface="Calibri"/>
              </a:rPr>
              <a:t>16</a:t>
            </a:r>
            <a:endParaRPr lang="sv-SE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5" name="textruta 74"/>
          <p:cNvSpPr txBox="1"/>
          <p:nvPr/>
        </p:nvSpPr>
        <p:spPr>
          <a:xfrm>
            <a:off x="6444208" y="1382579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>
                <a:solidFill>
                  <a:prstClr val="black"/>
                </a:solidFill>
                <a:latin typeface="Calibri"/>
              </a:rPr>
              <a:t>1</a:t>
            </a:r>
            <a:endParaRPr lang="sv-SE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6" name="textruta 75"/>
          <p:cNvSpPr txBox="1"/>
          <p:nvPr/>
        </p:nvSpPr>
        <p:spPr>
          <a:xfrm>
            <a:off x="6372200" y="1484784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>
                <a:solidFill>
                  <a:prstClr val="black"/>
                </a:solidFill>
                <a:latin typeface="Calibri"/>
              </a:rPr>
              <a:t>3</a:t>
            </a:r>
            <a:endParaRPr lang="sv-SE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7" name="textruta 76"/>
          <p:cNvSpPr txBox="1"/>
          <p:nvPr/>
        </p:nvSpPr>
        <p:spPr>
          <a:xfrm>
            <a:off x="6300192" y="1598603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>
                <a:solidFill>
                  <a:prstClr val="black"/>
                </a:solidFill>
                <a:latin typeface="Calibri"/>
              </a:rPr>
              <a:t>2</a:t>
            </a:r>
            <a:endParaRPr lang="sv-SE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8" name="textruta 77"/>
          <p:cNvSpPr txBox="1"/>
          <p:nvPr/>
        </p:nvSpPr>
        <p:spPr>
          <a:xfrm>
            <a:off x="6156176" y="1742619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>
                <a:solidFill>
                  <a:prstClr val="black"/>
                </a:solidFill>
                <a:latin typeface="Calibri"/>
              </a:rPr>
              <a:t>8</a:t>
            </a:r>
            <a:endParaRPr lang="sv-SE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9" name="textruta 78"/>
          <p:cNvSpPr txBox="1"/>
          <p:nvPr/>
        </p:nvSpPr>
        <p:spPr>
          <a:xfrm>
            <a:off x="6084168" y="1844824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>
                <a:solidFill>
                  <a:prstClr val="black"/>
                </a:solidFill>
                <a:latin typeface="Calibri"/>
              </a:rPr>
              <a:t>7  14</a:t>
            </a:r>
            <a:endParaRPr lang="sv-SE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0" name="textruta 79"/>
          <p:cNvSpPr txBox="1"/>
          <p:nvPr/>
        </p:nvSpPr>
        <p:spPr>
          <a:xfrm>
            <a:off x="5580112" y="2318683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>
                <a:solidFill>
                  <a:prstClr val="black"/>
                </a:solidFill>
                <a:latin typeface="Calibri"/>
              </a:rPr>
              <a:t>10</a:t>
            </a:r>
            <a:endParaRPr lang="sv-SE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1" name="textruta 80"/>
          <p:cNvSpPr txBox="1"/>
          <p:nvPr/>
        </p:nvSpPr>
        <p:spPr>
          <a:xfrm>
            <a:off x="5508104" y="2420888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>
                <a:solidFill>
                  <a:prstClr val="black"/>
                </a:solidFill>
                <a:latin typeface="Calibri"/>
              </a:rPr>
              <a:t>4  11</a:t>
            </a:r>
            <a:endParaRPr lang="sv-SE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2" name="textruta 81"/>
          <p:cNvSpPr txBox="1"/>
          <p:nvPr/>
        </p:nvSpPr>
        <p:spPr>
          <a:xfrm>
            <a:off x="5148064" y="2750731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>
                <a:solidFill>
                  <a:prstClr val="black"/>
                </a:solidFill>
                <a:latin typeface="Calibri"/>
              </a:rPr>
              <a:t>13</a:t>
            </a:r>
            <a:endParaRPr lang="sv-SE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3" name="textruta 82"/>
          <p:cNvSpPr txBox="1"/>
          <p:nvPr/>
        </p:nvSpPr>
        <p:spPr>
          <a:xfrm>
            <a:off x="4932040" y="2966755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>
                <a:solidFill>
                  <a:prstClr val="black"/>
                </a:solidFill>
                <a:latin typeface="Calibri"/>
              </a:rPr>
              <a:t>6</a:t>
            </a:r>
            <a:endParaRPr lang="sv-SE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" name="textruta 83"/>
          <p:cNvSpPr txBox="1"/>
          <p:nvPr/>
        </p:nvSpPr>
        <p:spPr>
          <a:xfrm>
            <a:off x="4788024" y="3110771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>
                <a:solidFill>
                  <a:prstClr val="black"/>
                </a:solidFill>
                <a:latin typeface="Calibri"/>
              </a:rPr>
              <a:t>17</a:t>
            </a:r>
            <a:endParaRPr lang="sv-SE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5" name="textruta 84"/>
          <p:cNvSpPr txBox="1"/>
          <p:nvPr/>
        </p:nvSpPr>
        <p:spPr>
          <a:xfrm>
            <a:off x="3707904" y="4149080"/>
            <a:ext cx="2088232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sv-SE" sz="1000" dirty="0" smtClean="0">
                <a:solidFill>
                  <a:prstClr val="black"/>
                </a:solidFill>
                <a:latin typeface="Calibri"/>
              </a:rPr>
              <a:t>  </a:t>
            </a:r>
            <a:r>
              <a:rPr lang="en-US" sz="1000" i="1" dirty="0">
                <a:solidFill>
                  <a:prstClr val="black"/>
                </a:solidFill>
                <a:latin typeface="Calibri"/>
              </a:rPr>
              <a:t>Vacancy </a:t>
            </a:r>
            <a:r>
              <a:rPr lang="en-US" sz="1000" i="1" dirty="0" smtClean="0">
                <a:solidFill>
                  <a:prstClr val="black"/>
                </a:solidFill>
                <a:latin typeface="Calibri"/>
              </a:rPr>
              <a:t>rate </a:t>
            </a:r>
            <a:r>
              <a:rPr lang="sv-SE" sz="1000" i="1" dirty="0">
                <a:solidFill>
                  <a:prstClr val="black"/>
                </a:solidFill>
                <a:latin typeface="Calibri"/>
              </a:rPr>
              <a:t> (</a:t>
            </a:r>
            <a:r>
              <a:rPr lang="sv-SE" sz="1000" i="1" dirty="0" smtClean="0">
                <a:solidFill>
                  <a:prstClr val="black"/>
                </a:solidFill>
                <a:latin typeface="Calibri"/>
              </a:rPr>
              <a:t>A)</a:t>
            </a:r>
            <a:endParaRPr lang="en-US" sz="10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6" name="textruta 85"/>
          <p:cNvSpPr txBox="1"/>
          <p:nvPr/>
        </p:nvSpPr>
        <p:spPr>
          <a:xfrm>
            <a:off x="2483768" y="5373216"/>
            <a:ext cx="12763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>
                <a:solidFill>
                  <a:prstClr val="black"/>
                </a:solidFill>
                <a:latin typeface="Calibri"/>
              </a:rPr>
              <a:t>Rental income (M)</a:t>
            </a:r>
            <a:endParaRPr lang="sv-SE" sz="1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" name="textruta 86"/>
          <p:cNvSpPr txBox="1"/>
          <p:nvPr/>
        </p:nvSpPr>
        <p:spPr>
          <a:xfrm>
            <a:off x="4572000" y="1814627"/>
            <a:ext cx="1440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i="1" dirty="0">
                <a:solidFill>
                  <a:prstClr val="black"/>
                </a:solidFill>
                <a:latin typeface="Calibri"/>
              </a:rPr>
              <a:t>(I) </a:t>
            </a:r>
            <a:r>
              <a:rPr lang="sv-SE" sz="1000" i="1" dirty="0" err="1">
                <a:solidFill>
                  <a:prstClr val="black"/>
                </a:solidFill>
                <a:latin typeface="Calibri"/>
              </a:rPr>
              <a:t>Neighborhood</a:t>
            </a:r>
            <a:r>
              <a:rPr lang="en-US" sz="1000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sv-SE" sz="1000" dirty="0">
                <a:solidFill>
                  <a:prstClr val="black"/>
                </a:solidFill>
                <a:latin typeface="Calibri"/>
              </a:rPr>
              <a:t>   </a:t>
            </a:r>
          </a:p>
        </p:txBody>
      </p:sp>
      <p:sp>
        <p:nvSpPr>
          <p:cNvPr id="88" name="textruta 87"/>
          <p:cNvSpPr txBox="1"/>
          <p:nvPr/>
        </p:nvSpPr>
        <p:spPr>
          <a:xfrm>
            <a:off x="4355976" y="1438903"/>
            <a:ext cx="20162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i="1" dirty="0" smtClean="0">
                <a:solidFill>
                  <a:prstClr val="black"/>
                </a:solidFill>
                <a:latin typeface="Calibri"/>
              </a:rPr>
              <a:t>(G) Administration </a:t>
            </a:r>
            <a:r>
              <a:rPr lang="en-GB" sz="1000" i="1" dirty="0">
                <a:solidFill>
                  <a:prstClr val="black"/>
                </a:solidFill>
                <a:latin typeface="Calibri"/>
              </a:rPr>
              <a:t>&amp; </a:t>
            </a:r>
            <a:r>
              <a:rPr lang="en-GB" sz="1000" i="1" dirty="0" smtClean="0">
                <a:solidFill>
                  <a:prstClr val="black"/>
                </a:solidFill>
                <a:latin typeface="Calibri"/>
              </a:rPr>
              <a:t>Management</a:t>
            </a:r>
            <a:endParaRPr lang="sv-SE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9" name="textruta 88"/>
          <p:cNvSpPr txBox="1"/>
          <p:nvPr/>
        </p:nvSpPr>
        <p:spPr>
          <a:xfrm>
            <a:off x="3851919" y="4005064"/>
            <a:ext cx="2736305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  <a:defRPr/>
            </a:pPr>
            <a:r>
              <a:rPr lang="en-GB" sz="1000" i="1" dirty="0">
                <a:solidFill>
                  <a:prstClr val="black"/>
                </a:solidFill>
                <a:latin typeface="Calibri"/>
              </a:rPr>
              <a:t>Environmental pollution (F</a:t>
            </a:r>
            <a:r>
              <a:rPr lang="en-GB" sz="1000" i="1" dirty="0" smtClean="0">
                <a:solidFill>
                  <a:prstClr val="black"/>
                </a:solidFill>
                <a:latin typeface="Calibri"/>
              </a:rPr>
              <a:t>) Residual value (H)</a:t>
            </a:r>
            <a:endParaRPr lang="en-GB" sz="10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0" name="textruta 89"/>
          <p:cNvSpPr txBox="1"/>
          <p:nvPr/>
        </p:nvSpPr>
        <p:spPr>
          <a:xfrm>
            <a:off x="2771800" y="3140968"/>
            <a:ext cx="1940768" cy="260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  <a:defRPr/>
            </a:pPr>
            <a:r>
              <a:rPr lang="en-GB" sz="1000" i="1" dirty="0" smtClean="0">
                <a:solidFill>
                  <a:prstClr val="black"/>
                </a:solidFill>
                <a:latin typeface="Calibri"/>
              </a:rPr>
              <a:t>(E) Contractual </a:t>
            </a:r>
            <a:r>
              <a:rPr lang="en-GB" sz="1000" i="1" dirty="0">
                <a:solidFill>
                  <a:prstClr val="black"/>
                </a:solidFill>
                <a:latin typeface="Calibri"/>
              </a:rPr>
              <a:t>terms </a:t>
            </a:r>
            <a:r>
              <a:rPr lang="en-GB" sz="1000" i="1" dirty="0" smtClean="0">
                <a:solidFill>
                  <a:prstClr val="black"/>
                </a:solidFill>
                <a:latin typeface="Calibri"/>
              </a:rPr>
              <a:t>of leases </a:t>
            </a:r>
            <a:endParaRPr lang="en-GB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1" name="textruta 90"/>
          <p:cNvSpPr txBox="1"/>
          <p:nvPr/>
        </p:nvSpPr>
        <p:spPr>
          <a:xfrm>
            <a:off x="4499992" y="3356992"/>
            <a:ext cx="13326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prstClr val="black"/>
                </a:solidFill>
                <a:latin typeface="Calibri"/>
              </a:rPr>
              <a:t>Maintenance (D)</a:t>
            </a:r>
            <a:endParaRPr lang="sv-SE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" name="textruta 91"/>
          <p:cNvSpPr txBox="1"/>
          <p:nvPr/>
        </p:nvSpPr>
        <p:spPr>
          <a:xfrm>
            <a:off x="6302528" y="221742"/>
            <a:ext cx="1368152" cy="260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  <a:defRPr/>
            </a:pPr>
            <a:r>
              <a:rPr lang="en-US" sz="1000" i="1" dirty="0">
                <a:solidFill>
                  <a:prstClr val="black"/>
                </a:solidFill>
                <a:latin typeface="Calibri"/>
              </a:rPr>
              <a:t>(C) Location </a:t>
            </a:r>
            <a:endParaRPr lang="sv-SE" sz="10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3" name="textruta 92"/>
          <p:cNvSpPr txBox="1"/>
          <p:nvPr/>
        </p:nvSpPr>
        <p:spPr>
          <a:xfrm>
            <a:off x="3825631" y="2318683"/>
            <a:ext cx="16538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000" i="1" dirty="0">
                <a:solidFill>
                  <a:prstClr val="black"/>
                </a:solidFill>
                <a:latin typeface="Calibri"/>
              </a:rPr>
              <a:t>(</a:t>
            </a:r>
            <a:r>
              <a:rPr lang="en-US" sz="1000" i="1" dirty="0" smtClean="0">
                <a:solidFill>
                  <a:prstClr val="black"/>
                </a:solidFill>
                <a:latin typeface="Calibri"/>
              </a:rPr>
              <a:t>B) Condition </a:t>
            </a:r>
            <a:r>
              <a:rPr lang="en-US" sz="1000" i="1" dirty="0">
                <a:solidFill>
                  <a:prstClr val="black"/>
                </a:solidFill>
                <a:latin typeface="Calibri"/>
              </a:rPr>
              <a:t>&amp; </a:t>
            </a:r>
            <a:r>
              <a:rPr lang="en-US" sz="1000" i="1" dirty="0" smtClean="0">
                <a:solidFill>
                  <a:prstClr val="black"/>
                </a:solidFill>
                <a:latin typeface="Calibri"/>
              </a:rPr>
              <a:t>standard</a:t>
            </a:r>
            <a:endParaRPr lang="sv-SE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4" name="textruta 93"/>
          <p:cNvSpPr txBox="1"/>
          <p:nvPr/>
        </p:nvSpPr>
        <p:spPr>
          <a:xfrm>
            <a:off x="4211960" y="3614827"/>
            <a:ext cx="1944216" cy="260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sv-SE" sz="1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1000" i="1" dirty="0">
                <a:solidFill>
                  <a:prstClr val="black"/>
                </a:solidFill>
                <a:latin typeface="Calibri"/>
              </a:rPr>
              <a:t>Operating &amp; heating economy (L)</a:t>
            </a:r>
          </a:p>
        </p:txBody>
      </p:sp>
      <p:sp>
        <p:nvSpPr>
          <p:cNvPr id="95" name="textruta 94"/>
          <p:cNvSpPr txBox="1"/>
          <p:nvPr/>
        </p:nvSpPr>
        <p:spPr>
          <a:xfrm>
            <a:off x="3367618" y="4437112"/>
            <a:ext cx="1368152" cy="260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  <a:defRPr/>
            </a:pPr>
            <a:r>
              <a:rPr lang="en-GB" sz="1000" i="1" dirty="0" smtClean="0">
                <a:solidFill>
                  <a:prstClr val="black"/>
                </a:solidFill>
                <a:latin typeface="Calibri"/>
              </a:rPr>
              <a:t>Discount rate </a:t>
            </a:r>
            <a:r>
              <a:rPr lang="en-GB" sz="1000" i="1" dirty="0">
                <a:solidFill>
                  <a:prstClr val="black"/>
                </a:solidFill>
                <a:latin typeface="Calibri"/>
              </a:rPr>
              <a:t>(K) </a:t>
            </a:r>
          </a:p>
        </p:txBody>
      </p:sp>
      <p:sp>
        <p:nvSpPr>
          <p:cNvPr id="96" name="textruta 95"/>
          <p:cNvSpPr txBox="1"/>
          <p:nvPr/>
        </p:nvSpPr>
        <p:spPr>
          <a:xfrm>
            <a:off x="2944416" y="4910971"/>
            <a:ext cx="13395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prstClr val="black"/>
                </a:solidFill>
                <a:latin typeface="Calibri"/>
              </a:rPr>
              <a:t>Investment </a:t>
            </a:r>
            <a:r>
              <a:rPr lang="en-US" sz="1000" i="1" dirty="0" smtClean="0">
                <a:solidFill>
                  <a:prstClr val="black"/>
                </a:solidFill>
                <a:latin typeface="Calibri"/>
              </a:rPr>
              <a:t>need (J)</a:t>
            </a:r>
            <a:endParaRPr lang="en-US" sz="10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7" name="textruta 96"/>
          <p:cNvSpPr txBox="1"/>
          <p:nvPr/>
        </p:nvSpPr>
        <p:spPr>
          <a:xfrm>
            <a:off x="6660232" y="-27384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dirty="0" smtClean="0">
                <a:solidFill>
                  <a:prstClr val="black"/>
                </a:solidFill>
                <a:latin typeface="Calibri"/>
              </a:rPr>
              <a:t>[SIMPEL ASSESMENT]</a:t>
            </a:r>
            <a:endParaRPr lang="en-GB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8" name="textruta 97"/>
          <p:cNvSpPr txBox="1"/>
          <p:nvPr/>
        </p:nvSpPr>
        <p:spPr>
          <a:xfrm>
            <a:off x="395536" y="6536377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dirty="0" smtClean="0">
                <a:solidFill>
                  <a:prstClr val="black"/>
                </a:solidFill>
                <a:latin typeface="Calibri"/>
              </a:rPr>
              <a:t>[COMPLICATED ASSESSMENT]</a:t>
            </a:r>
            <a:endParaRPr lang="en-GB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9" name="textruta 98"/>
          <p:cNvSpPr txBox="1"/>
          <p:nvPr/>
        </p:nvSpPr>
        <p:spPr>
          <a:xfrm>
            <a:off x="256739" y="271681"/>
            <a:ext cx="2227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chemeClr val="accent1"/>
                </a:solidFill>
              </a:rPr>
              <a:t>Component 3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22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>
                <a:latin typeface="Bell MT" panose="02020503060305020303" pitchFamily="18" charset="0"/>
              </a:rPr>
              <a:t>Background</a:t>
            </a:r>
            <a:endParaRPr lang="en-GB" dirty="0">
              <a:latin typeface="Bell MT" panose="02020503060305020303" pitchFamily="18" charset="0"/>
            </a:endParaRP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 smtClean="0">
                <a:latin typeface="+mn-lt"/>
              </a:rPr>
              <a:t>Behavioural research </a:t>
            </a:r>
            <a:r>
              <a:rPr lang="en-GB" sz="1600" dirty="0" smtClean="0">
                <a:latin typeface="+mn-lt"/>
              </a:rPr>
              <a:t>(Newell </a:t>
            </a:r>
            <a:r>
              <a:rPr lang="en-GB" sz="1600" dirty="0">
                <a:latin typeface="+mn-lt"/>
              </a:rPr>
              <a:t>and </a:t>
            </a:r>
            <a:r>
              <a:rPr lang="en-GB" sz="1600" dirty="0" smtClean="0">
                <a:latin typeface="+mn-lt"/>
              </a:rPr>
              <a:t>Simon, 1972</a:t>
            </a:r>
            <a:r>
              <a:rPr lang="en-GB" sz="1600" dirty="0">
                <a:latin typeface="+mn-lt"/>
              </a:rPr>
              <a:t>) </a:t>
            </a:r>
            <a:endParaRPr lang="en-GB" sz="1600" dirty="0" smtClean="0">
              <a:latin typeface="+mn-lt"/>
            </a:endParaRPr>
          </a:p>
          <a:p>
            <a:pPr marL="0" indent="0">
              <a:buNone/>
            </a:pPr>
            <a:r>
              <a:rPr lang="en-GB" sz="2400" dirty="0" smtClean="0">
                <a:latin typeface="+mn-lt"/>
              </a:rPr>
              <a:t>Behavioural </a:t>
            </a:r>
            <a:r>
              <a:rPr lang="en-GB" sz="2400" dirty="0">
                <a:latin typeface="+mn-lt"/>
              </a:rPr>
              <a:t>property </a:t>
            </a:r>
            <a:r>
              <a:rPr lang="en-GB" sz="2400" dirty="0" smtClean="0">
                <a:latin typeface="+mn-lt"/>
              </a:rPr>
              <a:t>research such as:</a:t>
            </a:r>
          </a:p>
          <a:p>
            <a:r>
              <a:rPr lang="en-US" sz="2400" dirty="0" smtClean="0">
                <a:latin typeface="+mn-lt"/>
              </a:rPr>
              <a:t>Anchoring in previous valuation statements </a:t>
            </a:r>
            <a:r>
              <a:rPr lang="en-US" sz="2400" dirty="0" smtClean="0">
                <a:latin typeface="+mn-lt"/>
              </a:rPr>
              <a:t>        </a:t>
            </a:r>
            <a:r>
              <a:rPr lang="en-US" sz="1600" dirty="0" smtClean="0">
                <a:latin typeface="+mn-lt"/>
              </a:rPr>
              <a:t>(</a:t>
            </a:r>
            <a:r>
              <a:rPr lang="en-US" sz="1600" dirty="0" smtClean="0">
                <a:latin typeface="+mn-lt"/>
              </a:rPr>
              <a:t>Diaz </a:t>
            </a:r>
            <a:r>
              <a:rPr lang="en-US" sz="1600" dirty="0">
                <a:latin typeface="+mn-lt"/>
              </a:rPr>
              <a:t>III &amp; </a:t>
            </a:r>
            <a:r>
              <a:rPr lang="en-US" sz="1600" dirty="0" err="1">
                <a:latin typeface="+mn-lt"/>
              </a:rPr>
              <a:t>Hansz</a:t>
            </a:r>
            <a:r>
              <a:rPr lang="en-US" sz="1600" dirty="0">
                <a:latin typeface="+mn-lt"/>
              </a:rPr>
              <a:t>, 1997; Diaz III &amp; </a:t>
            </a:r>
            <a:r>
              <a:rPr lang="en-US" sz="1600" dirty="0" err="1">
                <a:latin typeface="+mn-lt"/>
              </a:rPr>
              <a:t>Wolverton</a:t>
            </a:r>
            <a:r>
              <a:rPr lang="en-US" sz="1600" dirty="0">
                <a:latin typeface="+mn-lt"/>
              </a:rPr>
              <a:t>, </a:t>
            </a:r>
            <a:r>
              <a:rPr lang="en-US" sz="1600" dirty="0" smtClean="0">
                <a:latin typeface="+mn-lt"/>
              </a:rPr>
              <a:t>1998)</a:t>
            </a:r>
            <a:endParaRPr lang="en-GB" sz="1600" dirty="0" smtClean="0">
              <a:latin typeface="+mn-lt"/>
              <a:sym typeface="Wingdings" panose="05000000000000000000" pitchFamily="2" charset="2"/>
            </a:endParaRPr>
          </a:p>
          <a:p>
            <a:r>
              <a:rPr lang="en-GB" sz="2400" dirty="0" smtClean="0">
                <a:latin typeface="+mn-lt"/>
              </a:rPr>
              <a:t>Clients</a:t>
            </a:r>
            <a:r>
              <a:rPr lang="en-GB" sz="2400" dirty="0">
                <a:latin typeface="+mn-lt"/>
              </a:rPr>
              <a:t>’ impact </a:t>
            </a:r>
            <a:r>
              <a:rPr lang="en-GB" sz="1600" dirty="0" smtClean="0">
                <a:latin typeface="+mn-lt"/>
              </a:rPr>
              <a:t>(Levy </a:t>
            </a:r>
            <a:r>
              <a:rPr lang="en-GB" sz="1600" dirty="0">
                <a:latin typeface="+mn-lt"/>
              </a:rPr>
              <a:t>&amp; </a:t>
            </a:r>
            <a:r>
              <a:rPr lang="en-GB" sz="1600" dirty="0" err="1">
                <a:latin typeface="+mn-lt"/>
              </a:rPr>
              <a:t>Schuck</a:t>
            </a:r>
            <a:r>
              <a:rPr lang="en-GB" sz="1600" dirty="0">
                <a:latin typeface="+mn-lt"/>
              </a:rPr>
              <a:t>, 1999, </a:t>
            </a:r>
            <a:r>
              <a:rPr lang="en-GB" sz="1600" dirty="0" smtClean="0">
                <a:latin typeface="+mn-lt"/>
              </a:rPr>
              <a:t>2005</a:t>
            </a:r>
            <a:r>
              <a:rPr lang="en-GB" sz="1600" dirty="0" smtClean="0">
                <a:latin typeface="+mn-lt"/>
              </a:rPr>
              <a:t>)</a:t>
            </a:r>
            <a:endParaRPr lang="en-GB" sz="2400" dirty="0" smtClean="0">
              <a:latin typeface="+mn-lt"/>
            </a:endParaRPr>
          </a:p>
          <a:p>
            <a:endParaRPr lang="en-GB" sz="2400" dirty="0">
              <a:latin typeface="+mn-lt"/>
            </a:endParaRPr>
          </a:p>
          <a:p>
            <a:pPr marL="0" indent="0">
              <a:buNone/>
            </a:pPr>
            <a:r>
              <a:rPr lang="en-GB" sz="2400" dirty="0">
                <a:latin typeface="+mn-lt"/>
              </a:rPr>
              <a:t>How individuals make assessments and decisions may depend on how they perceive reality and how their thought patterns are constructed. </a:t>
            </a:r>
            <a:endParaRPr lang="en-GB" sz="2400" dirty="0" smtClean="0">
              <a:latin typeface="+mn-lt"/>
            </a:endParaRPr>
          </a:p>
          <a:p>
            <a:endParaRPr lang="en-GB" dirty="0" smtClean="0">
              <a:latin typeface="Bell MT" panose="02020503060305020303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011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Bell MT" panose="02020503060305020303" pitchFamily="18" charset="0"/>
              </a:rPr>
              <a:t>Purpose</a:t>
            </a:r>
            <a:r>
              <a:rPr lang="en-GB" dirty="0" smtClean="0"/>
              <a:t/>
            </a:r>
            <a:br>
              <a:rPr lang="en-GB" dirty="0" smtClean="0"/>
            </a:b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GB" sz="2400" dirty="0" smtClean="0">
                <a:latin typeface="+mn-lt"/>
              </a:rPr>
              <a:t>This study describe and analyze authorized property appraisers’ thought patterns when commercial properties are valued, </a:t>
            </a:r>
            <a:endParaRPr lang="en-GB" sz="2400" dirty="0" smtClean="0">
              <a:latin typeface="+mn-lt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sz="2400" dirty="0" smtClean="0">
                <a:latin typeface="+mn-lt"/>
              </a:rPr>
              <a:t>and </a:t>
            </a:r>
            <a:r>
              <a:rPr lang="en-GB" sz="2400" dirty="0" smtClean="0">
                <a:latin typeface="+mn-lt"/>
              </a:rPr>
              <a:t>compare and draw conclusions about their thinking in terms of </a:t>
            </a:r>
            <a:r>
              <a:rPr lang="en-GB" sz="2400" dirty="0" smtClean="0">
                <a:latin typeface="+mn-lt"/>
              </a:rPr>
              <a:t>complexity, content</a:t>
            </a:r>
            <a:r>
              <a:rPr lang="en-GB" sz="2400" dirty="0" smtClean="0">
                <a:latin typeface="+mn-lt"/>
              </a:rPr>
              <a:t> and </a:t>
            </a:r>
            <a:r>
              <a:rPr lang="en-GB" sz="2400" dirty="0" smtClean="0">
                <a:latin typeface="+mn-lt"/>
              </a:rPr>
              <a:t>homogeneity.</a:t>
            </a:r>
            <a:endParaRPr lang="sv-SE" sz="2400" dirty="0" smtClean="0">
              <a:latin typeface="+mn-lt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4652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3568" y="1196752"/>
            <a:ext cx="8110236" cy="432048"/>
          </a:xfrm>
        </p:spPr>
        <p:txBody>
          <a:bodyPr/>
          <a:lstStyle/>
          <a:p>
            <a:r>
              <a:rPr lang="en-GB" dirty="0">
                <a:latin typeface="Bell MT" panose="02020503060305020303" pitchFamily="18" charset="0"/>
              </a:rPr>
              <a:t>Design/methodology/approach</a:t>
            </a:r>
            <a:endParaRPr lang="sv-SE" dirty="0">
              <a:latin typeface="Bell MT" panose="02020503060305020303" pitchFamily="18" charset="0"/>
            </a:endParaRP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684213" y="1989138"/>
            <a:ext cx="7488237" cy="4171517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smtClean="0">
                <a:latin typeface="+mn-lt"/>
              </a:rPr>
              <a:t>Population: 67 </a:t>
            </a:r>
            <a:r>
              <a:rPr lang="en-GB" sz="2400" dirty="0">
                <a:latin typeface="+mn-lt"/>
              </a:rPr>
              <a:t>of 138 of the authorized property appraisers in </a:t>
            </a:r>
            <a:r>
              <a:rPr lang="en-GB" sz="2400" dirty="0" smtClean="0">
                <a:latin typeface="+mn-lt"/>
              </a:rPr>
              <a:t>Sweden.</a:t>
            </a:r>
          </a:p>
          <a:p>
            <a:pPr marL="0" indent="0">
              <a:buNone/>
            </a:pPr>
            <a:endParaRPr lang="sv-SE" sz="2400" dirty="0">
              <a:latin typeface="+mn-lt"/>
            </a:endParaRPr>
          </a:p>
          <a:p>
            <a:pPr marL="0" indent="0">
              <a:buNone/>
            </a:pPr>
            <a:r>
              <a:rPr lang="en-GB" sz="2400" dirty="0" smtClean="0">
                <a:latin typeface="+mn-lt"/>
              </a:rPr>
              <a:t>To </a:t>
            </a:r>
            <a:r>
              <a:rPr lang="en-GB" sz="2400" dirty="0">
                <a:latin typeface="+mn-lt"/>
              </a:rPr>
              <a:t>map </a:t>
            </a:r>
            <a:r>
              <a:rPr lang="en-GB" sz="2400" dirty="0" smtClean="0">
                <a:latin typeface="+mn-lt"/>
              </a:rPr>
              <a:t>the </a:t>
            </a:r>
            <a:r>
              <a:rPr lang="en-GB" sz="2400" dirty="0">
                <a:latin typeface="+mn-lt"/>
              </a:rPr>
              <a:t>thought </a:t>
            </a:r>
            <a:r>
              <a:rPr lang="en-GB" sz="2400" dirty="0" smtClean="0">
                <a:latin typeface="+mn-lt"/>
              </a:rPr>
              <a:t>patterns </a:t>
            </a:r>
            <a:r>
              <a:rPr lang="en-GB" sz="2400" dirty="0" smtClean="0">
                <a:latin typeface="+mn-lt"/>
              </a:rPr>
              <a:t>we </a:t>
            </a:r>
            <a:r>
              <a:rPr lang="en-GB" sz="2400" dirty="0" smtClean="0">
                <a:latin typeface="+mn-lt"/>
              </a:rPr>
              <a:t>used:</a:t>
            </a:r>
          </a:p>
          <a:p>
            <a:r>
              <a:rPr lang="en-GB" sz="2400" dirty="0" smtClean="0">
                <a:latin typeface="+mn-lt"/>
              </a:rPr>
              <a:t>the </a:t>
            </a:r>
            <a:r>
              <a:rPr lang="en-GB" sz="2400" dirty="0">
                <a:latin typeface="+mn-lt"/>
              </a:rPr>
              <a:t>repertory grid technique </a:t>
            </a:r>
            <a:r>
              <a:rPr lang="en-GB" sz="1600" dirty="0" smtClean="0">
                <a:latin typeface="+mn-lt"/>
              </a:rPr>
              <a:t>(</a:t>
            </a:r>
            <a:r>
              <a:rPr lang="en-GB" sz="1600" dirty="0" smtClean="0">
                <a:latin typeface="+mn-lt"/>
              </a:rPr>
              <a:t>Kelly, 1955)</a:t>
            </a:r>
          </a:p>
          <a:p>
            <a:pPr>
              <a:buFontTx/>
              <a:buChar char="-"/>
            </a:pPr>
            <a:r>
              <a:rPr lang="en-GB" sz="2400" dirty="0">
                <a:latin typeface="+mn-lt"/>
              </a:rPr>
              <a:t>a</a:t>
            </a:r>
            <a:r>
              <a:rPr lang="en-GB" sz="2400" dirty="0" smtClean="0">
                <a:latin typeface="+mn-lt"/>
              </a:rPr>
              <a:t> </a:t>
            </a:r>
            <a:r>
              <a:rPr lang="en-GB" sz="2400" dirty="0">
                <a:latin typeface="+mn-lt"/>
              </a:rPr>
              <a:t>standard set of </a:t>
            </a:r>
            <a:r>
              <a:rPr lang="en-GB" sz="2400" dirty="0" smtClean="0">
                <a:latin typeface="+mn-lt"/>
              </a:rPr>
              <a:t>value-adding-factors </a:t>
            </a:r>
            <a:r>
              <a:rPr lang="en-GB" sz="2400" dirty="0">
                <a:latin typeface="+mn-lt"/>
              </a:rPr>
              <a:t>and constructs was included in the grid form, used for data collection by </a:t>
            </a:r>
            <a:r>
              <a:rPr lang="en-GB" sz="2400" dirty="0" smtClean="0">
                <a:latin typeface="+mn-lt"/>
              </a:rPr>
              <a:t>face-to-face </a:t>
            </a:r>
            <a:r>
              <a:rPr lang="en-GB" sz="2400" dirty="0">
                <a:latin typeface="+mn-lt"/>
              </a:rPr>
              <a:t>interviews. </a:t>
            </a:r>
            <a:endParaRPr lang="en-GB" sz="2400" dirty="0" smtClean="0">
              <a:latin typeface="+mn-lt"/>
            </a:endParaRPr>
          </a:p>
          <a:p>
            <a:pPr>
              <a:buFontTx/>
              <a:buChar char="-"/>
            </a:pPr>
            <a:endParaRPr lang="en-GB" sz="2400" dirty="0">
              <a:latin typeface="+mn-lt"/>
            </a:endParaRPr>
          </a:p>
          <a:p>
            <a:pPr marL="0" indent="0">
              <a:buNone/>
            </a:pPr>
            <a:r>
              <a:rPr lang="en-GB" sz="2400" dirty="0" smtClean="0">
                <a:latin typeface="+mn-lt"/>
              </a:rPr>
              <a:t>For analyse </a:t>
            </a:r>
            <a:r>
              <a:rPr lang="en-GB" sz="2400" dirty="0" smtClean="0">
                <a:latin typeface="+mn-lt"/>
              </a:rPr>
              <a:t>we </a:t>
            </a:r>
            <a:r>
              <a:rPr lang="en-GB" sz="2400" dirty="0" smtClean="0">
                <a:latin typeface="+mn-lt"/>
              </a:rPr>
              <a:t>mainly used:</a:t>
            </a:r>
          </a:p>
          <a:p>
            <a:r>
              <a:rPr lang="en-GB" sz="2400" dirty="0" smtClean="0">
                <a:latin typeface="+mn-lt"/>
              </a:rPr>
              <a:t>principal </a:t>
            </a:r>
            <a:r>
              <a:rPr lang="en-GB" sz="2400" dirty="0">
                <a:latin typeface="+mn-lt"/>
              </a:rPr>
              <a:t>component </a:t>
            </a:r>
            <a:r>
              <a:rPr lang="en-GB" sz="2400" dirty="0" smtClean="0">
                <a:latin typeface="+mn-lt"/>
              </a:rPr>
              <a:t>analysis </a:t>
            </a:r>
            <a:r>
              <a:rPr lang="en-GB" sz="1600" dirty="0" smtClean="0">
                <a:latin typeface="+mn-lt"/>
              </a:rPr>
              <a:t>(Gains &amp; Shaw, 2010)</a:t>
            </a:r>
          </a:p>
          <a:p>
            <a:pPr marL="0" indent="0">
              <a:buNone/>
            </a:pPr>
            <a:endParaRPr lang="en-GB" sz="2400" dirty="0" smtClean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60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>
                <a:latin typeface="Bell MT" panose="02020503060305020303" pitchFamily="18" charset="0"/>
              </a:rPr>
              <a:t>Value</a:t>
            </a:r>
            <a:r>
              <a:rPr lang="sv-SE" dirty="0">
                <a:latin typeface="Bell MT" panose="02020503060305020303" pitchFamily="18" charset="0"/>
              </a:rPr>
              <a:t> </a:t>
            </a:r>
            <a:r>
              <a:rPr lang="sv-SE" dirty="0" err="1">
                <a:latin typeface="Bell MT" panose="02020503060305020303" pitchFamily="18" charset="0"/>
              </a:rPr>
              <a:t>adding</a:t>
            </a:r>
            <a:r>
              <a:rPr lang="sv-SE" dirty="0">
                <a:latin typeface="Bell MT" panose="02020503060305020303" pitchFamily="18" charset="0"/>
              </a:rPr>
              <a:t> </a:t>
            </a:r>
            <a:r>
              <a:rPr lang="sv-SE" dirty="0" err="1">
                <a:latin typeface="Bell MT" panose="02020503060305020303" pitchFamily="18" charset="0"/>
              </a:rPr>
              <a:t>factors</a:t>
            </a:r>
            <a:r>
              <a:rPr lang="sv-SE" dirty="0">
                <a:latin typeface="Bell MT" panose="02020503060305020303" pitchFamily="18" charset="0"/>
              </a:rPr>
              <a:t>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2000" b="1" dirty="0" err="1" smtClean="0">
                <a:latin typeface="+mn-lt"/>
                <a:ea typeface="Times New Roman" panose="02020603050405020304" pitchFamily="18" charset="0"/>
              </a:rPr>
              <a:t>Income</a:t>
            </a:r>
            <a:r>
              <a:rPr lang="sv-SE" sz="2000" b="1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sv-SE" sz="2000" b="1" dirty="0" err="1" smtClean="0">
                <a:latin typeface="+mn-lt"/>
                <a:ea typeface="Times New Roman" panose="02020603050405020304" pitchFamily="18" charset="0"/>
              </a:rPr>
              <a:t>related</a:t>
            </a:r>
            <a:endParaRPr lang="sv-SE" sz="2000" b="1" dirty="0" smtClean="0">
              <a:latin typeface="+mn-lt"/>
              <a:ea typeface="Times New Roman" panose="02020603050405020304" pitchFamily="18" charset="0"/>
            </a:endParaRPr>
          </a:p>
          <a:p>
            <a:r>
              <a:rPr lang="en-US" sz="2000" dirty="0">
                <a:latin typeface="+mn-lt"/>
              </a:rPr>
              <a:t>Rental </a:t>
            </a:r>
            <a:r>
              <a:rPr lang="en-US" sz="2000" dirty="0" smtClean="0">
                <a:latin typeface="+mn-lt"/>
              </a:rPr>
              <a:t>income</a:t>
            </a:r>
          </a:p>
          <a:p>
            <a:r>
              <a:rPr lang="en-GB" sz="2000" dirty="0">
                <a:latin typeface="+mn-lt"/>
              </a:rPr>
              <a:t>Contractual terms of </a:t>
            </a:r>
            <a:r>
              <a:rPr lang="en-GB" sz="2000" dirty="0" smtClean="0">
                <a:latin typeface="+mn-lt"/>
              </a:rPr>
              <a:t>leases</a:t>
            </a:r>
          </a:p>
          <a:p>
            <a:r>
              <a:rPr lang="sv-SE" sz="2000" dirty="0" err="1">
                <a:latin typeface="+mn-lt"/>
              </a:rPr>
              <a:t>Vacancy</a:t>
            </a:r>
            <a:r>
              <a:rPr lang="en-US" sz="2000" dirty="0">
                <a:latin typeface="+mn-lt"/>
              </a:rPr>
              <a:t> rate </a:t>
            </a:r>
            <a:endParaRPr lang="en-US" sz="2000" dirty="0" smtClean="0">
              <a:latin typeface="+mn-lt"/>
            </a:endParaRPr>
          </a:p>
          <a:p>
            <a:endParaRPr lang="en-US" sz="2000" i="1" dirty="0">
              <a:latin typeface="+mn-lt"/>
            </a:endParaRPr>
          </a:p>
          <a:p>
            <a:pPr marL="0" indent="0">
              <a:buNone/>
            </a:pPr>
            <a:r>
              <a:rPr lang="en-US" sz="2000" b="1" dirty="0">
                <a:latin typeface="+mn-lt"/>
              </a:rPr>
              <a:t>Method related</a:t>
            </a:r>
          </a:p>
          <a:p>
            <a:r>
              <a:rPr lang="en-GB" sz="2000" dirty="0">
                <a:latin typeface="+mn-lt"/>
              </a:rPr>
              <a:t>Discount rate</a:t>
            </a:r>
          </a:p>
          <a:p>
            <a:r>
              <a:rPr lang="en-GB" sz="2000" dirty="0">
                <a:latin typeface="+mn-lt"/>
              </a:rPr>
              <a:t>Residual value</a:t>
            </a:r>
            <a:endParaRPr lang="en-GB" sz="2000" i="1" dirty="0">
              <a:latin typeface="+mn-lt"/>
            </a:endParaRPr>
          </a:p>
          <a:p>
            <a:endParaRPr lang="en-GB" dirty="0" smtClean="0">
              <a:latin typeface="Bell MT" panose="02020503060305020303" pitchFamily="18" charset="0"/>
            </a:endParaRPr>
          </a:p>
          <a:p>
            <a:endParaRPr lang="sv-SE" dirty="0">
              <a:latin typeface="Bell MT" panose="020205030603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Bell MT" panose="02020503060305020303" pitchFamily="18" charset="0"/>
            </a:endParaRPr>
          </a:p>
          <a:p>
            <a:endParaRPr lang="sv-SE" dirty="0">
              <a:latin typeface="Bell MT" panose="020205030603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v-SE" dirty="0" smtClean="0">
              <a:latin typeface="Bell MT" panose="02020503060305020303" pitchFamily="18" charset="0"/>
              <a:ea typeface="Times New Roman" panose="02020603050405020304" pitchFamily="18" charset="0"/>
            </a:endParaRPr>
          </a:p>
          <a:p>
            <a:endParaRPr lang="sv-SE" dirty="0" smtClean="0">
              <a:latin typeface="Bell MT" panose="02020503060305020303" pitchFamily="18" charset="0"/>
              <a:ea typeface="Times New Roman" panose="02020603050405020304" pitchFamily="18" charset="0"/>
            </a:endParaRPr>
          </a:p>
          <a:p>
            <a:endParaRPr lang="en-GB" dirty="0">
              <a:latin typeface="Bell MT" panose="02020503060305020303" pitchFamily="18" charset="0"/>
              <a:ea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988840"/>
            <a:ext cx="4237182" cy="4137323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latin typeface="+mn-lt"/>
              </a:rPr>
              <a:t>Cost </a:t>
            </a:r>
            <a:r>
              <a:rPr lang="en-US" sz="2000" b="1" dirty="0" smtClean="0">
                <a:latin typeface="+mn-lt"/>
              </a:rPr>
              <a:t>related</a:t>
            </a:r>
          </a:p>
          <a:p>
            <a:r>
              <a:rPr lang="en-GB" sz="2000" dirty="0">
                <a:latin typeface="+mn-lt"/>
              </a:rPr>
              <a:t>Management and </a:t>
            </a:r>
            <a:r>
              <a:rPr lang="en-GB" sz="2000" dirty="0" smtClean="0">
                <a:latin typeface="+mn-lt"/>
              </a:rPr>
              <a:t>administration</a:t>
            </a:r>
          </a:p>
          <a:p>
            <a:r>
              <a:rPr lang="en-GB" sz="2000" dirty="0">
                <a:latin typeface="+mn-lt"/>
              </a:rPr>
              <a:t>Operating and heating economy</a:t>
            </a:r>
            <a:endParaRPr lang="sv-SE" sz="20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+mn-lt"/>
              </a:rPr>
              <a:t>Maintenance</a:t>
            </a:r>
          </a:p>
          <a:p>
            <a:r>
              <a:rPr lang="en-US" sz="2000" dirty="0">
                <a:latin typeface="+mn-lt"/>
              </a:rPr>
              <a:t>Investment </a:t>
            </a:r>
            <a:r>
              <a:rPr lang="en-US" sz="2000" dirty="0" smtClean="0">
                <a:latin typeface="+mn-lt"/>
              </a:rPr>
              <a:t>need</a:t>
            </a:r>
          </a:p>
          <a:p>
            <a:r>
              <a:rPr lang="en-GB" sz="2000" dirty="0">
                <a:latin typeface="+mn-lt"/>
              </a:rPr>
              <a:t>Environmental pollution</a:t>
            </a:r>
            <a:endParaRPr lang="sv-SE" sz="20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v-SE" sz="2000" i="1" dirty="0">
              <a:latin typeface="+mn-lt"/>
            </a:endParaRPr>
          </a:p>
          <a:p>
            <a:pPr marL="0" indent="0">
              <a:buNone/>
            </a:pPr>
            <a:r>
              <a:rPr lang="en-US" sz="2000" b="1" dirty="0" smtClean="0">
                <a:latin typeface="+mn-lt"/>
              </a:rPr>
              <a:t>Physical related</a:t>
            </a:r>
          </a:p>
          <a:p>
            <a:r>
              <a:rPr lang="en-US" sz="2000" dirty="0">
                <a:latin typeface="+mn-lt"/>
              </a:rPr>
              <a:t>Geographical </a:t>
            </a:r>
            <a:r>
              <a:rPr lang="en-US" sz="2000" dirty="0" smtClean="0">
                <a:latin typeface="+mn-lt"/>
              </a:rPr>
              <a:t>location</a:t>
            </a:r>
          </a:p>
          <a:p>
            <a:r>
              <a:rPr lang="en-US" sz="2000" dirty="0">
                <a:latin typeface="+mn-lt"/>
              </a:rPr>
              <a:t>Neighborhood</a:t>
            </a:r>
            <a:endParaRPr lang="en-GB" sz="2000" dirty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Condition </a:t>
            </a:r>
            <a:r>
              <a:rPr lang="en-US" sz="2000" dirty="0">
                <a:latin typeface="+mn-lt"/>
              </a:rPr>
              <a:t>and standard</a:t>
            </a:r>
            <a:endParaRPr lang="sv-SE" sz="20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v-SE" dirty="0">
              <a:latin typeface="Bell MT" panose="02020503060305020303" pitchFamily="18" charset="0"/>
            </a:endParaRPr>
          </a:p>
          <a:p>
            <a:endParaRPr lang="en-GB" dirty="0">
              <a:latin typeface="Bell MT" panose="02020503060305020303" pitchFamily="18" charset="0"/>
              <a:ea typeface="Times New Roman" panose="02020603050405020304" pitchFamily="18" charset="0"/>
            </a:endParaRPr>
          </a:p>
          <a:p>
            <a:endParaRPr lang="en-GB" dirty="0">
              <a:latin typeface="Bell MT" panose="02020503060305020303" pitchFamily="18" charset="0"/>
              <a:ea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131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 txBox="1">
            <a:spLocks/>
          </p:cNvSpPr>
          <p:nvPr/>
        </p:nvSpPr>
        <p:spPr>
          <a:xfrm>
            <a:off x="684213" y="295571"/>
            <a:ext cx="7770239" cy="526465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sz="2400" i="1" dirty="0" smtClean="0"/>
          </a:p>
          <a:p>
            <a:endParaRPr lang="sv-SE" sz="2400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684213" y="1989138"/>
            <a:ext cx="7770239" cy="2808287"/>
          </a:xfrm>
        </p:spPr>
        <p:txBody>
          <a:bodyPr/>
          <a:lstStyle/>
          <a:p>
            <a:r>
              <a:rPr lang="en-US" sz="2400" dirty="0" smtClean="0">
                <a:latin typeface="+mn-lt"/>
              </a:rPr>
              <a:t>The </a:t>
            </a:r>
            <a:r>
              <a:rPr lang="en-US" sz="2400" dirty="0">
                <a:latin typeface="+mn-lt"/>
              </a:rPr>
              <a:t>assessment is to a small (1) – large (7) extent </a:t>
            </a:r>
            <a:r>
              <a:rPr lang="en-US" sz="2400" dirty="0" smtClean="0">
                <a:latin typeface="+mn-lt"/>
              </a:rPr>
              <a:t>based on </a:t>
            </a:r>
            <a:r>
              <a:rPr lang="en-US" sz="2400" dirty="0">
                <a:latin typeface="+mn-lt"/>
              </a:rPr>
              <a:t>my own previous valuation statements </a:t>
            </a:r>
            <a:endParaRPr lang="en-US" sz="2400" dirty="0" smtClean="0">
              <a:latin typeface="+mn-lt"/>
            </a:endParaRPr>
          </a:p>
          <a:p>
            <a:endParaRPr lang="en-US" sz="2400" dirty="0">
              <a:latin typeface="+mn-lt"/>
              <a:ea typeface="Times New Roman" panose="02020603050405020304" pitchFamily="18" charset="0"/>
            </a:endParaRPr>
          </a:p>
          <a:p>
            <a:r>
              <a:rPr lang="en-US" sz="2400" dirty="0">
                <a:latin typeface="+mn-lt"/>
              </a:rPr>
              <a:t>The assessment is little (1) – highly (7) affected by property </a:t>
            </a:r>
            <a:r>
              <a:rPr lang="en-US" sz="2400" dirty="0" smtClean="0">
                <a:latin typeface="+mn-lt"/>
              </a:rPr>
              <a:t>owner</a:t>
            </a:r>
          </a:p>
          <a:p>
            <a:endParaRPr lang="en-US" sz="2400" dirty="0">
              <a:latin typeface="+mn-lt"/>
              <a:ea typeface="Times New Roman" panose="02020603050405020304" pitchFamily="18" charset="0"/>
            </a:endParaRPr>
          </a:p>
          <a:p>
            <a:r>
              <a:rPr lang="en-US" sz="2400" dirty="0">
                <a:latin typeface="+mn-lt"/>
              </a:rPr>
              <a:t>The information has little (1) – major (7) impact on the property’s estimated market value</a:t>
            </a:r>
            <a:endParaRPr lang="en-GB" sz="2400" dirty="0">
              <a:latin typeface="+mn-lt"/>
              <a:ea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dirty="0">
              <a:solidFill>
                <a:schemeClr val="accent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683568" y="1196752"/>
            <a:ext cx="7848872" cy="432048"/>
          </a:xfrm>
        </p:spPr>
        <p:txBody>
          <a:bodyPr/>
          <a:lstStyle/>
          <a:p>
            <a:r>
              <a:rPr lang="en-GB" dirty="0" smtClean="0">
                <a:latin typeface="Bell MT" panose="02020503060305020303" pitchFamily="18" charset="0"/>
              </a:rPr>
              <a:t>Constructs</a:t>
            </a:r>
            <a:r>
              <a:rPr lang="en-GB" dirty="0" smtClean="0"/>
              <a:t/>
            </a:r>
            <a:br>
              <a:rPr lang="en-GB" dirty="0" smtClean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2734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0659" y="600364"/>
            <a:ext cx="6745425" cy="6257636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Bell MT" panose="02020503060305020303" pitchFamily="18" charset="0"/>
              </a:rPr>
              <a:t>Findings </a:t>
            </a:r>
            <a:endParaRPr lang="sv-SE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1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 txBox="1">
            <a:spLocks/>
          </p:cNvSpPr>
          <p:nvPr/>
        </p:nvSpPr>
        <p:spPr>
          <a:xfrm>
            <a:off x="683568" y="1196752"/>
            <a:ext cx="7848872" cy="4320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all" baseline="0">
                <a:solidFill>
                  <a:srgbClr val="3C71B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sz="3200" dirty="0" smtClean="0">
                <a:latin typeface="Bell MT" panose="02020503060305020303" pitchFamily="18" charset="0"/>
              </a:rPr>
              <a:t>Findings</a:t>
            </a:r>
            <a:endParaRPr lang="sv-SE" sz="3200" dirty="0">
              <a:latin typeface="Bell MT" panose="02020503060305020303" pitchFamily="18" charset="0"/>
            </a:endParaRPr>
          </a:p>
        </p:txBody>
      </p:sp>
      <p:sp>
        <p:nvSpPr>
          <p:cNvPr id="3" name="Platshållare för text 2"/>
          <p:cNvSpPr txBox="1">
            <a:spLocks/>
          </p:cNvSpPr>
          <p:nvPr/>
        </p:nvSpPr>
        <p:spPr>
          <a:xfrm>
            <a:off x="684213" y="1989137"/>
            <a:ext cx="7628514" cy="4744171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eriod"/>
            </a:pPr>
            <a:r>
              <a:rPr lang="en-GB" sz="2400" dirty="0" smtClean="0">
                <a:latin typeface="+mn-lt"/>
              </a:rPr>
              <a:t>Different </a:t>
            </a:r>
            <a:r>
              <a:rPr lang="en-GB" sz="2400" dirty="0" smtClean="0">
                <a:latin typeface="+mn-lt"/>
              </a:rPr>
              <a:t>types of information and assessment </a:t>
            </a:r>
            <a:r>
              <a:rPr lang="en-US" sz="2400" dirty="0" smtClean="0">
                <a:latin typeface="+mn-lt"/>
              </a:rPr>
              <a:t>got different focus</a:t>
            </a:r>
            <a:r>
              <a:rPr lang="en-US" sz="2400" dirty="0" smtClean="0">
                <a:latin typeface="+mn-lt"/>
              </a:rPr>
              <a:t>:</a:t>
            </a:r>
          </a:p>
          <a:p>
            <a:pPr marL="457200" indent="-457200">
              <a:buAutoNum type="arabicPeriod"/>
            </a:pPr>
            <a:endParaRPr lang="en-US" b="1" dirty="0">
              <a:latin typeface="+mn-lt"/>
            </a:endParaRPr>
          </a:p>
          <a:p>
            <a:r>
              <a:rPr lang="en-US" sz="2400" b="1" dirty="0">
                <a:latin typeface="+mn-lt"/>
              </a:rPr>
              <a:t> </a:t>
            </a:r>
            <a:r>
              <a:rPr lang="en-US" sz="2400" b="1" dirty="0" smtClean="0">
                <a:latin typeface="+mn-lt"/>
              </a:rPr>
              <a:t>   </a:t>
            </a:r>
            <a:r>
              <a:rPr lang="en-US" sz="2400" b="1" dirty="0" smtClean="0">
                <a:latin typeface="+mn-lt"/>
              </a:rPr>
              <a:t>   </a:t>
            </a:r>
            <a:r>
              <a:rPr lang="en-US" sz="2400" b="1" dirty="0" smtClean="0">
                <a:latin typeface="+mn-lt"/>
              </a:rPr>
              <a:t>micro 					  macro level</a:t>
            </a:r>
          </a:p>
          <a:p>
            <a:endParaRPr lang="en-US" sz="2400" b="1" dirty="0">
              <a:latin typeface="+mn-lt"/>
            </a:endParaRPr>
          </a:p>
          <a:p>
            <a:r>
              <a:rPr lang="en-GB" sz="2400" dirty="0" smtClean="0">
                <a:latin typeface="+mn-lt"/>
              </a:rPr>
              <a:t>2. Different </a:t>
            </a:r>
            <a:r>
              <a:rPr lang="en-GB" sz="2400" dirty="0">
                <a:latin typeface="+mn-lt"/>
              </a:rPr>
              <a:t>types of information</a:t>
            </a:r>
            <a:r>
              <a:rPr lang="en-US" sz="2400" dirty="0" smtClean="0">
                <a:latin typeface="+mn-lt"/>
              </a:rPr>
              <a:t> are more or less</a:t>
            </a:r>
            <a:r>
              <a:rPr lang="en-US" sz="2400" dirty="0" smtClean="0">
                <a:latin typeface="+mn-lt"/>
              </a:rPr>
              <a:t>:</a:t>
            </a:r>
          </a:p>
          <a:p>
            <a:endParaRPr lang="en-US" dirty="0" smtClean="0">
              <a:latin typeface="+mn-lt"/>
            </a:endParaRPr>
          </a:p>
          <a:p>
            <a:r>
              <a:rPr lang="en-US" sz="2400" b="1" dirty="0" smtClean="0">
                <a:latin typeface="+mn-lt"/>
              </a:rPr>
              <a:t>uncertain 					  verifiable</a:t>
            </a:r>
          </a:p>
          <a:p>
            <a:endParaRPr lang="en-US" sz="2400" b="1" dirty="0">
              <a:latin typeface="+mn-lt"/>
            </a:endParaRPr>
          </a:p>
          <a:p>
            <a:r>
              <a:rPr lang="en-US" sz="2400" dirty="0" smtClean="0">
                <a:latin typeface="+mn-lt"/>
              </a:rPr>
              <a:t>3. The assessment of different types of information are more or less</a:t>
            </a:r>
            <a:r>
              <a:rPr lang="en-US" sz="2400" dirty="0" smtClean="0">
                <a:latin typeface="+mn-lt"/>
              </a:rPr>
              <a:t>:</a:t>
            </a:r>
          </a:p>
          <a:p>
            <a:endParaRPr lang="en-US" dirty="0">
              <a:latin typeface="+mn-lt"/>
            </a:endParaRPr>
          </a:p>
          <a:p>
            <a:r>
              <a:rPr lang="en-US" sz="2400" b="1" dirty="0" smtClean="0">
                <a:latin typeface="+mn-lt"/>
              </a:rPr>
              <a:t>  </a:t>
            </a:r>
            <a:r>
              <a:rPr lang="en-US" sz="2400" b="1" dirty="0" smtClean="0">
                <a:latin typeface="+mn-lt"/>
              </a:rPr>
              <a:t>   simple </a:t>
            </a:r>
            <a:r>
              <a:rPr lang="en-US" sz="2400" b="1" dirty="0" smtClean="0">
                <a:latin typeface="+mn-lt"/>
              </a:rPr>
              <a:t>					  complicated</a:t>
            </a:r>
            <a:endParaRPr lang="en-US" sz="2400" dirty="0" smtClean="0">
              <a:latin typeface="+mn-lt"/>
            </a:endParaRPr>
          </a:p>
          <a:p>
            <a:endParaRPr lang="sv-SE" dirty="0"/>
          </a:p>
        </p:txBody>
      </p:sp>
      <p:cxnSp>
        <p:nvCxnSpPr>
          <p:cNvPr id="5" name="Rak pil 4"/>
          <p:cNvCxnSpPr/>
          <p:nvPr/>
        </p:nvCxnSpPr>
        <p:spPr>
          <a:xfrm>
            <a:off x="2207485" y="3168074"/>
            <a:ext cx="4165600" cy="0"/>
          </a:xfrm>
          <a:prstGeom prst="straightConnector1">
            <a:avLst/>
          </a:prstGeom>
          <a:ln w="762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k pil 7"/>
          <p:cNvCxnSpPr/>
          <p:nvPr/>
        </p:nvCxnSpPr>
        <p:spPr>
          <a:xfrm>
            <a:off x="2189013" y="4447331"/>
            <a:ext cx="4165600" cy="0"/>
          </a:xfrm>
          <a:prstGeom prst="straightConnector1">
            <a:avLst/>
          </a:prstGeom>
          <a:ln w="762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pil 9"/>
          <p:cNvCxnSpPr/>
          <p:nvPr/>
        </p:nvCxnSpPr>
        <p:spPr>
          <a:xfrm>
            <a:off x="2184399" y="6068293"/>
            <a:ext cx="4165600" cy="0"/>
          </a:xfrm>
          <a:prstGeom prst="straightConnector1">
            <a:avLst/>
          </a:prstGeom>
          <a:ln w="762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11"/>
          <p:cNvCxnSpPr/>
          <p:nvPr/>
        </p:nvCxnSpPr>
        <p:spPr>
          <a:xfrm>
            <a:off x="4313381" y="3011061"/>
            <a:ext cx="0" cy="28632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16"/>
          <p:cNvCxnSpPr/>
          <p:nvPr/>
        </p:nvCxnSpPr>
        <p:spPr>
          <a:xfrm>
            <a:off x="4299531" y="4318011"/>
            <a:ext cx="0" cy="28632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17"/>
          <p:cNvCxnSpPr/>
          <p:nvPr/>
        </p:nvCxnSpPr>
        <p:spPr>
          <a:xfrm>
            <a:off x="4308769" y="5929334"/>
            <a:ext cx="0" cy="277906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627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>
                <a:latin typeface="Bell MT" panose="02020503060305020303" pitchFamily="18" charset="0"/>
              </a:rPr>
              <a:t>Findings</a:t>
            </a:r>
            <a:r>
              <a:rPr lang="sv-SE" dirty="0" smtClean="0">
                <a:latin typeface="Bell MT" panose="02020503060305020303" pitchFamily="18" charset="0"/>
              </a:rPr>
              <a:t> </a:t>
            </a:r>
            <a:br>
              <a:rPr lang="sv-SE" dirty="0" smtClean="0">
                <a:latin typeface="Bell MT" panose="02020503060305020303" pitchFamily="18" charset="0"/>
              </a:rPr>
            </a:br>
            <a:r>
              <a:rPr lang="sv-SE" dirty="0" smtClean="0">
                <a:latin typeface="Bell MT" panose="02020503060305020303" pitchFamily="18" charset="0"/>
              </a:rPr>
              <a:t>and </a:t>
            </a:r>
            <a:r>
              <a:rPr lang="sv-SE" dirty="0" err="1" smtClean="0">
                <a:latin typeface="Bell MT" panose="02020503060305020303" pitchFamily="18" charset="0"/>
              </a:rPr>
              <a:t>conclusions</a:t>
            </a:r>
            <a:endParaRPr lang="en-GB" dirty="0">
              <a:latin typeface="Bell MT" panose="02020503060305020303" pitchFamily="18" charset="0"/>
            </a:endParaRP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684213" y="2718808"/>
            <a:ext cx="7488237" cy="2808287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+mn-lt"/>
              </a:rPr>
              <a:t>The authorized appraisers thought patterns</a:t>
            </a:r>
          </a:p>
          <a:p>
            <a:r>
              <a:rPr lang="en-US" sz="2400" dirty="0" smtClean="0">
                <a:latin typeface="+mn-lt"/>
              </a:rPr>
              <a:t>relatively </a:t>
            </a:r>
            <a:r>
              <a:rPr lang="en-US" sz="2400" dirty="0">
                <a:latin typeface="+mn-lt"/>
              </a:rPr>
              <a:t>high </a:t>
            </a:r>
            <a:r>
              <a:rPr lang="en-US" sz="2400" dirty="0" smtClean="0">
                <a:latin typeface="+mn-lt"/>
              </a:rPr>
              <a:t>complexity</a:t>
            </a:r>
          </a:p>
          <a:p>
            <a:r>
              <a:rPr lang="en-GB" sz="2400" dirty="0">
                <a:latin typeface="+mn-lt"/>
              </a:rPr>
              <a:t>3 central </a:t>
            </a:r>
            <a:r>
              <a:rPr lang="en-GB" sz="2400" dirty="0" smtClean="0">
                <a:latin typeface="+mn-lt"/>
              </a:rPr>
              <a:t>dimensions</a:t>
            </a:r>
            <a:r>
              <a:rPr lang="sv-SE" sz="2400" dirty="0" smtClean="0">
                <a:latin typeface="+mn-lt"/>
              </a:rPr>
              <a:t> </a:t>
            </a:r>
          </a:p>
          <a:p>
            <a:pPr lvl="1"/>
            <a:r>
              <a:rPr lang="sv-SE" sz="2000" dirty="0" err="1" smtClean="0">
                <a:latin typeface="+mn-lt"/>
              </a:rPr>
              <a:t>micro</a:t>
            </a:r>
            <a:r>
              <a:rPr lang="sv-SE" sz="2000" dirty="0" smtClean="0">
                <a:latin typeface="+mn-lt"/>
              </a:rPr>
              <a:t> vs. </a:t>
            </a:r>
            <a:r>
              <a:rPr lang="sv-SE" sz="2000" dirty="0" err="1" smtClean="0">
                <a:latin typeface="+mn-lt"/>
              </a:rPr>
              <a:t>macro</a:t>
            </a:r>
            <a:r>
              <a:rPr lang="sv-SE" sz="2000" dirty="0" smtClean="0">
                <a:latin typeface="+mn-lt"/>
              </a:rPr>
              <a:t> </a:t>
            </a:r>
            <a:r>
              <a:rPr lang="sv-SE" sz="2000" dirty="0" err="1" smtClean="0">
                <a:latin typeface="+mn-lt"/>
              </a:rPr>
              <a:t>level</a:t>
            </a:r>
            <a:endParaRPr lang="sv-SE" sz="2000" dirty="0" smtClean="0">
              <a:latin typeface="+mn-lt"/>
            </a:endParaRPr>
          </a:p>
          <a:p>
            <a:pPr lvl="1"/>
            <a:r>
              <a:rPr lang="en-US" sz="2000" dirty="0" smtClean="0"/>
              <a:t>uncertain vs. verifiable information</a:t>
            </a:r>
            <a:endParaRPr lang="en-US" sz="2000" dirty="0"/>
          </a:p>
          <a:p>
            <a:pPr lvl="1"/>
            <a:r>
              <a:rPr lang="en-US" sz="2000" dirty="0" smtClean="0"/>
              <a:t>simple vs. complicated</a:t>
            </a:r>
            <a:r>
              <a:rPr lang="en-US" sz="2000" dirty="0"/>
              <a:t> </a:t>
            </a:r>
            <a:r>
              <a:rPr lang="sv-SE" sz="2000" dirty="0" err="1" smtClean="0">
                <a:latin typeface="+mn-lt"/>
              </a:rPr>
              <a:t>assessment</a:t>
            </a:r>
            <a:endParaRPr lang="sv-SE" sz="2000" dirty="0" smtClean="0">
              <a:latin typeface="+mn-lt"/>
            </a:endParaRPr>
          </a:p>
          <a:p>
            <a:r>
              <a:rPr lang="en-GB" sz="2400" dirty="0" smtClean="0">
                <a:latin typeface="+mn-lt"/>
              </a:rPr>
              <a:t>relatively homogeneous </a:t>
            </a:r>
            <a:endParaRPr lang="en-GB" sz="2400" dirty="0">
              <a:latin typeface="+mn-lt"/>
            </a:endParaRPr>
          </a:p>
          <a:p>
            <a:endParaRPr lang="en-GB" dirty="0">
              <a:latin typeface="Bell MT" panose="02020503060305020303" pitchFamily="18" charset="0"/>
            </a:endParaRPr>
          </a:p>
          <a:p>
            <a:endParaRPr lang="en-US" dirty="0">
              <a:latin typeface="Bell MT" panose="02020503060305020303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236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ll CER_eng">
  <a:themeElements>
    <a:clrScheme name="MIUN">
      <a:dk1>
        <a:srgbClr val="000000"/>
      </a:dk1>
      <a:lt1>
        <a:sysClr val="window" lastClr="FFFFFF"/>
      </a:lt1>
      <a:dk2>
        <a:srgbClr val="E7177B"/>
      </a:dk2>
      <a:lt2>
        <a:srgbClr val="FFFFFF"/>
      </a:lt2>
      <a:accent1>
        <a:srgbClr val="3A7BBE"/>
      </a:accent1>
      <a:accent2>
        <a:srgbClr val="F1E219"/>
      </a:accent2>
      <a:accent3>
        <a:srgbClr val="C02A26"/>
      </a:accent3>
      <a:accent4>
        <a:srgbClr val="E95D0F"/>
      </a:accent4>
      <a:accent5>
        <a:srgbClr val="E7177B"/>
      </a:accent5>
      <a:accent6>
        <a:srgbClr val="63A53C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Mall CER_eng.potx</Template>
  <TotalTime>2244</TotalTime>
  <Words>779</Words>
  <Application>Microsoft Office PowerPoint</Application>
  <PresentationFormat>Bildspel på skärmen (4:3)</PresentationFormat>
  <Paragraphs>337</Paragraphs>
  <Slides>13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20" baseType="lpstr">
      <vt:lpstr>Arial Unicode MS</vt:lpstr>
      <vt:lpstr>Arial</vt:lpstr>
      <vt:lpstr>Bell MT</vt:lpstr>
      <vt:lpstr>Calibri</vt:lpstr>
      <vt:lpstr>Times New Roman</vt:lpstr>
      <vt:lpstr>Wingdings</vt:lpstr>
      <vt:lpstr>Mall CER_eng</vt:lpstr>
      <vt:lpstr>PowerPoint-presentation</vt:lpstr>
      <vt:lpstr>Background</vt:lpstr>
      <vt:lpstr>Purpose </vt:lpstr>
      <vt:lpstr>Design/methodology/approach</vt:lpstr>
      <vt:lpstr>Value adding factors  </vt:lpstr>
      <vt:lpstr>Constructs </vt:lpstr>
      <vt:lpstr>Findings </vt:lpstr>
      <vt:lpstr>PowerPoint-presentation</vt:lpstr>
      <vt:lpstr>Findings  and conclusions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Lina Bellman</dc:creator>
  <cp:lastModifiedBy>Bellman Lina</cp:lastModifiedBy>
  <cp:revision>78</cp:revision>
  <cp:lastPrinted>2015-06-11T14:03:09Z</cp:lastPrinted>
  <dcterms:created xsi:type="dcterms:W3CDTF">2013-04-03T07:58:12Z</dcterms:created>
  <dcterms:modified xsi:type="dcterms:W3CDTF">2015-06-18T13:38:29Z</dcterms:modified>
</cp:coreProperties>
</file>